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1" r:id="rId4"/>
    <p:sldId id="293" r:id="rId5"/>
    <p:sldId id="273" r:id="rId6"/>
    <p:sldId id="284" r:id="rId7"/>
    <p:sldId id="294" r:id="rId8"/>
    <p:sldId id="285" r:id="rId9"/>
    <p:sldId id="263" r:id="rId10"/>
    <p:sldId id="292" r:id="rId11"/>
    <p:sldId id="272" r:id="rId12"/>
    <p:sldId id="257" r:id="rId13"/>
    <p:sldId id="300" r:id="rId14"/>
    <p:sldId id="299" r:id="rId15"/>
    <p:sldId id="298" r:id="rId16"/>
    <p:sldId id="27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39B"/>
    <a:srgbClr val="6FABAE"/>
    <a:srgbClr val="2A4B6D"/>
    <a:srgbClr val="D98D72"/>
    <a:srgbClr val="C96858"/>
    <a:srgbClr val="3E5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75553" autoAdjust="0"/>
  </p:normalViewPr>
  <p:slideViewPr>
    <p:cSldViewPr snapToGrid="0" snapToObjects="1">
      <p:cViewPr varScale="1">
        <p:scale>
          <a:sx n="66" d="100"/>
          <a:sy n="66" d="100"/>
        </p:scale>
        <p:origin x="14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27-4AFF-85F9-5D5C6DA42C84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27-4AFF-85F9-5D5C6DA42C8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27-4AFF-85F9-5D5C6DA42C8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27-4AFF-85F9-5D5C6DA42C8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27-4AFF-85F9-5D5C6DA4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B-4839-8078-C1B487042C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B-4839-8078-C1B487042C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9B-4839-8078-C1B487042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463120"/>
        <c:axId val="357463904"/>
      </c:barChart>
      <c:catAx>
        <c:axId val="35746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57463904"/>
        <c:crosses val="autoZero"/>
        <c:auto val="1"/>
        <c:lblAlgn val="ctr"/>
        <c:lblOffset val="100"/>
        <c:noMultiLvlLbl val="0"/>
      </c:catAx>
      <c:valAx>
        <c:axId val="35746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5746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4FB7-C480-8840-9F37-CA2A53C4E5F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18A7-47AE-0B47-A4D6-64F75C70C7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2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b="1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Communicatie</a:t>
            </a:r>
            <a:endParaRPr lang="fr-BE" b="1" dirty="0" smtClean="0">
              <a:solidFill>
                <a:srgbClr val="E7876B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Hoe? Over wat? Waarom? Wanneer?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Actief luisteren.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Wat willen studenten nooit meer meemaken?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Goed(bedoeld)e raad.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b="1" u="none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Afspraken</a:t>
            </a:r>
            <a:endParaRPr lang="fr-BE" b="1" u="none" dirty="0" smtClean="0">
              <a:solidFill>
                <a:srgbClr val="E7876B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Zijn grenzen nog belangrijk?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Hoe denken studenten over grenzen?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sz="1600" b="1" u="none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Betrokkenheid</a:t>
            </a:r>
            <a:endParaRPr lang="fr-BE" sz="1600" b="1" u="none" dirty="0" smtClean="0">
              <a:solidFill>
                <a:srgbClr val="E7876B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Een goede band met je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u="none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Loslaten?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1600" u="none" dirty="0" smtClean="0"/>
          </a:p>
          <a:p>
            <a:endParaRPr lang="nl-BE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Postkaartje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23175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2231756 h 6858000"/>
              <a:gd name="connsiteX5" fmla="*/ 1100379 w 12192000"/>
              <a:gd name="connsiteY5" fmla="*/ 1131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223175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2231756"/>
                </a:lnTo>
                <a:lnTo>
                  <a:pt x="1100379" y="1131377"/>
                </a:lnTo>
                <a:close/>
              </a:path>
            </a:pathLst>
          </a:custGeom>
          <a:solidFill>
            <a:srgbClr val="2A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F1E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8280" y="3758030"/>
            <a:ext cx="3093720" cy="309997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190952" y="1134952"/>
            <a:ext cx="226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PRESENTATIE</a:t>
            </a:r>
            <a:endParaRPr lang="en-US" sz="1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190952" y="1554479"/>
            <a:ext cx="7593128" cy="3646279"/>
          </a:xfrm>
        </p:spPr>
        <p:txBody>
          <a:bodyPr anchor="t" anchorCtr="0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van </a:t>
            </a:r>
            <a:r>
              <a:rPr lang="en-US" dirty="0" err="1" smtClean="0"/>
              <a:t>presentatie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Lorem ipsum dolor.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5760" y="761053"/>
            <a:ext cx="2987040" cy="1006476"/>
          </a:xfrm>
        </p:spPr>
        <p:txBody>
          <a:bodyPr anchor="t" anchorCtr="0">
            <a:noAutofit/>
          </a:bodyPr>
          <a:lstStyle>
            <a:lvl1pPr>
              <a:defRPr sz="3000" b="0" baseline="0">
                <a:solidFill>
                  <a:srgbClr val="2A4B6D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Grafiek</a:t>
            </a:r>
            <a:r>
              <a:rPr lang="en-US" dirty="0" smtClean="0"/>
              <a:t>.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bondig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395" y="3017524"/>
            <a:ext cx="2986405" cy="144748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6FABA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uitleg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1" name="Chart 10"/>
          <p:cNvGraphicFramePr/>
          <p:nvPr userDrawn="1">
            <p:extLst>
              <p:ext uri="{D42A27DB-BD31-4B8C-83A1-F6EECF244321}">
                <p14:modId xmlns:p14="http://schemas.microsoft.com/office/powerpoint/2010/main" val="834882813"/>
              </p:ext>
            </p:extLst>
          </p:nvPr>
        </p:nvGraphicFramePr>
        <p:xfrm>
          <a:off x="3352800" y="1149777"/>
          <a:ext cx="6847836" cy="456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88286" y="1131767"/>
            <a:ext cx="1005529" cy="2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673631"/>
            <a:ext cx="2372360" cy="1433195"/>
          </a:xfr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grafiek</a:t>
            </a:r>
            <a:r>
              <a:rPr lang="en-US" dirty="0" smtClean="0"/>
              <a:t>.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bondig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281886274"/>
              </p:ext>
            </p:extLst>
          </p:nvPr>
        </p:nvGraphicFramePr>
        <p:xfrm>
          <a:off x="4107182" y="1314029"/>
          <a:ext cx="6647177" cy="443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88286" y="1131767"/>
            <a:ext cx="1005529" cy="2659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155315"/>
            <a:ext cx="2371725" cy="1568450"/>
          </a:xfrm>
        </p:spPr>
        <p:txBody>
          <a:bodyPr>
            <a:normAutofit/>
          </a:bodyPr>
          <a:lstStyle>
            <a:lvl1pPr marL="228600" indent="-228600">
              <a:defRPr sz="2000" baseline="0">
                <a:solidFill>
                  <a:srgbClr val="6FABA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uitleg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 rot="16200000">
            <a:off x="4814277" y="-2594694"/>
            <a:ext cx="2136726" cy="430107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D98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931" y="624206"/>
            <a:ext cx="10515600" cy="1250315"/>
          </a:xfrm>
        </p:spPr>
        <p:txBody>
          <a:bodyPr>
            <a:normAutofit/>
          </a:bodyPr>
          <a:lstStyle>
            <a:lvl1pPr>
              <a:defRPr sz="3500" baseline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 Lorem ipsum.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bondig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1059433"/>
              </p:ext>
            </p:extLst>
          </p:nvPr>
        </p:nvGraphicFramePr>
        <p:xfrm>
          <a:off x="2106731" y="2872742"/>
          <a:ext cx="8128000" cy="1854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A4B6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A4B6D"/>
                          </a:solidFill>
                        </a:rPr>
                        <a:t>A</a:t>
                      </a:r>
                      <a:endParaRPr lang="en-US" b="0" dirty="0">
                        <a:solidFill>
                          <a:srgbClr val="2A4B6D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A4B6D"/>
                          </a:solidFill>
                        </a:rPr>
                        <a:t>B</a:t>
                      </a:r>
                      <a:endParaRPr lang="en-US" b="0" dirty="0">
                        <a:solidFill>
                          <a:srgbClr val="2A4B6D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2A4B6D"/>
                          </a:solidFill>
                        </a:rPr>
                        <a:t>C</a:t>
                      </a:r>
                      <a:endParaRPr lang="en-US" b="0" dirty="0">
                        <a:solidFill>
                          <a:srgbClr val="2A4B6D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Rij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Rij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Rij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/>
                        <a:t>Totaal</a:t>
                      </a:r>
                      <a:endParaRPr lang="en-US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#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#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FABAE"/>
                          </a:solidFill>
                        </a:rPr>
                        <a:t>#</a:t>
                      </a:r>
                      <a:endParaRPr lang="en-US" dirty="0">
                        <a:solidFill>
                          <a:srgbClr val="6FABAE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3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23175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2231756 h 6858000"/>
              <a:gd name="connsiteX5" fmla="*/ 1100379 w 12192000"/>
              <a:gd name="connsiteY5" fmla="*/ 1131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223175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2231756"/>
                </a:lnTo>
                <a:lnTo>
                  <a:pt x="1100379" y="1131377"/>
                </a:lnTo>
                <a:close/>
              </a:path>
            </a:pathLst>
          </a:custGeom>
          <a:solidFill>
            <a:srgbClr val="90C3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F1E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018106"/>
            <a:ext cx="838200" cy="839894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190952" y="6329302"/>
            <a:ext cx="2092296" cy="528698"/>
            <a:chOff x="2190952" y="6329302"/>
            <a:chExt cx="2092296" cy="528698"/>
          </a:xfrm>
        </p:grpSpPr>
        <p:sp>
          <p:nvSpPr>
            <p:cNvPr id="9" name="Rectangle 8"/>
            <p:cNvSpPr/>
            <p:nvPr userDrawn="1"/>
          </p:nvSpPr>
          <p:spPr>
            <a:xfrm>
              <a:off x="2190952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/>
            <p:cNvSpPr/>
            <p:nvPr userDrawn="1"/>
          </p:nvSpPr>
          <p:spPr>
            <a:xfrm>
              <a:off x="2888384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/>
            <p:cNvSpPr/>
            <p:nvPr userDrawn="1"/>
          </p:nvSpPr>
          <p:spPr>
            <a:xfrm>
              <a:off x="3585816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190952" y="1134952"/>
            <a:ext cx="226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2A4B6D"/>
                </a:solidFill>
                <a:latin typeface="Arial" charset="0"/>
                <a:ea typeface="Arial" charset="0"/>
                <a:cs typeface="Arial" charset="0"/>
              </a:rPr>
              <a:t>INHOUD</a:t>
            </a:r>
            <a:endParaRPr lang="en-US" sz="1400" b="0" dirty="0">
              <a:solidFill>
                <a:srgbClr val="2A4B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90750" y="1570038"/>
            <a:ext cx="8050213" cy="2544762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aseline="0">
                <a:solidFill>
                  <a:srgbClr val="2A4B6D"/>
                </a:solidFill>
              </a:defRPr>
            </a:lvl1pPr>
          </a:lstStyle>
          <a:p>
            <a:pPr lvl="0"/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5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foto">
    <p:bg>
      <p:bgPr>
        <a:solidFill>
          <a:srgbClr val="2A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/>
          <p:cNvSpPr txBox="1"/>
          <p:nvPr userDrawn="1"/>
        </p:nvSpPr>
        <p:spPr>
          <a:xfrm>
            <a:off x="4358640" y="498348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 rot="16200000">
            <a:off x="1751081" y="-2365353"/>
            <a:ext cx="2278380" cy="458621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3E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86" y="761365"/>
            <a:ext cx="5166360" cy="3338195"/>
          </a:xfrm>
        </p:spPr>
        <p:txBody>
          <a:bodyPr anchor="t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Titelpagina</a:t>
            </a:r>
            <a:r>
              <a:rPr lang="en-US" dirty="0" smtClean="0"/>
              <a:t> met </a:t>
            </a:r>
            <a:r>
              <a:rPr lang="en-US" dirty="0" err="1" smtClean="0"/>
              <a:t>foto.Lees</a:t>
            </a:r>
            <a:r>
              <a:rPr lang="en-US" dirty="0" smtClean="0"/>
              <a:t> </a:t>
            </a:r>
            <a:r>
              <a:rPr lang="en-US" dirty="0" err="1" smtClean="0"/>
              <a:t>gids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instructies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92786" y="4345027"/>
            <a:ext cx="2377440" cy="1646238"/>
          </a:xfrm>
        </p:spPr>
        <p:txBody>
          <a:bodyPr>
            <a:noAutofit/>
          </a:bodyPr>
          <a:lstStyle>
            <a:lvl1pPr marL="0" indent="0">
              <a:buNone/>
              <a:defRPr sz="15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0" dirty="0" smtClean="0"/>
              <a:t>01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5225065"/>
            <a:ext cx="1990950" cy="526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4513" r="22394" b="9651"/>
          <a:stretch/>
        </p:blipFill>
        <p:spPr>
          <a:xfrm>
            <a:off x="5272391" y="1"/>
            <a:ext cx="6919609" cy="6871746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97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geenfoto-01">
    <p:bg>
      <p:bgPr>
        <a:solidFill>
          <a:srgbClr val="6FABAE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272390" y="0"/>
            <a:ext cx="6919610" cy="6858000"/>
          </a:xfrm>
          <a:custGeom>
            <a:avLst/>
            <a:gdLst>
              <a:gd name="connsiteX0" fmla="*/ 5708081 w 5708081"/>
              <a:gd name="connsiteY0" fmla="*/ 0 h 6240521"/>
              <a:gd name="connsiteX1" fmla="*/ 5708081 w 5708081"/>
              <a:gd name="connsiteY1" fmla="*/ 6240521 h 6240521"/>
              <a:gd name="connsiteX2" fmla="*/ 0 w 5708081"/>
              <a:gd name="connsiteY2" fmla="*/ 6240521 h 6240521"/>
              <a:gd name="connsiteX3" fmla="*/ 8154 w 5708081"/>
              <a:gd name="connsiteY3" fmla="*/ 5918062 h 6240521"/>
              <a:gd name="connsiteX4" fmla="*/ 5645346 w 5708081"/>
              <a:gd name="connsiteY4" fmla="*/ 4621 h 62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081" h="6240521">
                <a:moveTo>
                  <a:pt x="5708081" y="0"/>
                </a:moveTo>
                <a:lnTo>
                  <a:pt x="5708081" y="6240521"/>
                </a:lnTo>
                <a:lnTo>
                  <a:pt x="0" y="6240521"/>
                </a:lnTo>
                <a:lnTo>
                  <a:pt x="8154" y="5918062"/>
                </a:lnTo>
                <a:cubicBezTo>
                  <a:pt x="165496" y="2814082"/>
                  <a:pt x="2581488" y="306006"/>
                  <a:pt x="5645346" y="4621"/>
                </a:cubicBezTo>
                <a:close/>
              </a:path>
            </a:pathLst>
          </a:custGeom>
          <a:solidFill>
            <a:srgbClr val="6FAB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5225065"/>
            <a:ext cx="1990950" cy="52667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 rot="16200000">
            <a:off x="1751081" y="-2365353"/>
            <a:ext cx="2278380" cy="458621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6FAB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43560" y="1432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366831"/>
            <a:ext cx="2757488" cy="2243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01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018106"/>
            <a:ext cx="838200" cy="83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432560"/>
            <a:ext cx="766572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Titelpagina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zonderfoto-v2">
    <p:bg>
      <p:bgPr>
        <a:solidFill>
          <a:srgbClr val="2A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5272390" y="0"/>
            <a:ext cx="6919610" cy="6858000"/>
          </a:xfrm>
          <a:custGeom>
            <a:avLst/>
            <a:gdLst>
              <a:gd name="connsiteX0" fmla="*/ 5708081 w 5708081"/>
              <a:gd name="connsiteY0" fmla="*/ 0 h 6240521"/>
              <a:gd name="connsiteX1" fmla="*/ 5708081 w 5708081"/>
              <a:gd name="connsiteY1" fmla="*/ 6240521 h 6240521"/>
              <a:gd name="connsiteX2" fmla="*/ 0 w 5708081"/>
              <a:gd name="connsiteY2" fmla="*/ 6240521 h 6240521"/>
              <a:gd name="connsiteX3" fmla="*/ 8154 w 5708081"/>
              <a:gd name="connsiteY3" fmla="*/ 5918062 h 6240521"/>
              <a:gd name="connsiteX4" fmla="*/ 5645346 w 5708081"/>
              <a:gd name="connsiteY4" fmla="*/ 4621 h 62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081" h="6240521">
                <a:moveTo>
                  <a:pt x="5708081" y="0"/>
                </a:moveTo>
                <a:lnTo>
                  <a:pt x="5708081" y="6240521"/>
                </a:lnTo>
                <a:lnTo>
                  <a:pt x="0" y="6240521"/>
                </a:lnTo>
                <a:lnTo>
                  <a:pt x="8154" y="5918062"/>
                </a:lnTo>
                <a:cubicBezTo>
                  <a:pt x="165496" y="2814082"/>
                  <a:pt x="2581488" y="306006"/>
                  <a:pt x="5645346" y="4621"/>
                </a:cubicBezTo>
                <a:close/>
              </a:path>
            </a:pathLst>
          </a:custGeom>
          <a:solidFill>
            <a:srgbClr val="3E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9100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Titelpagina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 rot="16200000">
            <a:off x="1751081" y="-2201983"/>
            <a:ext cx="2278380" cy="458621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DAED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5225065"/>
            <a:ext cx="1990950" cy="526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018106"/>
            <a:ext cx="838200" cy="83989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334400"/>
            <a:ext cx="2834640" cy="2149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5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/>
          <p:nvPr userDrawn="1"/>
        </p:nvSpPr>
        <p:spPr>
          <a:xfrm rot="16200000">
            <a:off x="2675313" y="-2675313"/>
            <a:ext cx="6858000" cy="12208625"/>
          </a:xfrm>
          <a:custGeom>
            <a:avLst/>
            <a:gdLst>
              <a:gd name="connsiteX0" fmla="*/ 0 w 1086522"/>
              <a:gd name="connsiteY0" fmla="*/ 0 h 1086522"/>
              <a:gd name="connsiteX1" fmla="*/ 1086522 w 1086522"/>
              <a:gd name="connsiteY1" fmla="*/ 0 h 1086522"/>
              <a:gd name="connsiteX2" fmla="*/ 1086522 w 1086522"/>
              <a:gd name="connsiteY2" fmla="*/ 1086522 h 1086522"/>
              <a:gd name="connsiteX3" fmla="*/ 0 w 1086522"/>
              <a:gd name="connsiteY3" fmla="*/ 1086522 h 1086522"/>
              <a:gd name="connsiteX4" fmla="*/ 0 w 1086522"/>
              <a:gd name="connsiteY4" fmla="*/ 0 h 1086522"/>
              <a:gd name="connsiteX0" fmla="*/ 0 w 1086522"/>
              <a:gd name="connsiteY0" fmla="*/ 0 h 1086522"/>
              <a:gd name="connsiteX1" fmla="*/ 505609 w 1086522"/>
              <a:gd name="connsiteY1" fmla="*/ 494852 h 1086522"/>
              <a:gd name="connsiteX2" fmla="*/ 1086522 w 1086522"/>
              <a:gd name="connsiteY2" fmla="*/ 1086522 h 1086522"/>
              <a:gd name="connsiteX3" fmla="*/ 0 w 1086522"/>
              <a:gd name="connsiteY3" fmla="*/ 1086522 h 1086522"/>
              <a:gd name="connsiteX4" fmla="*/ 0 w 1086522"/>
              <a:gd name="connsiteY4" fmla="*/ 0 h 108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522" h="1086522">
                <a:moveTo>
                  <a:pt x="0" y="0"/>
                </a:moveTo>
                <a:lnTo>
                  <a:pt x="505609" y="494852"/>
                </a:lnTo>
                <a:lnTo>
                  <a:pt x="1086522" y="1086522"/>
                </a:lnTo>
                <a:lnTo>
                  <a:pt x="0" y="1086522"/>
                </a:lnTo>
                <a:lnTo>
                  <a:pt x="0" y="0"/>
                </a:lnTo>
                <a:close/>
              </a:path>
            </a:pathLst>
          </a:custGeom>
          <a:solidFill>
            <a:srgbClr val="90C3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90165"/>
            <a:ext cx="10515600" cy="132556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2A4B6D"/>
                </a:solidFill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Quotepagina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 userDrawn="1"/>
        </p:nvSpPr>
        <p:spPr>
          <a:xfrm>
            <a:off x="5477393" y="1146523"/>
            <a:ext cx="780011" cy="9316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n-US" sz="15000" dirty="0" smtClean="0">
                <a:solidFill>
                  <a:srgbClr val="E7876B"/>
                </a:solidFill>
              </a:rPr>
              <a:t>“</a:t>
            </a:r>
            <a:endParaRPr lang="en-US" sz="15000" dirty="0">
              <a:solidFill>
                <a:srgbClr val="E7876B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71157" y="4256894"/>
            <a:ext cx="851580" cy="341632"/>
          </a:xfrm>
        </p:spPr>
        <p:txBody>
          <a:bodyPr wrap="square" rIns="90000">
            <a:spAutoFit/>
          </a:bodyPr>
          <a:lstStyle>
            <a:lvl1pPr marL="0" indent="0" algn="ctr">
              <a:buFontTx/>
              <a:buNone/>
              <a:defRPr sz="1800">
                <a:solidFill>
                  <a:srgbClr val="D98D7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naam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et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360" y="746760"/>
            <a:ext cx="5257800" cy="2006190"/>
          </a:xfrm>
        </p:spPr>
        <p:txBody>
          <a:bodyPr anchor="t" anchorCtr="0">
            <a:normAutofit/>
          </a:bodyPr>
          <a:lstStyle>
            <a:lvl1pPr>
              <a:defRPr sz="3500" baseline="0">
                <a:solidFill>
                  <a:srgbClr val="6FABAE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. </a:t>
            </a:r>
            <a:r>
              <a:rPr lang="en-US" dirty="0" err="1" smtClean="0"/>
              <a:t>Tekstpagina</a:t>
            </a:r>
            <a:r>
              <a:rPr lang="en-US" dirty="0" smtClean="0"/>
              <a:t> met </a:t>
            </a:r>
            <a:r>
              <a:rPr lang="en-US" dirty="0" err="1" smtClean="0"/>
              <a:t>foto</a:t>
            </a:r>
            <a:r>
              <a:rPr lang="en-US" dirty="0" smtClean="0"/>
              <a:t>. Lorem ipsum sit dolor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9793605" y="-1993720"/>
            <a:ext cx="3150870" cy="6342470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D98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1494140"/>
            <a:ext cx="1990950" cy="5266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3016885"/>
            <a:ext cx="5257800" cy="275907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aseline="0">
                <a:solidFill>
                  <a:srgbClr val="2A4B6D"/>
                </a:solidFill>
              </a:defRPr>
            </a:lvl1pPr>
          </a:lstStyle>
          <a:p>
            <a:pPr lvl="0"/>
            <a:r>
              <a:rPr lang="en-US" sz="2000" dirty="0" err="1" smtClean="0"/>
              <a:t>Tekst</a:t>
            </a:r>
            <a:r>
              <a:rPr lang="en-US" sz="2000" dirty="0" smtClean="0"/>
              <a:t>. Lorem ipsum dolor sit </a:t>
            </a:r>
            <a:r>
              <a:rPr lang="en-US" sz="2000" dirty="0" err="1" smtClean="0"/>
              <a:t>amet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Tekst</a:t>
            </a:r>
            <a:r>
              <a:rPr lang="en-US" sz="2000" dirty="0" smtClean="0"/>
              <a:t>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3DF7D-70F4-6643-B899-CE6A7F135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300292" y="5850467"/>
            <a:ext cx="2615652" cy="2015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498079" y="2177103"/>
            <a:ext cx="4038283" cy="35982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rot="16200000">
            <a:off x="8793613" y="-1703313"/>
            <a:ext cx="2136726" cy="430107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B6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2DC65-E934-E54B-A440-782908C00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784" y="6326154"/>
            <a:ext cx="2032689" cy="545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805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3500" baseline="0">
                <a:solidFill>
                  <a:srgbClr val="2A4B6D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bondig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Max. 2 regels.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0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72390" y="0"/>
            <a:ext cx="6919610" cy="6858000"/>
          </a:xfrm>
          <a:custGeom>
            <a:avLst/>
            <a:gdLst>
              <a:gd name="connsiteX0" fmla="*/ 5708081 w 5708081"/>
              <a:gd name="connsiteY0" fmla="*/ 0 h 6240521"/>
              <a:gd name="connsiteX1" fmla="*/ 5708081 w 5708081"/>
              <a:gd name="connsiteY1" fmla="*/ 6240521 h 6240521"/>
              <a:gd name="connsiteX2" fmla="*/ 0 w 5708081"/>
              <a:gd name="connsiteY2" fmla="*/ 6240521 h 6240521"/>
              <a:gd name="connsiteX3" fmla="*/ 8154 w 5708081"/>
              <a:gd name="connsiteY3" fmla="*/ 5918062 h 6240521"/>
              <a:gd name="connsiteX4" fmla="*/ 5645346 w 5708081"/>
              <a:gd name="connsiteY4" fmla="*/ 4621 h 62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081" h="6240521">
                <a:moveTo>
                  <a:pt x="5708081" y="0"/>
                </a:moveTo>
                <a:lnTo>
                  <a:pt x="5708081" y="6240521"/>
                </a:lnTo>
                <a:lnTo>
                  <a:pt x="0" y="6240521"/>
                </a:lnTo>
                <a:lnTo>
                  <a:pt x="8154" y="5918062"/>
                </a:lnTo>
                <a:cubicBezTo>
                  <a:pt x="165496" y="2814082"/>
                  <a:pt x="2581488" y="306006"/>
                  <a:pt x="5645346" y="4621"/>
                </a:cubicBezTo>
                <a:close/>
              </a:path>
            </a:pathLst>
          </a:custGeom>
          <a:solidFill>
            <a:srgbClr val="90C3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82445"/>
            <a:ext cx="10058400" cy="1356995"/>
          </a:xfrm>
        </p:spPr>
        <p:txBody>
          <a:bodyPr anchor="t" anchorCtr="0">
            <a:normAutofit/>
          </a:bodyPr>
          <a:lstStyle>
            <a:lvl1pPr>
              <a:defRPr sz="3500" baseline="0">
                <a:solidFill>
                  <a:srgbClr val="2A4B6D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bondig</a:t>
            </a:r>
            <a:r>
              <a:rPr lang="en-US" dirty="0" smtClean="0"/>
              <a:t>.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2DC65-E934-E54B-A440-782908C00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15783" y="-2"/>
            <a:ext cx="2088673" cy="5516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8200" y="3489325"/>
            <a:ext cx="10058400" cy="26527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A4B6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4798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D7C3-FD08-BD4D-A1A8-461E8A776A7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04DC-B9C5-5441-BD66-6277ADF2EB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udersvanstudenten.druglijn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4nyPGFvvkKA&amp;feature=youtu.be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952" y="1554479"/>
            <a:ext cx="9730115" cy="3623163"/>
          </a:xfrm>
        </p:spPr>
        <p:txBody>
          <a:bodyPr/>
          <a:lstStyle/>
          <a:p>
            <a:r>
              <a:rPr lang="en-US" sz="5400" dirty="0" smtClean="0"/>
              <a:t>OUDERS VAN STUDENTEN </a:t>
            </a:r>
            <a:endParaRPr lang="en-US" sz="5400" dirty="0"/>
          </a:p>
        </p:txBody>
      </p:sp>
      <p:pic>
        <p:nvPicPr>
          <p:cNvPr id="5" name="Picture 2" descr="Afbeeldingsresultaat voor studenten alco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38" y="2281592"/>
            <a:ext cx="6148372" cy="41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0137" t="5083" r="6013" b="9223"/>
          <a:stretch/>
        </p:blipFill>
        <p:spPr>
          <a:xfrm>
            <a:off x="0" y="-1"/>
            <a:ext cx="6947242" cy="353961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6819" t="7033" r="8886" b="9311"/>
          <a:stretch/>
        </p:blipFill>
        <p:spPr>
          <a:xfrm>
            <a:off x="5002219" y="3539613"/>
            <a:ext cx="719961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9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932"/>
            <a:ext cx="10515600" cy="1325563"/>
          </a:xfrm>
        </p:spPr>
        <p:txBody>
          <a:bodyPr/>
          <a:lstStyle/>
          <a:p>
            <a:r>
              <a:rPr lang="en-US" dirty="0" smtClean="0"/>
              <a:t>HET-LOOPT-MIS-PAGINA’S 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721" y="0"/>
            <a:ext cx="3688400" cy="28425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1476" r="1206"/>
          <a:stretch/>
        </p:blipFill>
        <p:spPr>
          <a:xfrm>
            <a:off x="26511" y="1455270"/>
            <a:ext cx="8538210" cy="46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0750" y="2914650"/>
            <a:ext cx="8050213" cy="120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u="sng" dirty="0">
                <a:hlinkClick r:id="rId2"/>
              </a:rPr>
              <a:t>https://oudersvanstudenten.druglijn.be</a:t>
            </a:r>
            <a:r>
              <a:rPr lang="nl-BE" sz="3200" u="sng" dirty="0" smtClean="0">
                <a:hlinkClick r:id="rId2"/>
              </a:rPr>
              <a:t>/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4331891"/>
            <a:ext cx="8756139" cy="18060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830"/>
          <a:stretch/>
        </p:blipFill>
        <p:spPr>
          <a:xfrm>
            <a:off x="7969071" y="129194"/>
            <a:ext cx="4116014" cy="25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5" y="761365"/>
            <a:ext cx="5988305" cy="3338195"/>
          </a:xfrm>
        </p:spPr>
        <p:txBody>
          <a:bodyPr/>
          <a:lstStyle/>
          <a:p>
            <a:r>
              <a:rPr lang="nl-NL" dirty="0" smtClean="0"/>
              <a:t>IMPLEMENTATIE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1" y="0"/>
            <a:ext cx="7459980" cy="6858000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1" y="0"/>
            <a:ext cx="8134350" cy="6858000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6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TEASER</a:t>
            </a:r>
            <a:endParaRPr lang="nl-BE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76" y="1838632"/>
            <a:ext cx="8080576" cy="40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147" t="6640" r="687" b="6152"/>
          <a:stretch/>
        </p:blipFill>
        <p:spPr>
          <a:xfrm>
            <a:off x="716279" y="0"/>
            <a:ext cx="1054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320" t="6422" r="2408" b="6947"/>
          <a:stretch/>
        </p:blipFill>
        <p:spPr>
          <a:xfrm>
            <a:off x="788981" y="1"/>
            <a:ext cx="10252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1005"/>
            <a:ext cx="8946078" cy="1325563"/>
          </a:xfrm>
        </p:spPr>
        <p:txBody>
          <a:bodyPr/>
          <a:lstStyle/>
          <a:p>
            <a:r>
              <a:rPr lang="en-US" dirty="0" smtClean="0"/>
              <a:t>DANKU! </a:t>
            </a:r>
            <a:endParaRPr lang="en-US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1" y="0"/>
            <a:ext cx="8134350" cy="6858000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32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EEN PROJECT VOOR OUDERS VAN STUDENTEN? 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1" y="0"/>
            <a:ext cx="8134350" cy="6858000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9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932"/>
            <a:ext cx="10515600" cy="1325563"/>
          </a:xfrm>
        </p:spPr>
        <p:txBody>
          <a:bodyPr/>
          <a:lstStyle/>
          <a:p>
            <a:r>
              <a:rPr lang="nl-NL" dirty="0"/>
              <a:t>EEN PROJECT VOOR OUDERS VAN STUDENTEN? </a:t>
            </a:r>
            <a:endParaRPr lang="en-US" dirty="0"/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915784" y="2503826"/>
            <a:ext cx="2797800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500" b="1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STUDENTEN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Studenten zijn een belangrijke doelgroep </a:t>
            </a:r>
            <a:r>
              <a:rPr lang="nl-BE" sz="2000" dirty="0" err="1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owv</a:t>
            </a:r>
            <a:r>
              <a:rPr lang="nl-BE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 gebruik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774684" y="2503826"/>
            <a:ext cx="2797800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500" b="1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OUDERS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Ouders hebben nog een belangrijke rol. We </a:t>
            </a:r>
            <a:r>
              <a:rPr lang="nl-NL" sz="2000" dirty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willen </a:t>
            </a: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hen </a:t>
            </a:r>
            <a:r>
              <a:rPr lang="nl-NL" sz="2000" dirty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tonen hoe </a:t>
            </a: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ze die kunnen </a:t>
            </a:r>
            <a:r>
              <a:rPr lang="nl-NL" sz="2000" dirty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opnemen. </a:t>
            </a:r>
            <a:endParaRPr lang="fr-BE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8633585" y="2503826"/>
            <a:ext cx="2797800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500" b="1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HET PROJECT </a:t>
            </a:r>
            <a:endParaRPr lang="fr-BE" sz="2500" b="1" dirty="0" smtClean="0">
              <a:solidFill>
                <a:srgbClr val="E7876B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pvoedingsadvies </a:t>
            </a:r>
            <a:r>
              <a:rPr lang="nl-NL" sz="2000" dirty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voor ouders van studenten</a:t>
            </a:r>
            <a:endParaRPr lang="fr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492" y="4766311"/>
            <a:ext cx="6920370" cy="19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1100" y="4533265"/>
            <a:ext cx="8065770" cy="1325563"/>
          </a:xfrm>
        </p:spPr>
        <p:txBody>
          <a:bodyPr>
            <a:noAutofit/>
          </a:bodyPr>
          <a:lstStyle/>
          <a:p>
            <a:r>
              <a:rPr lang="nl-BE" sz="2400" dirty="0">
                <a:sym typeface="Wingdings" panose="05000000000000000000" pitchFamily="2" charset="2"/>
              </a:rPr>
              <a:t> </a:t>
            </a:r>
            <a:r>
              <a:rPr lang="nl-BE" sz="2400" b="1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V</a:t>
            </a:r>
            <a:r>
              <a:rPr lang="nl-BE" sz="2400" b="1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isueel</a:t>
            </a:r>
            <a:r>
              <a:rPr lang="nl-BE" sz="2400" dirty="0"/>
              <a:t> en </a:t>
            </a:r>
            <a:r>
              <a:rPr lang="nl-BE" sz="2400" b="1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interactief</a:t>
            </a:r>
            <a:r>
              <a:rPr lang="nl-BE" sz="2400" dirty="0"/>
              <a:t> luik op </a:t>
            </a:r>
            <a:r>
              <a:rPr lang="nl-BE" sz="2400" dirty="0" smtClean="0"/>
              <a:t>DL-site </a:t>
            </a:r>
            <a:br>
              <a:rPr lang="nl-BE" sz="2400" dirty="0" smtClean="0"/>
            </a:br>
            <a:r>
              <a:rPr lang="nl-BE" sz="2400" dirty="0" smtClean="0">
                <a:sym typeface="Wingdings" panose="05000000000000000000" pitchFamily="2" charset="2"/>
              </a:rPr>
              <a:t> M</a:t>
            </a:r>
            <a:r>
              <a:rPr lang="nl-BE" sz="2400" dirty="0" smtClean="0"/>
              <a:t>et </a:t>
            </a:r>
            <a:r>
              <a:rPr lang="nl-BE" sz="2400" dirty="0"/>
              <a:t>gebruik van </a:t>
            </a:r>
            <a:r>
              <a:rPr lang="nl-BE" sz="2400" b="1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tools</a:t>
            </a:r>
            <a:r>
              <a:rPr lang="nl-BE" sz="2400" dirty="0"/>
              <a:t> en </a:t>
            </a:r>
            <a:r>
              <a:rPr lang="nl-BE" sz="2400" b="1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filmpjes</a:t>
            </a:r>
            <a:r>
              <a:rPr lang="nl-BE" sz="2400" dirty="0"/>
              <a:t> met getuigenissen van ouders, studenten en experts. </a:t>
            </a:r>
            <a:br>
              <a:rPr lang="nl-BE" sz="2400" dirty="0"/>
            </a:br>
            <a:r>
              <a:rPr lang="fr-BE" sz="4400" dirty="0"/>
              <a:t/>
            </a:r>
            <a:br>
              <a:rPr lang="fr-BE" sz="4400" dirty="0"/>
            </a:br>
            <a:endParaRPr lang="nl-BE" sz="2400" dirty="0"/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2328923" y="2981144"/>
            <a:ext cx="7872008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2875"/>
          <a:stretch/>
        </p:blipFill>
        <p:spPr>
          <a:xfrm>
            <a:off x="952500" y="371136"/>
            <a:ext cx="7875887" cy="37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932"/>
            <a:ext cx="10515600" cy="1325563"/>
          </a:xfrm>
        </p:spPr>
        <p:txBody>
          <a:bodyPr/>
          <a:lstStyle/>
          <a:p>
            <a:r>
              <a:rPr lang="en-US" sz="4000" dirty="0" smtClean="0"/>
              <a:t>DOELEN</a:t>
            </a:r>
            <a:endParaRPr lang="en-US" sz="3600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6438900" y="4717399"/>
            <a:ext cx="4914900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Ouders beschikken over concrete </a:t>
            </a:r>
            <a:r>
              <a:rPr lang="nl-BE" sz="2400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handvatten </a:t>
            </a:r>
            <a:r>
              <a:rPr lang="nl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om </a:t>
            </a:r>
            <a:r>
              <a:rPr lang="nl-BE" sz="2400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o.a. </a:t>
            </a:r>
            <a:r>
              <a:rPr lang="nl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gesprekken aan te knopen rond A(&amp;D)</a:t>
            </a:r>
            <a:endParaRPr lang="fr-BE" sz="2400" dirty="0" smtClean="0">
              <a:solidFill>
                <a:srgbClr val="E787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910937" y="4336025"/>
            <a:ext cx="4284406" cy="2768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err="1">
                <a:solidFill>
                  <a:srgbClr val="2A4B6D"/>
                </a:solidFill>
                <a:latin typeface="+mj-lt"/>
                <a:ea typeface="+mj-ea"/>
                <a:cs typeface="+mj-cs"/>
              </a:rPr>
              <a:t>Onderliggende</a:t>
            </a:r>
            <a:r>
              <a:rPr lang="fr-BE" dirty="0">
                <a:solidFill>
                  <a:srgbClr val="2A4B6D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dirty="0" err="1">
                <a:solidFill>
                  <a:srgbClr val="2A4B6D"/>
                </a:solidFill>
                <a:latin typeface="+mj-lt"/>
                <a:ea typeface="+mj-ea"/>
                <a:cs typeface="+mj-cs"/>
              </a:rPr>
              <a:t>doelen</a:t>
            </a:r>
            <a:r>
              <a:rPr lang="fr-BE" dirty="0">
                <a:solidFill>
                  <a:srgbClr val="2A4B6D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fr-BE" sz="2400" dirty="0" err="1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Ouders</a:t>
            </a:r>
            <a:r>
              <a:rPr lang="fr-BE" sz="2400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400" dirty="0" err="1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zijn</a:t>
            </a:r>
            <a:r>
              <a:rPr lang="fr-BE" sz="2400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400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zich</a:t>
            </a:r>
            <a:r>
              <a:rPr lang="fr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400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bewust</a:t>
            </a:r>
            <a:r>
              <a:rPr lang="fr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 van hun </a:t>
            </a:r>
            <a:r>
              <a:rPr lang="fr-BE" sz="2400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blijvende</a:t>
            </a:r>
            <a:r>
              <a:rPr lang="fr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BE" sz="2400" dirty="0" err="1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invloed</a:t>
            </a:r>
            <a:endParaRPr lang="fr-BE" dirty="0"/>
          </a:p>
        </p:txBody>
      </p:sp>
      <p:sp>
        <p:nvSpPr>
          <p:cNvPr id="7" name="Rechthoek 6"/>
          <p:cNvSpPr/>
          <p:nvPr/>
        </p:nvSpPr>
        <p:spPr>
          <a:xfrm>
            <a:off x="838200" y="1763739"/>
            <a:ext cx="4796730" cy="21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BE" sz="2800" dirty="0">
                <a:solidFill>
                  <a:srgbClr val="2A4B6D"/>
                </a:solidFill>
                <a:latin typeface="+mj-lt"/>
                <a:ea typeface="+mj-ea"/>
                <a:cs typeface="+mj-cs"/>
              </a:rPr>
              <a:t>Algemeen doel: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Ouders </a:t>
            </a:r>
            <a:r>
              <a:rPr lang="nl-BE" sz="2400" dirty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stimuleren hun studerende kinderen tot een verstandige omgang met alcohol </a:t>
            </a:r>
          </a:p>
        </p:txBody>
      </p:sp>
      <p:pic>
        <p:nvPicPr>
          <p:cNvPr id="8" name="Picture 2" descr="Afbeeldingsresultaat voor cartoon opvoeding 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24" y="161077"/>
            <a:ext cx="5855056" cy="383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85" y="761365"/>
            <a:ext cx="5988305" cy="3338195"/>
          </a:xfrm>
        </p:spPr>
        <p:txBody>
          <a:bodyPr/>
          <a:lstStyle/>
          <a:p>
            <a:r>
              <a:rPr lang="nl-NL" dirty="0"/>
              <a:t>INHOUDEN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1" y="0"/>
            <a:ext cx="7459980" cy="6858000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1" y="0"/>
            <a:ext cx="8134350" cy="6858000"/>
          </a:xfrm>
          <a:custGeom>
            <a:avLst/>
            <a:gdLst>
              <a:gd name="connsiteX0" fmla="*/ 7329256 w 7329256"/>
              <a:gd name="connsiteY0" fmla="*/ 0 h 7263999"/>
              <a:gd name="connsiteX1" fmla="*/ 7329256 w 7329256"/>
              <a:gd name="connsiteY1" fmla="*/ 7263999 h 7263999"/>
              <a:gd name="connsiteX2" fmla="*/ 0 w 7329256"/>
              <a:gd name="connsiteY2" fmla="*/ 7263999 h 7263999"/>
              <a:gd name="connsiteX3" fmla="*/ 10470 w 7329256"/>
              <a:gd name="connsiteY3" fmla="*/ 6888655 h 7263999"/>
              <a:gd name="connsiteX4" fmla="*/ 7248703 w 7329256"/>
              <a:gd name="connsiteY4" fmla="*/ 5379 h 72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56" h="7263999">
                <a:moveTo>
                  <a:pt x="7329256" y="0"/>
                </a:moveTo>
                <a:lnTo>
                  <a:pt x="7329256" y="7263999"/>
                </a:lnTo>
                <a:lnTo>
                  <a:pt x="0" y="7263999"/>
                </a:lnTo>
                <a:lnTo>
                  <a:pt x="10470" y="6888655"/>
                </a:lnTo>
                <a:cubicBezTo>
                  <a:pt x="212499" y="3275606"/>
                  <a:pt x="3314667" y="356193"/>
                  <a:pt x="7248703" y="53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66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ouder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student </a:t>
            </a:r>
            <a:r>
              <a:rPr lang="en-US" dirty="0" err="1" smtClean="0"/>
              <a:t>beoefenen</a:t>
            </a:r>
            <a:r>
              <a:rPr lang="en-US" dirty="0" smtClean="0"/>
              <a:t> je de </a:t>
            </a:r>
            <a:r>
              <a:rPr lang="en-US" dirty="0" err="1" smtClean="0"/>
              <a:t>kunst</a:t>
            </a:r>
            <a:r>
              <a:rPr lang="en-US" dirty="0" smtClean="0"/>
              <a:t> om </a:t>
            </a:r>
            <a:br>
              <a:rPr lang="en-US" dirty="0" smtClean="0"/>
            </a:b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laten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b="1" dirty="0" err="1" smtClean="0"/>
              <a:t>verbondenheid</a:t>
            </a:r>
            <a:r>
              <a:rPr lang="en-US" b="1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21776" y="4256894"/>
            <a:ext cx="2948448" cy="3416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04" y="4939692"/>
            <a:ext cx="936579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932"/>
            <a:ext cx="10515600" cy="1325563"/>
          </a:xfrm>
        </p:spPr>
        <p:txBody>
          <a:bodyPr/>
          <a:lstStyle/>
          <a:p>
            <a:r>
              <a:rPr lang="en-US" dirty="0" smtClean="0"/>
              <a:t>ZELFDETERMINATIETHEORIE ALS BASIS  </a:t>
            </a:r>
            <a:endParaRPr lang="en-US" dirty="0"/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915784" y="2755286"/>
            <a:ext cx="2797800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500" b="1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AUTONOMIE  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Eigen capaciteiten 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774684" y="2755286"/>
            <a:ext cx="2797800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500" b="1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</a:rPr>
              <a:t>COMPETENTIE  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Vertrouwen </a:t>
            </a:r>
            <a:endParaRPr lang="fr-BE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8633584" y="2755286"/>
            <a:ext cx="3002155" cy="2581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500" b="1" dirty="0" smtClean="0">
                <a:solidFill>
                  <a:srgbClr val="E7876B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VERBONDENHEID </a:t>
            </a:r>
            <a:endParaRPr lang="fr-BE" sz="2500" b="1" dirty="0" smtClean="0">
              <a:solidFill>
                <a:srgbClr val="E7876B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rgbClr val="17415F"/>
                </a:solidFill>
                <a:latin typeface="Arial" charset="0"/>
                <a:ea typeface="Arial" charset="0"/>
                <a:cs typeface="Arial" charset="0"/>
              </a:rPr>
              <a:t>Met onvoorwaardelijke steun </a:t>
            </a:r>
            <a:endParaRPr lang="fr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58" y="4600424"/>
            <a:ext cx="7196411" cy="2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932"/>
            <a:ext cx="1121614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INFO-PAGINA’S</a:t>
            </a:r>
            <a:endParaRPr lang="en-US" sz="4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08810"/>
            <a:ext cx="12210153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D">
      <a:dk1>
        <a:srgbClr val="2A4B6D"/>
      </a:dk1>
      <a:lt1>
        <a:srgbClr val="FFFFFF"/>
      </a:lt1>
      <a:dk2>
        <a:srgbClr val="2A4B6D"/>
      </a:dk2>
      <a:lt2>
        <a:srgbClr val="FFFFFF"/>
      </a:lt2>
      <a:accent1>
        <a:srgbClr val="2A4B6D"/>
      </a:accent1>
      <a:accent2>
        <a:srgbClr val="D98D71"/>
      </a:accent2>
      <a:accent3>
        <a:srgbClr val="90C39B"/>
      </a:accent3>
      <a:accent4>
        <a:srgbClr val="C96858"/>
      </a:accent4>
      <a:accent5>
        <a:srgbClr val="6FABAE"/>
      </a:accent5>
      <a:accent6>
        <a:srgbClr val="3E5F7C"/>
      </a:accent6>
      <a:hlink>
        <a:srgbClr val="0563C1"/>
      </a:hlink>
      <a:folHlink>
        <a:srgbClr val="D98D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212</Words>
  <Application>Microsoft Office PowerPoint</Application>
  <PresentationFormat>Breedbeeld</PresentationFormat>
  <Paragraphs>49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OUDERS VAN STUDENTEN </vt:lpstr>
      <vt:lpstr>EEN PROJECT VOOR OUDERS VAN STUDENTEN? </vt:lpstr>
      <vt:lpstr>EEN PROJECT VOOR OUDERS VAN STUDENTEN? </vt:lpstr>
      <vt:lpstr> Visueel en interactief luik op DL-site   Met gebruik van tools en filmpjes met getuigenissen van ouders, studenten en experts.   </vt:lpstr>
      <vt:lpstr>DOELEN</vt:lpstr>
      <vt:lpstr>INHOUDEN</vt:lpstr>
      <vt:lpstr>Als ouder van een student beoefenen je de kunst om  los te laten in verbondenheid.</vt:lpstr>
      <vt:lpstr>ZELFDETERMINATIETHEORIE ALS BASIS  </vt:lpstr>
      <vt:lpstr>INFO-PAGINA’S</vt:lpstr>
      <vt:lpstr>PowerPoint-presentatie</vt:lpstr>
      <vt:lpstr>HET-LOOPT-MIS-PAGINA’S </vt:lpstr>
      <vt:lpstr>PowerPoint-presentatie</vt:lpstr>
      <vt:lpstr>IMPLEMENTATIE</vt:lpstr>
      <vt:lpstr>TEASER</vt:lpstr>
      <vt:lpstr>PowerPoint-presentatie</vt:lpstr>
      <vt:lpstr>PowerPoint-presentatie</vt:lpstr>
      <vt:lpstr>DANKU!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Alpuerto</dc:creator>
  <cp:lastModifiedBy>Hanna Peeters</cp:lastModifiedBy>
  <cp:revision>61</cp:revision>
  <dcterms:created xsi:type="dcterms:W3CDTF">2018-11-23T09:12:02Z</dcterms:created>
  <dcterms:modified xsi:type="dcterms:W3CDTF">2021-03-10T11:52:11Z</dcterms:modified>
</cp:coreProperties>
</file>