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59"/>
  </p:notesMasterIdLst>
  <p:sldIdLst>
    <p:sldId id="256" r:id="rId2"/>
    <p:sldId id="323" r:id="rId3"/>
    <p:sldId id="258" r:id="rId4"/>
    <p:sldId id="259" r:id="rId5"/>
    <p:sldId id="316" r:id="rId6"/>
    <p:sldId id="257" r:id="rId7"/>
    <p:sldId id="266" r:id="rId8"/>
    <p:sldId id="267" r:id="rId9"/>
    <p:sldId id="260" r:id="rId10"/>
    <p:sldId id="272" r:id="rId11"/>
    <p:sldId id="283" r:id="rId12"/>
    <p:sldId id="273" r:id="rId13"/>
    <p:sldId id="268" r:id="rId14"/>
    <p:sldId id="274" r:id="rId15"/>
    <p:sldId id="281" r:id="rId16"/>
    <p:sldId id="269" r:id="rId17"/>
    <p:sldId id="276" r:id="rId18"/>
    <p:sldId id="270" r:id="rId19"/>
    <p:sldId id="280" r:id="rId20"/>
    <p:sldId id="324" r:id="rId21"/>
    <p:sldId id="277" r:id="rId22"/>
    <p:sldId id="271" r:id="rId23"/>
    <p:sldId id="282" r:id="rId24"/>
    <p:sldId id="275" r:id="rId25"/>
    <p:sldId id="320" r:id="rId26"/>
    <p:sldId id="285" r:id="rId27"/>
    <p:sldId id="286" r:id="rId28"/>
    <p:sldId id="291" r:id="rId29"/>
    <p:sldId id="288" r:id="rId30"/>
    <p:sldId id="289" r:id="rId31"/>
    <p:sldId id="290" r:id="rId32"/>
    <p:sldId id="292" r:id="rId33"/>
    <p:sldId id="293" r:id="rId34"/>
    <p:sldId id="294" r:id="rId35"/>
    <p:sldId id="296" r:id="rId36"/>
    <p:sldId id="295" r:id="rId37"/>
    <p:sldId id="321" r:id="rId38"/>
    <p:sldId id="297" r:id="rId39"/>
    <p:sldId id="298" r:id="rId40"/>
    <p:sldId id="299" r:id="rId41"/>
    <p:sldId id="303" r:id="rId42"/>
    <p:sldId id="300" r:id="rId43"/>
    <p:sldId id="301" r:id="rId44"/>
    <p:sldId id="307" r:id="rId45"/>
    <p:sldId id="308" r:id="rId46"/>
    <p:sldId id="310" r:id="rId47"/>
    <p:sldId id="317" r:id="rId48"/>
    <p:sldId id="318" r:id="rId49"/>
    <p:sldId id="319" r:id="rId50"/>
    <p:sldId id="309" r:id="rId51"/>
    <p:sldId id="312" r:id="rId52"/>
    <p:sldId id="313" r:id="rId53"/>
    <p:sldId id="314" r:id="rId54"/>
    <p:sldId id="322" r:id="rId55"/>
    <p:sldId id="315" r:id="rId56"/>
    <p:sldId id="302" r:id="rId57"/>
    <p:sldId id="264" r:id="rId5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6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5196" autoAdjust="0"/>
  </p:normalViewPr>
  <p:slideViewPr>
    <p:cSldViewPr snapToGrid="0" snapToObjects="1" showGuides="1">
      <p:cViewPr varScale="1">
        <p:scale>
          <a:sx n="56" d="100"/>
          <a:sy n="56" d="100"/>
        </p:scale>
        <p:origin x="600" y="66"/>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752410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982123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14321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94454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927659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975048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80227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238150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85713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132563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34575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BIJLAGE 2A</a:t>
            </a:r>
            <a:endParaRPr lang="nl-BE" dirty="0"/>
          </a:p>
        </p:txBody>
      </p:sp>
    </p:spTree>
    <p:extLst>
      <p:ext uri="{BB962C8B-B14F-4D97-AF65-F5344CB8AC3E}">
        <p14:creationId xmlns:p14="http://schemas.microsoft.com/office/powerpoint/2010/main" val="366446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BIJLAGE 2B</a:t>
            </a:r>
            <a:endParaRPr lang="nl-BE" dirty="0"/>
          </a:p>
        </p:txBody>
      </p:sp>
    </p:spTree>
    <p:extLst>
      <p:ext uri="{BB962C8B-B14F-4D97-AF65-F5344CB8AC3E}">
        <p14:creationId xmlns:p14="http://schemas.microsoft.com/office/powerpoint/2010/main" val="191019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BIJLAGE 2 C</a:t>
            </a:r>
            <a:endParaRPr lang="nl-BE" dirty="0"/>
          </a:p>
        </p:txBody>
      </p:sp>
    </p:spTree>
    <p:extLst>
      <p:ext uri="{BB962C8B-B14F-4D97-AF65-F5344CB8AC3E}">
        <p14:creationId xmlns:p14="http://schemas.microsoft.com/office/powerpoint/2010/main" val="3072479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673979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13093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302929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468185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403828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11" name="Shape 11"/>
          <p:cNvSpPr/>
          <p:nvPr/>
        </p:nvSpPr>
        <p:spPr>
          <a:xfrm>
            <a:off x="-8964" y="-42896"/>
            <a:ext cx="13022728" cy="6604001"/>
          </a:xfrm>
          <a:prstGeom prst="rect">
            <a:avLst/>
          </a:prstGeom>
          <a:solidFill>
            <a:schemeClr val="bg2"/>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13" name="Shape 13"/>
          <p:cNvSpPr/>
          <p:nvPr/>
        </p:nvSpPr>
        <p:spPr>
          <a:xfrm>
            <a:off x="-8964" y="6551513"/>
            <a:ext cx="4330701" cy="254001"/>
          </a:xfrm>
          <a:prstGeom prst="rect">
            <a:avLst/>
          </a:prstGeom>
          <a:solidFill>
            <a:schemeClr val="tx2"/>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15" name="Shape 15"/>
          <p:cNvSpPr>
            <a:spLocks noGrp="1"/>
          </p:cNvSpPr>
          <p:nvPr>
            <p:ph type="body" sz="quarter" idx="13"/>
          </p:nvPr>
        </p:nvSpPr>
        <p:spPr>
          <a:xfrm>
            <a:off x="1420903" y="3943350"/>
            <a:ext cx="10162994" cy="952500"/>
          </a:xfrm>
          <a:prstGeom prst="rect">
            <a:avLst/>
          </a:prstGeom>
        </p:spPr>
        <p:txBody>
          <a:bodyPr anchor="t">
            <a:spAutoFit/>
          </a:bodyPr>
          <a:lstStyle>
            <a:lvl1pPr marL="0" indent="0" algn="ctr">
              <a:lnSpc>
                <a:spcPct val="100000"/>
              </a:lnSpc>
              <a:spcBef>
                <a:spcPts val="0"/>
              </a:spcBef>
              <a:buSzTx/>
              <a:buNone/>
              <a:defRPr sz="5600" b="1"/>
            </a:lvl1pPr>
          </a:lstStyle>
          <a:p>
            <a:pPr lvl="0"/>
            <a:r>
              <a:rPr lang="nl-NL" smtClean="0"/>
              <a:t>Klik om de modelstijlen te bewerken</a:t>
            </a:r>
          </a:p>
        </p:txBody>
      </p:sp>
      <p:pic>
        <p:nvPicPr>
          <p:cNvPr id="10" name="Picture 9"/>
          <p:cNvPicPr>
            <a:picLocks noChangeAspect="1"/>
          </p:cNvPicPr>
          <p:nvPr userDrawn="1"/>
        </p:nvPicPr>
        <p:blipFill>
          <a:blip r:embed="rId2"/>
          <a:stretch>
            <a:fillRect/>
          </a:stretch>
        </p:blipFill>
        <p:spPr>
          <a:xfrm>
            <a:off x="5743399" y="7197042"/>
            <a:ext cx="1517013" cy="1972117"/>
          </a:xfrm>
          <a:prstGeom prst="rect">
            <a:avLst/>
          </a:prstGeom>
        </p:spPr>
      </p:pic>
      <p:pic>
        <p:nvPicPr>
          <p:cNvPr id="18" name="Picture 17"/>
          <p:cNvPicPr>
            <a:picLocks noChangeAspect="1"/>
          </p:cNvPicPr>
          <p:nvPr userDrawn="1"/>
        </p:nvPicPr>
        <p:blipFill>
          <a:blip r:embed="rId3"/>
          <a:stretch>
            <a:fillRect/>
          </a:stretch>
        </p:blipFill>
        <p:spPr>
          <a:xfrm>
            <a:off x="6864543" y="-1162473"/>
            <a:ext cx="7430142" cy="4767820"/>
          </a:xfrm>
          <a:prstGeom prst="rect">
            <a:avLst/>
          </a:prstGeom>
        </p:spPr>
      </p:pic>
      <p:pic>
        <p:nvPicPr>
          <p:cNvPr id="8" name="Picture 7"/>
          <p:cNvPicPr>
            <a:picLocks noChangeAspect="1"/>
          </p:cNvPicPr>
          <p:nvPr userDrawn="1"/>
        </p:nvPicPr>
        <p:blipFill>
          <a:blip r:embed="rId4"/>
          <a:stretch>
            <a:fillRect/>
          </a:stretch>
        </p:blipFill>
        <p:spPr>
          <a:xfrm>
            <a:off x="508738" y="8773852"/>
            <a:ext cx="513555" cy="513555"/>
          </a:xfrm>
          <a:prstGeom prst="rect">
            <a:avLst/>
          </a:prstGeom>
        </p:spPr>
      </p:pic>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houd">
    <p:spTree>
      <p:nvGrpSpPr>
        <p:cNvPr id="1" name=""/>
        <p:cNvGrpSpPr/>
        <p:nvPr/>
      </p:nvGrpSpPr>
      <p:grpSpPr>
        <a:xfrm>
          <a:off x="0" y="0"/>
          <a:ext cx="0" cy="0"/>
          <a:chOff x="0" y="0"/>
          <a:chExt cx="0" cy="0"/>
        </a:xfrm>
      </p:grpSpPr>
      <p:sp>
        <p:nvSpPr>
          <p:cNvPr id="26" name="Shape 26"/>
          <p:cNvSpPr/>
          <p:nvPr/>
        </p:nvSpPr>
        <p:spPr>
          <a:xfrm>
            <a:off x="1522577" y="-42896"/>
            <a:ext cx="11491187" cy="9839392"/>
          </a:xfrm>
          <a:prstGeom prst="rect">
            <a:avLst/>
          </a:prstGeom>
          <a:solidFill>
            <a:srgbClr val="9F5126"/>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27" name="Shape 27"/>
          <p:cNvSpPr>
            <a:spLocks noGrp="1"/>
          </p:cNvSpPr>
          <p:nvPr>
            <p:ph type="body" sz="quarter" idx="13"/>
          </p:nvPr>
        </p:nvSpPr>
        <p:spPr>
          <a:xfrm>
            <a:off x="2035770" y="1943100"/>
            <a:ext cx="10101065" cy="2340348"/>
          </a:xfrm>
          <a:prstGeom prst="rect">
            <a:avLst/>
          </a:prstGeom>
        </p:spPr>
        <p:txBody>
          <a:bodyPr anchor="t">
            <a:spAutoFit/>
          </a:bodyPr>
          <a:lstStyle/>
          <a:p>
            <a:pPr marL="635000" lvl="0" indent="-635000">
              <a:lnSpc>
                <a:spcPts val="6000"/>
              </a:lnSpc>
              <a:spcBef>
                <a:spcPts val="0"/>
              </a:spcBef>
              <a:buSzPct val="100000"/>
              <a:buAutoNum type="arabicPeriod"/>
              <a:defRPr sz="3600" b="1"/>
            </a:pPr>
            <a:r>
              <a:rPr lang="nl-NL" smtClean="0"/>
              <a:t>Klik om de modelstijlen te bewerken</a:t>
            </a:r>
          </a:p>
          <a:p>
            <a:pPr marL="635000" lvl="1" indent="-635000">
              <a:lnSpc>
                <a:spcPts val="6000"/>
              </a:lnSpc>
              <a:spcBef>
                <a:spcPts val="0"/>
              </a:spcBef>
              <a:buSzPct val="100000"/>
              <a:buAutoNum type="arabicPeriod"/>
              <a:defRPr sz="3600" b="1"/>
            </a:pPr>
            <a:r>
              <a:rPr lang="nl-NL" smtClean="0"/>
              <a:t>Tweede niveau</a:t>
            </a:r>
          </a:p>
          <a:p>
            <a:pPr marL="635000" lvl="2" indent="-635000">
              <a:lnSpc>
                <a:spcPts val="6000"/>
              </a:lnSpc>
              <a:spcBef>
                <a:spcPts val="0"/>
              </a:spcBef>
              <a:buSzPct val="100000"/>
              <a:buAutoNum type="arabicPeriod"/>
              <a:defRPr sz="3600" b="1"/>
            </a:pPr>
            <a:r>
              <a:rPr lang="nl-NL" smtClean="0"/>
              <a:t>Derde niveau</a:t>
            </a:r>
          </a:p>
        </p:txBody>
      </p:sp>
      <p:sp>
        <p:nvSpPr>
          <p:cNvPr id="28" name="Shape 28"/>
          <p:cNvSpPr>
            <a:spLocks noGrp="1"/>
          </p:cNvSpPr>
          <p:nvPr>
            <p:ph type="body" sz="quarter" idx="14"/>
          </p:nvPr>
        </p:nvSpPr>
        <p:spPr>
          <a:xfrm>
            <a:off x="1962811" y="378488"/>
            <a:ext cx="9877823" cy="736601"/>
          </a:xfrm>
          <a:prstGeom prst="rect">
            <a:avLst/>
          </a:prstGeom>
        </p:spPr>
        <p:txBody>
          <a:bodyPr anchor="t">
            <a:spAutoFit/>
          </a:bodyPr>
          <a:lstStyle>
            <a:lvl1pPr marL="0" indent="0">
              <a:lnSpc>
                <a:spcPct val="100000"/>
              </a:lnSpc>
              <a:spcBef>
                <a:spcPts val="0"/>
              </a:spcBef>
              <a:buSzTx/>
              <a:buNone/>
              <a:defRPr sz="4200" b="1">
                <a:solidFill>
                  <a:srgbClr val="FFFFFF"/>
                </a:solidFill>
              </a:defRPr>
            </a:lvl1pPr>
          </a:lstStyle>
          <a:p>
            <a:pPr lvl="0"/>
            <a:r>
              <a:rPr lang="nl-NL" smtClean="0"/>
              <a:t>Klik om de modelstijlen te bewerken</a:t>
            </a:r>
          </a:p>
        </p:txBody>
      </p:sp>
      <p:pic>
        <p:nvPicPr>
          <p:cNvPr id="2" name="Picture 1"/>
          <p:cNvPicPr>
            <a:picLocks noChangeAspect="1"/>
          </p:cNvPicPr>
          <p:nvPr userDrawn="1"/>
        </p:nvPicPr>
        <p:blipFill>
          <a:blip r:embed="rId2"/>
          <a:stretch>
            <a:fillRect/>
          </a:stretch>
        </p:blipFill>
        <p:spPr>
          <a:xfrm>
            <a:off x="375292" y="378488"/>
            <a:ext cx="821365" cy="1067775"/>
          </a:xfrm>
          <a:prstGeom prst="rect">
            <a:avLst/>
          </a:prstGeom>
        </p:spPr>
      </p:pic>
      <p:sp>
        <p:nvSpPr>
          <p:cNvPr id="13" name="Shape 75"/>
          <p:cNvSpPr/>
          <p:nvPr userDrawn="1"/>
        </p:nvSpPr>
        <p:spPr>
          <a:xfrm>
            <a:off x="-8964" y="9497913"/>
            <a:ext cx="1531541" cy="298583"/>
          </a:xfrm>
          <a:prstGeom prst="rect">
            <a:avLst/>
          </a:prstGeom>
          <a:solidFill>
            <a:schemeClr val="tx2"/>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pic>
        <p:nvPicPr>
          <p:cNvPr id="17" name="Picture 16"/>
          <p:cNvPicPr>
            <a:picLocks noChangeAspect="1"/>
          </p:cNvPicPr>
          <p:nvPr userDrawn="1"/>
        </p:nvPicPr>
        <p:blipFill>
          <a:blip r:embed="rId3"/>
          <a:stretch>
            <a:fillRect/>
          </a:stretch>
        </p:blipFill>
        <p:spPr>
          <a:xfrm>
            <a:off x="9648405" y="4272425"/>
            <a:ext cx="4247288" cy="6618949"/>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Hoofdstuk">
    <p:spTree>
      <p:nvGrpSpPr>
        <p:cNvPr id="1" name=""/>
        <p:cNvGrpSpPr/>
        <p:nvPr/>
      </p:nvGrpSpPr>
      <p:grpSpPr>
        <a:xfrm>
          <a:off x="0" y="0"/>
          <a:ext cx="0" cy="0"/>
          <a:chOff x="0" y="0"/>
          <a:chExt cx="0" cy="0"/>
        </a:xfrm>
      </p:grpSpPr>
      <p:sp>
        <p:nvSpPr>
          <p:cNvPr id="39" name="Shape 39"/>
          <p:cNvSpPr/>
          <p:nvPr/>
        </p:nvSpPr>
        <p:spPr>
          <a:xfrm>
            <a:off x="1522577" y="-42896"/>
            <a:ext cx="11491187" cy="9839392"/>
          </a:xfrm>
          <a:prstGeom prst="rect">
            <a:avLst/>
          </a:prstGeom>
          <a:solidFill>
            <a:srgbClr val="9F5126"/>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40" name="Shape 40"/>
          <p:cNvSpPr>
            <a:spLocks noGrp="1"/>
          </p:cNvSpPr>
          <p:nvPr>
            <p:ph type="body" sz="quarter" idx="13"/>
          </p:nvPr>
        </p:nvSpPr>
        <p:spPr>
          <a:xfrm>
            <a:off x="2035770" y="1943100"/>
            <a:ext cx="8304809" cy="2392661"/>
          </a:xfrm>
          <a:prstGeom prst="rect">
            <a:avLst/>
          </a:prstGeom>
        </p:spPr>
        <p:txBody>
          <a:bodyPr anchor="t">
            <a:spAutoFit/>
          </a:bodyPr>
          <a:lstStyle/>
          <a:p>
            <a:pPr marL="0" lvl="0" indent="0">
              <a:lnSpc>
                <a:spcPts val="9000"/>
              </a:lnSpc>
              <a:spcBef>
                <a:spcPts val="0"/>
              </a:spcBef>
              <a:buSzTx/>
              <a:buNone/>
              <a:defRPr sz="8000" b="1">
                <a:solidFill>
                  <a:srgbClr val="FFFFFF"/>
                </a:solidFill>
              </a:defRPr>
            </a:pPr>
            <a:r>
              <a:rPr lang="nl-NL" smtClean="0"/>
              <a:t>Klik om de modelstijlen te bewerken</a:t>
            </a:r>
          </a:p>
          <a:p>
            <a:pPr marL="0" lvl="1" indent="0">
              <a:lnSpc>
                <a:spcPts val="9000"/>
              </a:lnSpc>
              <a:spcBef>
                <a:spcPts val="0"/>
              </a:spcBef>
              <a:buSzTx/>
              <a:buNone/>
              <a:defRPr sz="8000" b="1">
                <a:solidFill>
                  <a:srgbClr val="FFFFFF"/>
                </a:solidFill>
              </a:defRPr>
            </a:pPr>
            <a:r>
              <a:rPr lang="nl-NL" smtClean="0"/>
              <a:t>Tweede niveau</a:t>
            </a:r>
          </a:p>
        </p:txBody>
      </p:sp>
      <p:pic>
        <p:nvPicPr>
          <p:cNvPr id="8" name="Picture 7"/>
          <p:cNvPicPr>
            <a:picLocks noChangeAspect="1"/>
          </p:cNvPicPr>
          <p:nvPr userDrawn="1"/>
        </p:nvPicPr>
        <p:blipFill>
          <a:blip r:embed="rId2"/>
          <a:stretch>
            <a:fillRect/>
          </a:stretch>
        </p:blipFill>
        <p:spPr>
          <a:xfrm>
            <a:off x="375292" y="378488"/>
            <a:ext cx="821365" cy="1067775"/>
          </a:xfrm>
          <a:prstGeom prst="rect">
            <a:avLst/>
          </a:prstGeom>
        </p:spPr>
      </p:pic>
      <p:sp>
        <p:nvSpPr>
          <p:cNvPr id="9" name="Shape 75"/>
          <p:cNvSpPr/>
          <p:nvPr userDrawn="1"/>
        </p:nvSpPr>
        <p:spPr>
          <a:xfrm>
            <a:off x="-8964" y="9497913"/>
            <a:ext cx="1531541" cy="298583"/>
          </a:xfrm>
          <a:prstGeom prst="rect">
            <a:avLst/>
          </a:prstGeom>
          <a:solidFill>
            <a:schemeClr val="tx2"/>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pic>
        <p:nvPicPr>
          <p:cNvPr id="11" name="Picture 10"/>
          <p:cNvPicPr>
            <a:picLocks noChangeAspect="1"/>
          </p:cNvPicPr>
          <p:nvPr userDrawn="1"/>
        </p:nvPicPr>
        <p:blipFill>
          <a:blip r:embed="rId3"/>
          <a:stretch>
            <a:fillRect/>
          </a:stretch>
        </p:blipFill>
        <p:spPr>
          <a:xfrm>
            <a:off x="9648405" y="4272425"/>
            <a:ext cx="4247288" cy="6618949"/>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age Standard">
    <p:spTree>
      <p:nvGrpSpPr>
        <p:cNvPr id="1" name=""/>
        <p:cNvGrpSpPr/>
        <p:nvPr/>
      </p:nvGrpSpPr>
      <p:grpSpPr>
        <a:xfrm>
          <a:off x="0" y="0"/>
          <a:ext cx="0" cy="0"/>
          <a:chOff x="0" y="0"/>
          <a:chExt cx="0" cy="0"/>
        </a:xfrm>
      </p:grpSpPr>
      <p:sp>
        <p:nvSpPr>
          <p:cNvPr id="50" name="Shape 50"/>
          <p:cNvSpPr>
            <a:spLocks noGrp="1"/>
          </p:cNvSpPr>
          <p:nvPr>
            <p:ph type="body" sz="half" idx="13"/>
          </p:nvPr>
        </p:nvSpPr>
        <p:spPr>
          <a:xfrm>
            <a:off x="2035770" y="1943100"/>
            <a:ext cx="10101065" cy="2556511"/>
          </a:xfrm>
          <a:prstGeom prst="rect">
            <a:avLst/>
          </a:prstGeom>
        </p:spPr>
        <p:txBody>
          <a:bodyPr anchor="t">
            <a:spAutoFit/>
          </a:bodyPr>
          <a:lstStyle/>
          <a:p>
            <a:pPr marL="0" lvl="0" indent="0">
              <a:buSzTx/>
              <a:buNone/>
            </a:pPr>
            <a:r>
              <a:rPr lang="nl-NL" smtClean="0"/>
              <a:t>Klik om de modelstijlen te bewerken</a:t>
            </a:r>
          </a:p>
          <a:p>
            <a:pPr marL="0" lvl="1" indent="0">
              <a:buSzTx/>
              <a:buNone/>
            </a:pPr>
            <a:r>
              <a:rPr lang="nl-NL" smtClean="0"/>
              <a:t>Tweede niveau</a:t>
            </a:r>
          </a:p>
          <a:p>
            <a:pPr marL="0" lvl="2" indent="0">
              <a:buSzTx/>
              <a:buNone/>
            </a:pPr>
            <a:r>
              <a:rPr lang="nl-NL" smtClean="0"/>
              <a:t>Derde niveau</a:t>
            </a:r>
          </a:p>
          <a:p>
            <a:pPr marL="0" lvl="3" indent="0">
              <a:buSzTx/>
              <a:buNone/>
            </a:pPr>
            <a:r>
              <a:rPr lang="nl-NL" smtClean="0"/>
              <a:t>Vierde niveau</a:t>
            </a:r>
          </a:p>
        </p:txBody>
      </p:sp>
      <p:sp>
        <p:nvSpPr>
          <p:cNvPr id="51" name="Shape 51"/>
          <p:cNvSpPr>
            <a:spLocks noGrp="1"/>
          </p:cNvSpPr>
          <p:nvPr>
            <p:ph type="body" sz="quarter" idx="14"/>
          </p:nvPr>
        </p:nvSpPr>
        <p:spPr>
          <a:xfrm>
            <a:off x="1962811" y="378488"/>
            <a:ext cx="10246983" cy="736601"/>
          </a:xfrm>
          <a:prstGeom prst="rect">
            <a:avLst/>
          </a:prstGeom>
        </p:spPr>
        <p:txBody>
          <a:bodyPr anchor="t">
            <a:spAutoFit/>
          </a:bodyPr>
          <a:lstStyle>
            <a:lvl1pPr marL="0" indent="0">
              <a:lnSpc>
                <a:spcPct val="100000"/>
              </a:lnSpc>
              <a:spcBef>
                <a:spcPts val="0"/>
              </a:spcBef>
              <a:buSzTx/>
              <a:buNone/>
              <a:defRPr sz="4200" b="1">
                <a:solidFill>
                  <a:srgbClr val="8DC63F"/>
                </a:solidFill>
              </a:defRPr>
            </a:lvl1pPr>
          </a:lstStyle>
          <a:p>
            <a:pPr lvl="0"/>
            <a:r>
              <a:rPr lang="nl-NL" smtClean="0"/>
              <a:t>Klik om de modelstijlen te bewerken</a:t>
            </a:r>
          </a:p>
        </p:txBody>
      </p:sp>
      <p:sp>
        <p:nvSpPr>
          <p:cNvPr id="54" name="Shape 54"/>
          <p:cNvSpPr>
            <a:spLocks noGrp="1"/>
          </p:cNvSpPr>
          <p:nvPr>
            <p:ph type="body" sz="quarter" idx="15"/>
          </p:nvPr>
        </p:nvSpPr>
        <p:spPr>
          <a:xfrm>
            <a:off x="9432395" y="8948871"/>
            <a:ext cx="3135777" cy="342901"/>
          </a:xfrm>
          <a:prstGeom prst="rect">
            <a:avLst/>
          </a:prstGeom>
        </p:spPr>
        <p:txBody>
          <a:bodyPr anchor="t">
            <a:spAutoFit/>
          </a:bodyPr>
          <a:lstStyle>
            <a:lvl1pPr marL="0" indent="0">
              <a:lnSpc>
                <a:spcPct val="100000"/>
              </a:lnSpc>
              <a:spcBef>
                <a:spcPts val="0"/>
              </a:spcBef>
              <a:buSzTx/>
              <a:buNone/>
              <a:defRPr sz="1600" b="1">
                <a:solidFill>
                  <a:srgbClr val="8DC63F"/>
                </a:solidFill>
              </a:defRPr>
            </a:lvl1pPr>
          </a:lstStyle>
          <a:p>
            <a:pPr lvl="0"/>
            <a:r>
              <a:rPr lang="nl-NL" smtClean="0"/>
              <a:t>Klik om de modelstijlen te bewerken</a:t>
            </a:r>
          </a:p>
        </p:txBody>
      </p:sp>
      <p:pic>
        <p:nvPicPr>
          <p:cNvPr id="8" name="Picture 7"/>
          <p:cNvPicPr>
            <a:picLocks noChangeAspect="1"/>
          </p:cNvPicPr>
          <p:nvPr userDrawn="1"/>
        </p:nvPicPr>
        <p:blipFill>
          <a:blip r:embed="rId2"/>
          <a:stretch>
            <a:fillRect/>
          </a:stretch>
        </p:blipFill>
        <p:spPr>
          <a:xfrm>
            <a:off x="375292" y="378488"/>
            <a:ext cx="821365" cy="1067775"/>
          </a:xfrm>
          <a:prstGeom prst="rect">
            <a:avLst/>
          </a:prstGeom>
        </p:spPr>
      </p:pic>
      <p:sp>
        <p:nvSpPr>
          <p:cNvPr id="9" name="Shape 75"/>
          <p:cNvSpPr/>
          <p:nvPr userDrawn="1"/>
        </p:nvSpPr>
        <p:spPr>
          <a:xfrm>
            <a:off x="-8964" y="9497913"/>
            <a:ext cx="1531541" cy="298583"/>
          </a:xfrm>
          <a:prstGeom prst="rect">
            <a:avLst/>
          </a:prstGeom>
          <a:solidFill>
            <a:schemeClr val="tx2"/>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age Extra's">
    <p:spTree>
      <p:nvGrpSpPr>
        <p:cNvPr id="1" name=""/>
        <p:cNvGrpSpPr/>
        <p:nvPr/>
      </p:nvGrpSpPr>
      <p:grpSpPr>
        <a:xfrm>
          <a:off x="0" y="0"/>
          <a:ext cx="0" cy="0"/>
          <a:chOff x="0" y="0"/>
          <a:chExt cx="0" cy="0"/>
        </a:xfrm>
      </p:grpSpPr>
      <p:sp>
        <p:nvSpPr>
          <p:cNvPr id="62" name="Shape 62"/>
          <p:cNvSpPr/>
          <p:nvPr/>
        </p:nvSpPr>
        <p:spPr>
          <a:xfrm>
            <a:off x="1522577" y="-42896"/>
            <a:ext cx="11491187" cy="9839392"/>
          </a:xfrm>
          <a:prstGeom prst="rect">
            <a:avLst/>
          </a:prstGeom>
          <a:solidFill>
            <a:schemeClr val="bg2"/>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63" name="Shape 63"/>
          <p:cNvSpPr>
            <a:spLocks noGrp="1"/>
          </p:cNvSpPr>
          <p:nvPr>
            <p:ph type="body" sz="half" idx="13"/>
          </p:nvPr>
        </p:nvSpPr>
        <p:spPr>
          <a:xfrm>
            <a:off x="2035770" y="1943100"/>
            <a:ext cx="10101065" cy="2556511"/>
          </a:xfrm>
          <a:prstGeom prst="rect">
            <a:avLst/>
          </a:prstGeom>
        </p:spPr>
        <p:txBody>
          <a:bodyPr anchor="t">
            <a:spAutoFit/>
          </a:bodyPr>
          <a:lstStyle/>
          <a:p>
            <a:pPr marL="0" lvl="0" indent="0">
              <a:buSzTx/>
              <a:buNone/>
            </a:pPr>
            <a:r>
              <a:rPr lang="nl-NL" smtClean="0"/>
              <a:t>Klik om de modelstijlen te bewerken</a:t>
            </a:r>
          </a:p>
          <a:p>
            <a:pPr marL="0" lvl="1" indent="0">
              <a:buSzTx/>
              <a:buNone/>
            </a:pPr>
            <a:r>
              <a:rPr lang="nl-NL" smtClean="0"/>
              <a:t>Tweede niveau</a:t>
            </a:r>
          </a:p>
          <a:p>
            <a:pPr marL="0" lvl="2" indent="0">
              <a:buSzTx/>
              <a:buNone/>
            </a:pPr>
            <a:r>
              <a:rPr lang="nl-NL" smtClean="0"/>
              <a:t>Derde niveau</a:t>
            </a:r>
          </a:p>
          <a:p>
            <a:pPr marL="0" lvl="3" indent="0">
              <a:buSzTx/>
              <a:buNone/>
            </a:pPr>
            <a:r>
              <a:rPr lang="nl-NL" smtClean="0"/>
              <a:t>Vierde niveau</a:t>
            </a:r>
          </a:p>
        </p:txBody>
      </p:sp>
      <p:sp>
        <p:nvSpPr>
          <p:cNvPr id="64" name="Shape 64"/>
          <p:cNvSpPr>
            <a:spLocks noGrp="1"/>
          </p:cNvSpPr>
          <p:nvPr>
            <p:ph type="body" sz="quarter" idx="14"/>
          </p:nvPr>
        </p:nvSpPr>
        <p:spPr>
          <a:xfrm>
            <a:off x="1962811" y="378488"/>
            <a:ext cx="10246983" cy="736601"/>
          </a:xfrm>
          <a:prstGeom prst="rect">
            <a:avLst/>
          </a:prstGeom>
        </p:spPr>
        <p:txBody>
          <a:bodyPr anchor="t">
            <a:spAutoFit/>
          </a:bodyPr>
          <a:lstStyle>
            <a:lvl1pPr marL="0" indent="0">
              <a:lnSpc>
                <a:spcPct val="100000"/>
              </a:lnSpc>
              <a:spcBef>
                <a:spcPts val="0"/>
              </a:spcBef>
              <a:buSzTx/>
              <a:buNone/>
              <a:defRPr sz="4200" b="1">
                <a:solidFill>
                  <a:srgbClr val="FFFFFF"/>
                </a:solidFill>
              </a:defRPr>
            </a:lvl1pPr>
          </a:lstStyle>
          <a:p>
            <a:pPr lvl="0"/>
            <a:r>
              <a:rPr lang="nl-NL" smtClean="0"/>
              <a:t>Klik om de modelstijlen te bewerken</a:t>
            </a:r>
          </a:p>
        </p:txBody>
      </p:sp>
      <p:sp>
        <p:nvSpPr>
          <p:cNvPr id="67" name="Shape 67"/>
          <p:cNvSpPr>
            <a:spLocks noGrp="1"/>
          </p:cNvSpPr>
          <p:nvPr>
            <p:ph type="body" sz="quarter" idx="15"/>
          </p:nvPr>
        </p:nvSpPr>
        <p:spPr>
          <a:xfrm>
            <a:off x="9432395" y="8948871"/>
            <a:ext cx="3135777" cy="342901"/>
          </a:xfrm>
          <a:prstGeom prst="rect">
            <a:avLst/>
          </a:prstGeom>
        </p:spPr>
        <p:txBody>
          <a:bodyPr anchor="t">
            <a:spAutoFit/>
          </a:bodyPr>
          <a:lstStyle>
            <a:lvl1pPr marL="0" indent="0">
              <a:lnSpc>
                <a:spcPct val="100000"/>
              </a:lnSpc>
              <a:spcBef>
                <a:spcPts val="0"/>
              </a:spcBef>
              <a:buSzTx/>
              <a:buNone/>
              <a:defRPr sz="1600" b="1">
                <a:solidFill>
                  <a:srgbClr val="FFFFFF"/>
                </a:solidFill>
              </a:defRPr>
            </a:lvl1pPr>
          </a:lstStyle>
          <a:p>
            <a:pPr lvl="0"/>
            <a:r>
              <a:rPr lang="nl-NL" smtClean="0"/>
              <a:t>Klik om de modelstijlen te bewerken</a:t>
            </a:r>
          </a:p>
        </p:txBody>
      </p:sp>
      <p:pic>
        <p:nvPicPr>
          <p:cNvPr id="9" name="Picture 8"/>
          <p:cNvPicPr>
            <a:picLocks noChangeAspect="1"/>
          </p:cNvPicPr>
          <p:nvPr userDrawn="1"/>
        </p:nvPicPr>
        <p:blipFill>
          <a:blip r:embed="rId2"/>
          <a:stretch>
            <a:fillRect/>
          </a:stretch>
        </p:blipFill>
        <p:spPr>
          <a:xfrm>
            <a:off x="375292" y="378488"/>
            <a:ext cx="821365" cy="1067775"/>
          </a:xfrm>
          <a:prstGeom prst="rect">
            <a:avLst/>
          </a:prstGeom>
        </p:spPr>
      </p:pic>
      <p:sp>
        <p:nvSpPr>
          <p:cNvPr id="10" name="Shape 75"/>
          <p:cNvSpPr/>
          <p:nvPr userDrawn="1"/>
        </p:nvSpPr>
        <p:spPr>
          <a:xfrm>
            <a:off x="-8964" y="9497913"/>
            <a:ext cx="1531541" cy="298583"/>
          </a:xfrm>
          <a:prstGeom prst="rect">
            <a:avLst/>
          </a:prstGeom>
          <a:solidFill>
            <a:schemeClr val="tx2"/>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hanks">
    <p:spTree>
      <p:nvGrpSpPr>
        <p:cNvPr id="1" name=""/>
        <p:cNvGrpSpPr/>
        <p:nvPr/>
      </p:nvGrpSpPr>
      <p:grpSpPr>
        <a:xfrm>
          <a:off x="0" y="0"/>
          <a:ext cx="0" cy="0"/>
          <a:chOff x="0" y="0"/>
          <a:chExt cx="0" cy="0"/>
        </a:xfrm>
      </p:grpSpPr>
      <p:sp>
        <p:nvSpPr>
          <p:cNvPr id="75" name="Shape 75"/>
          <p:cNvSpPr/>
          <p:nvPr/>
        </p:nvSpPr>
        <p:spPr>
          <a:xfrm>
            <a:off x="-8964" y="9497913"/>
            <a:ext cx="1531541" cy="298583"/>
          </a:xfrm>
          <a:prstGeom prst="rect">
            <a:avLst/>
          </a:prstGeom>
          <a:solidFill>
            <a:schemeClr val="tx2"/>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77" name="Shape 77"/>
          <p:cNvSpPr/>
          <p:nvPr/>
        </p:nvSpPr>
        <p:spPr>
          <a:xfrm>
            <a:off x="1522577" y="-42896"/>
            <a:ext cx="11491187" cy="9839392"/>
          </a:xfrm>
          <a:prstGeom prst="rect">
            <a:avLst/>
          </a:prstGeom>
          <a:solidFill>
            <a:schemeClr val="tx2"/>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79" name="Shape 79"/>
          <p:cNvSpPr>
            <a:spLocks noGrp="1"/>
          </p:cNvSpPr>
          <p:nvPr>
            <p:ph type="body" sz="half" idx="13"/>
          </p:nvPr>
        </p:nvSpPr>
        <p:spPr>
          <a:xfrm>
            <a:off x="2035770" y="3094566"/>
            <a:ext cx="7634950" cy="4678661"/>
          </a:xfrm>
          <a:prstGeom prst="rect">
            <a:avLst/>
          </a:prstGeom>
        </p:spPr>
        <p:txBody>
          <a:bodyPr anchor="t">
            <a:spAutoFit/>
          </a:bodyPr>
          <a:lstStyle/>
          <a:p>
            <a:pPr marL="0" lvl="0" indent="0">
              <a:lnSpc>
                <a:spcPts val="9000"/>
              </a:lnSpc>
              <a:spcBef>
                <a:spcPts val="0"/>
              </a:spcBef>
              <a:buSzTx/>
              <a:buNone/>
              <a:defRPr sz="8000" b="1">
                <a:solidFill>
                  <a:srgbClr val="FFFFFF"/>
                </a:solidFill>
              </a:defRPr>
            </a:pPr>
            <a:r>
              <a:rPr lang="nl-NL" smtClean="0"/>
              <a:t>Klik om de modelstijlen te bewerken</a:t>
            </a:r>
          </a:p>
          <a:p>
            <a:pPr marL="0" lvl="1" indent="0">
              <a:lnSpc>
                <a:spcPts val="9000"/>
              </a:lnSpc>
              <a:spcBef>
                <a:spcPts val="0"/>
              </a:spcBef>
              <a:buSzTx/>
              <a:buNone/>
              <a:defRPr sz="8000" b="1">
                <a:solidFill>
                  <a:srgbClr val="FFFFFF"/>
                </a:solidFill>
              </a:defRPr>
            </a:pPr>
            <a:r>
              <a:rPr lang="nl-NL" smtClean="0"/>
              <a:t>Tweede niveau</a:t>
            </a:r>
          </a:p>
          <a:p>
            <a:pPr marL="0" lvl="2" indent="0">
              <a:lnSpc>
                <a:spcPts val="9000"/>
              </a:lnSpc>
              <a:spcBef>
                <a:spcPts val="0"/>
              </a:spcBef>
              <a:buSzTx/>
              <a:buNone/>
              <a:defRPr sz="8000" b="1">
                <a:solidFill>
                  <a:srgbClr val="FFFFFF"/>
                </a:solidFill>
              </a:defRPr>
            </a:pPr>
            <a:r>
              <a:rPr lang="nl-NL" smtClean="0"/>
              <a:t>Derde niveau</a:t>
            </a:r>
          </a:p>
        </p:txBody>
      </p:sp>
      <p:pic>
        <p:nvPicPr>
          <p:cNvPr id="9" name="Picture 8"/>
          <p:cNvPicPr>
            <a:picLocks noChangeAspect="1"/>
          </p:cNvPicPr>
          <p:nvPr userDrawn="1"/>
        </p:nvPicPr>
        <p:blipFill>
          <a:blip r:embed="rId2"/>
          <a:stretch>
            <a:fillRect/>
          </a:stretch>
        </p:blipFill>
        <p:spPr>
          <a:xfrm>
            <a:off x="375292" y="378488"/>
            <a:ext cx="821365" cy="1067775"/>
          </a:xfrm>
          <a:prstGeom prst="rect">
            <a:avLst/>
          </a:prstGeom>
        </p:spPr>
      </p:pic>
      <p:pic>
        <p:nvPicPr>
          <p:cNvPr id="10" name="Picture 9"/>
          <p:cNvPicPr>
            <a:picLocks noChangeAspect="1"/>
          </p:cNvPicPr>
          <p:nvPr userDrawn="1"/>
        </p:nvPicPr>
        <p:blipFill>
          <a:blip r:embed="rId3"/>
          <a:stretch>
            <a:fillRect/>
          </a:stretch>
        </p:blipFill>
        <p:spPr>
          <a:xfrm>
            <a:off x="9648405" y="4272425"/>
            <a:ext cx="4247288" cy="6618949"/>
          </a:xfrm>
          <a:prstGeom prst="rect">
            <a:avLst/>
          </a:prstGeom>
        </p:spPr>
      </p:pic>
      <p:pic>
        <p:nvPicPr>
          <p:cNvPr id="8" name="Picture 7"/>
          <p:cNvPicPr>
            <a:picLocks noChangeAspect="1"/>
          </p:cNvPicPr>
          <p:nvPr userDrawn="1"/>
        </p:nvPicPr>
        <p:blipFill>
          <a:blip r:embed="rId4"/>
          <a:stretch>
            <a:fillRect/>
          </a:stretch>
        </p:blipFill>
        <p:spPr>
          <a:xfrm>
            <a:off x="508738" y="8773852"/>
            <a:ext cx="513555" cy="513555"/>
          </a:xfrm>
          <a:prstGeom prst="rect">
            <a:avLst/>
          </a:prstGeom>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584200" rtl="0" eaLnBrk="1" latinLnBrk="0" hangingPunct="1">
        <a:lnSpc>
          <a:spcPct val="100000"/>
        </a:lnSpc>
        <a:spcBef>
          <a:spcPts val="0"/>
        </a:spcBef>
        <a:spcAft>
          <a:spcPts val="0"/>
        </a:spcAft>
        <a:buClrTx/>
        <a:buSzTx/>
        <a:buFontTx/>
        <a:buNone/>
        <a:tabLst/>
        <a:defRPr sz="4200" b="1" i="0" u="none" strike="noStrike" cap="none" spc="0" baseline="0">
          <a:ln>
            <a:noFill/>
          </a:ln>
          <a:solidFill>
            <a:srgbClr val="8DC63F"/>
          </a:solidFill>
          <a:uFillTx/>
          <a:latin typeface="+mn-lt"/>
          <a:ea typeface="+mn-ea"/>
          <a:cs typeface="+mn-cs"/>
          <a:sym typeface="Helvetica"/>
        </a:defRPr>
      </a:lvl1pPr>
      <a:lvl2pPr marL="0" marR="0" indent="228600" algn="l" defTabSz="584200" rtl="0" eaLnBrk="1" latinLnBrk="0" hangingPunct="1">
        <a:lnSpc>
          <a:spcPct val="100000"/>
        </a:lnSpc>
        <a:spcBef>
          <a:spcPts val="0"/>
        </a:spcBef>
        <a:spcAft>
          <a:spcPts val="0"/>
        </a:spcAft>
        <a:buClrTx/>
        <a:buSzTx/>
        <a:buFontTx/>
        <a:buNone/>
        <a:tabLst/>
        <a:defRPr sz="4200" b="1" i="0" u="none" strike="noStrike" cap="none" spc="0" baseline="0">
          <a:ln>
            <a:noFill/>
          </a:ln>
          <a:solidFill>
            <a:srgbClr val="8DC63F"/>
          </a:solidFill>
          <a:uFillTx/>
          <a:latin typeface="+mn-lt"/>
          <a:ea typeface="+mn-ea"/>
          <a:cs typeface="+mn-cs"/>
          <a:sym typeface="Helvetica"/>
        </a:defRPr>
      </a:lvl2pPr>
      <a:lvl3pPr marL="0" marR="0" indent="457200" algn="l" defTabSz="584200" rtl="0" eaLnBrk="1" latinLnBrk="0" hangingPunct="1">
        <a:lnSpc>
          <a:spcPct val="100000"/>
        </a:lnSpc>
        <a:spcBef>
          <a:spcPts val="0"/>
        </a:spcBef>
        <a:spcAft>
          <a:spcPts val="0"/>
        </a:spcAft>
        <a:buClrTx/>
        <a:buSzTx/>
        <a:buFontTx/>
        <a:buNone/>
        <a:tabLst/>
        <a:defRPr sz="4200" b="1" i="0" u="none" strike="noStrike" cap="none" spc="0" baseline="0">
          <a:ln>
            <a:noFill/>
          </a:ln>
          <a:solidFill>
            <a:srgbClr val="8DC63F"/>
          </a:solidFill>
          <a:uFillTx/>
          <a:latin typeface="+mn-lt"/>
          <a:ea typeface="+mn-ea"/>
          <a:cs typeface="+mn-cs"/>
          <a:sym typeface="Helvetica"/>
        </a:defRPr>
      </a:lvl3pPr>
      <a:lvl4pPr marL="0" marR="0" indent="685800" algn="l" defTabSz="584200" rtl="0" eaLnBrk="1" latinLnBrk="0" hangingPunct="1">
        <a:lnSpc>
          <a:spcPct val="100000"/>
        </a:lnSpc>
        <a:spcBef>
          <a:spcPts val="0"/>
        </a:spcBef>
        <a:spcAft>
          <a:spcPts val="0"/>
        </a:spcAft>
        <a:buClrTx/>
        <a:buSzTx/>
        <a:buFontTx/>
        <a:buNone/>
        <a:tabLst/>
        <a:defRPr sz="4200" b="1" i="0" u="none" strike="noStrike" cap="none" spc="0" baseline="0">
          <a:ln>
            <a:noFill/>
          </a:ln>
          <a:solidFill>
            <a:srgbClr val="8DC63F"/>
          </a:solidFill>
          <a:uFillTx/>
          <a:latin typeface="+mn-lt"/>
          <a:ea typeface="+mn-ea"/>
          <a:cs typeface="+mn-cs"/>
          <a:sym typeface="Helvetica"/>
        </a:defRPr>
      </a:lvl4pPr>
      <a:lvl5pPr marL="0" marR="0" indent="914400" algn="l" defTabSz="584200" rtl="0" eaLnBrk="1" latinLnBrk="0" hangingPunct="1">
        <a:lnSpc>
          <a:spcPct val="100000"/>
        </a:lnSpc>
        <a:spcBef>
          <a:spcPts val="0"/>
        </a:spcBef>
        <a:spcAft>
          <a:spcPts val="0"/>
        </a:spcAft>
        <a:buClrTx/>
        <a:buSzTx/>
        <a:buFontTx/>
        <a:buNone/>
        <a:tabLst/>
        <a:defRPr sz="4200" b="1" i="0" u="none" strike="noStrike" cap="none" spc="0" baseline="0">
          <a:ln>
            <a:noFill/>
          </a:ln>
          <a:solidFill>
            <a:srgbClr val="8DC63F"/>
          </a:solidFill>
          <a:uFillTx/>
          <a:latin typeface="+mn-lt"/>
          <a:ea typeface="+mn-ea"/>
          <a:cs typeface="+mn-cs"/>
          <a:sym typeface="Helvetica"/>
        </a:defRPr>
      </a:lvl5pPr>
      <a:lvl6pPr marL="0" marR="0" indent="1143000" algn="l" defTabSz="584200" rtl="0" eaLnBrk="1" latinLnBrk="0" hangingPunct="1">
        <a:lnSpc>
          <a:spcPct val="100000"/>
        </a:lnSpc>
        <a:spcBef>
          <a:spcPts val="0"/>
        </a:spcBef>
        <a:spcAft>
          <a:spcPts val="0"/>
        </a:spcAft>
        <a:buClrTx/>
        <a:buSzTx/>
        <a:buFontTx/>
        <a:buNone/>
        <a:tabLst/>
        <a:defRPr sz="4200" b="1" i="0" u="none" strike="noStrike" cap="none" spc="0" baseline="0">
          <a:ln>
            <a:noFill/>
          </a:ln>
          <a:solidFill>
            <a:srgbClr val="8DC63F"/>
          </a:solidFill>
          <a:uFillTx/>
          <a:latin typeface="+mn-lt"/>
          <a:ea typeface="+mn-ea"/>
          <a:cs typeface="+mn-cs"/>
          <a:sym typeface="Helvetica"/>
        </a:defRPr>
      </a:lvl6pPr>
      <a:lvl7pPr marL="0" marR="0" indent="1371600" algn="l" defTabSz="584200" rtl="0" eaLnBrk="1" latinLnBrk="0" hangingPunct="1">
        <a:lnSpc>
          <a:spcPct val="100000"/>
        </a:lnSpc>
        <a:spcBef>
          <a:spcPts val="0"/>
        </a:spcBef>
        <a:spcAft>
          <a:spcPts val="0"/>
        </a:spcAft>
        <a:buClrTx/>
        <a:buSzTx/>
        <a:buFontTx/>
        <a:buNone/>
        <a:tabLst/>
        <a:defRPr sz="4200" b="1" i="0" u="none" strike="noStrike" cap="none" spc="0" baseline="0">
          <a:ln>
            <a:noFill/>
          </a:ln>
          <a:solidFill>
            <a:srgbClr val="8DC63F"/>
          </a:solidFill>
          <a:uFillTx/>
          <a:latin typeface="+mn-lt"/>
          <a:ea typeface="+mn-ea"/>
          <a:cs typeface="+mn-cs"/>
          <a:sym typeface="Helvetica"/>
        </a:defRPr>
      </a:lvl7pPr>
      <a:lvl8pPr marL="0" marR="0" indent="1600200" algn="l" defTabSz="584200" rtl="0" eaLnBrk="1" latinLnBrk="0" hangingPunct="1">
        <a:lnSpc>
          <a:spcPct val="100000"/>
        </a:lnSpc>
        <a:spcBef>
          <a:spcPts val="0"/>
        </a:spcBef>
        <a:spcAft>
          <a:spcPts val="0"/>
        </a:spcAft>
        <a:buClrTx/>
        <a:buSzTx/>
        <a:buFontTx/>
        <a:buNone/>
        <a:tabLst/>
        <a:defRPr sz="4200" b="1" i="0" u="none" strike="noStrike" cap="none" spc="0" baseline="0">
          <a:ln>
            <a:noFill/>
          </a:ln>
          <a:solidFill>
            <a:srgbClr val="8DC63F"/>
          </a:solidFill>
          <a:uFillTx/>
          <a:latin typeface="+mn-lt"/>
          <a:ea typeface="+mn-ea"/>
          <a:cs typeface="+mn-cs"/>
          <a:sym typeface="Helvetica"/>
        </a:defRPr>
      </a:lvl8pPr>
      <a:lvl9pPr marL="0" marR="0" indent="1828800" algn="l" defTabSz="584200" rtl="0" eaLnBrk="1" latinLnBrk="0" hangingPunct="1">
        <a:lnSpc>
          <a:spcPct val="100000"/>
        </a:lnSpc>
        <a:spcBef>
          <a:spcPts val="0"/>
        </a:spcBef>
        <a:spcAft>
          <a:spcPts val="0"/>
        </a:spcAft>
        <a:buClrTx/>
        <a:buSzTx/>
        <a:buFontTx/>
        <a:buNone/>
        <a:tabLst/>
        <a:defRPr sz="4200" b="1" i="0" u="none" strike="noStrike" cap="none" spc="0" baseline="0">
          <a:ln>
            <a:noFill/>
          </a:ln>
          <a:solidFill>
            <a:srgbClr val="8DC63F"/>
          </a:solidFill>
          <a:uFillTx/>
          <a:latin typeface="+mn-lt"/>
          <a:ea typeface="+mn-ea"/>
          <a:cs typeface="+mn-cs"/>
          <a:sym typeface="Helvetica"/>
        </a:defRPr>
      </a:lvl9pPr>
    </p:titleStyle>
    <p:bodyStyle>
      <a:lvl1pPr marL="321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1pPr>
      <a:lvl2pPr marL="765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2pPr>
      <a:lvl3pPr marL="1210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3pPr>
      <a:lvl4pPr marL="1654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4pPr>
      <a:lvl5pPr marL="2099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5pPr>
      <a:lvl6pPr marL="2543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6pPr>
      <a:lvl7pPr marL="2988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7pPr>
      <a:lvl8pPr marL="3432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8pPr>
      <a:lvl9pPr marL="3877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hyperlink" Target="https://www.youtube.com/watch?v=kyIq98sDVrU" TargetMode="External"/><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body" idx="13"/>
          </p:nvPr>
        </p:nvSpPr>
        <p:spPr>
          <a:xfrm>
            <a:off x="1420903" y="3943350"/>
            <a:ext cx="10162994" cy="1826141"/>
          </a:xfrm>
          <a:prstGeom prst="rect">
            <a:avLst/>
          </a:prstGeom>
        </p:spPr>
        <p:txBody>
          <a:bodyPr/>
          <a:lstStyle/>
          <a:p>
            <a:r>
              <a:rPr lang="nl-BE" dirty="0" smtClean="0"/>
              <a:t>Vorming alcohol en drugs in de sportclub</a:t>
            </a:r>
            <a:endParaRPr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1962811" y="378488"/>
            <a:ext cx="10246983" cy="748923"/>
          </a:xfrm>
        </p:spPr>
        <p:txBody>
          <a:bodyPr/>
          <a:lstStyle/>
          <a:p>
            <a:r>
              <a:rPr lang="nl-BE" dirty="0" smtClean="0"/>
              <a:t>Kruiswoordraadsel</a:t>
            </a:r>
            <a:endParaRPr lang="nl-BE" dirty="0"/>
          </a:p>
        </p:txBody>
      </p:sp>
      <p:graphicFrame>
        <p:nvGraphicFramePr>
          <p:cNvPr id="7" name="Tabel 6"/>
          <p:cNvGraphicFramePr>
            <a:graphicFrameLocks noGrp="1"/>
          </p:cNvGraphicFramePr>
          <p:nvPr>
            <p:extLst>
              <p:ext uri="{D42A27DB-BD31-4B8C-83A1-F6EECF244321}">
                <p14:modId xmlns:p14="http://schemas.microsoft.com/office/powerpoint/2010/main" val="2172531489"/>
              </p:ext>
            </p:extLst>
          </p:nvPr>
        </p:nvGraphicFramePr>
        <p:xfrm>
          <a:off x="1962811" y="2682357"/>
          <a:ext cx="8530358" cy="4155632"/>
        </p:xfrm>
        <a:graphic>
          <a:graphicData uri="http://schemas.openxmlformats.org/drawingml/2006/table">
            <a:tbl>
              <a:tblPr firstRow="1" firstCol="1" bandRow="1">
                <a:tableStyleId>{5940675A-B579-460E-94D1-54222C63F5DA}</a:tableStyleId>
              </a:tblPr>
              <a:tblGrid>
                <a:gridCol w="614556"/>
                <a:gridCol w="530756"/>
                <a:gridCol w="523320"/>
                <a:gridCol w="529827"/>
                <a:gridCol w="523320"/>
                <a:gridCol w="530756"/>
                <a:gridCol w="529827"/>
                <a:gridCol w="529827"/>
                <a:gridCol w="526109"/>
                <a:gridCol w="528898"/>
                <a:gridCol w="528898"/>
                <a:gridCol w="528898"/>
                <a:gridCol w="531686"/>
                <a:gridCol w="526109"/>
                <a:gridCol w="529827"/>
                <a:gridCol w="517744"/>
              </a:tblGrid>
              <a:tr h="689420">
                <a:tc>
                  <a:txBody>
                    <a:bodyPr/>
                    <a:lstStyle/>
                    <a:p>
                      <a:pPr marL="0" lvl="0" indent="0">
                        <a:lnSpc>
                          <a:spcPct val="107000"/>
                        </a:lnSpc>
                        <a:spcAft>
                          <a:spcPts val="0"/>
                        </a:spcAft>
                        <a:buFont typeface="+mj-lt"/>
                        <a:buNone/>
                      </a:pPr>
                      <a:r>
                        <a:rPr lang="nl-BE" sz="3200" dirty="0" smtClean="0">
                          <a:effectLst/>
                        </a:rPr>
                        <a:t>1.</a:t>
                      </a:r>
                      <a:r>
                        <a:rPr lang="nl-BE" sz="3200" baseline="0" dirty="0" smtClean="0">
                          <a:effectLst/>
                        </a:rPr>
                        <a:t> </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b="0" dirty="0">
                          <a:effectLst/>
                        </a:rPr>
                        <a:t>B </a:t>
                      </a:r>
                      <a:endParaRPr lang="nl-BE" sz="3200" b="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0" dirty="0">
                          <a:effectLst/>
                        </a:rPr>
                        <a:t>L </a:t>
                      </a:r>
                      <a:endParaRPr lang="nl-BE" sz="3200" b="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0" dirty="0">
                          <a:effectLst/>
                        </a:rPr>
                        <a:t>E</a:t>
                      </a:r>
                      <a:endParaRPr lang="nl-BE" sz="3200" b="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0" dirty="0" smtClean="0">
                          <a:effectLst/>
                        </a:rPr>
                        <a:t>S</a:t>
                      </a:r>
                      <a:endParaRPr lang="nl-BE" sz="3200" b="0" dirty="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b="0" dirty="0">
                          <a:effectLst/>
                        </a:rPr>
                        <a:t>S</a:t>
                      </a:r>
                      <a:endParaRPr lang="nl-BE" sz="3200" b="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0" dirty="0">
                          <a:effectLst/>
                        </a:rPr>
                        <a:t>U </a:t>
                      </a:r>
                      <a:endParaRPr lang="nl-BE" sz="3200" b="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0" dirty="0">
                          <a:effectLst/>
                        </a:rPr>
                        <a:t>R</a:t>
                      </a:r>
                      <a:endParaRPr lang="nl-BE" sz="3200" b="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0" dirty="0">
                          <a:effectLst/>
                        </a:rPr>
                        <a:t>E</a:t>
                      </a:r>
                      <a:endParaRPr lang="nl-BE" sz="3200" b="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89420">
                <a:tc>
                  <a:txBody>
                    <a:bodyPr/>
                    <a:lstStyle/>
                    <a:p>
                      <a:pPr marL="0" lvl="0" indent="0">
                        <a:lnSpc>
                          <a:spcPct val="107000"/>
                        </a:lnSpc>
                        <a:spcAft>
                          <a:spcPts val="0"/>
                        </a:spcAft>
                        <a:buFont typeface="+mj-lt"/>
                        <a:buNone/>
                      </a:pPr>
                      <a:r>
                        <a:rPr lang="nl-BE" sz="3200" dirty="0" smtClean="0">
                          <a:effectLst/>
                        </a:rPr>
                        <a:t>2.</a:t>
                      </a:r>
                      <a:r>
                        <a:rPr lang="nl-BE" sz="3200" baseline="0" dirty="0" smtClean="0">
                          <a:effectLst/>
                        </a:rPr>
                        <a:t> </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89420">
                <a:tc>
                  <a:txBody>
                    <a:bodyPr/>
                    <a:lstStyle/>
                    <a:p>
                      <a:pPr marL="0" lvl="0" indent="0">
                        <a:lnSpc>
                          <a:spcPct val="107000"/>
                        </a:lnSpc>
                        <a:spcAft>
                          <a:spcPts val="0"/>
                        </a:spcAft>
                        <a:buFont typeface="+mj-lt"/>
                        <a:buNone/>
                      </a:pPr>
                      <a:r>
                        <a:rPr lang="nl-BE" sz="3200" dirty="0" smtClean="0">
                          <a:effectLst/>
                        </a:rPr>
                        <a:t>3.</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89420">
                <a:tc>
                  <a:txBody>
                    <a:bodyPr/>
                    <a:lstStyle/>
                    <a:p>
                      <a:pPr marL="0" lvl="0" indent="0">
                        <a:lnSpc>
                          <a:spcPct val="107000"/>
                        </a:lnSpc>
                        <a:spcAft>
                          <a:spcPts val="0"/>
                        </a:spcAft>
                        <a:buFont typeface="+mj-lt"/>
                        <a:buNone/>
                      </a:pPr>
                      <a:r>
                        <a:rPr lang="nl-BE" sz="3200" dirty="0" smtClean="0">
                          <a:effectLst/>
                        </a:rPr>
                        <a:t>4.</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89420">
                <a:tc>
                  <a:txBody>
                    <a:bodyPr/>
                    <a:lstStyle/>
                    <a:p>
                      <a:pPr marL="0" lvl="0" indent="0">
                        <a:lnSpc>
                          <a:spcPct val="107000"/>
                        </a:lnSpc>
                        <a:spcAft>
                          <a:spcPts val="0"/>
                        </a:spcAft>
                        <a:buFont typeface="+mj-lt"/>
                        <a:buNone/>
                      </a:pPr>
                      <a:r>
                        <a:rPr lang="nl-BE" sz="3200" dirty="0" smtClean="0">
                          <a:effectLst/>
                        </a:rPr>
                        <a:t>5.</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6"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Tree>
    <p:extLst>
      <p:ext uri="{BB962C8B-B14F-4D97-AF65-F5344CB8AC3E}">
        <p14:creationId xmlns:p14="http://schemas.microsoft.com/office/powerpoint/2010/main" val="110604806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body" idx="14"/>
          </p:nvPr>
        </p:nvSpPr>
        <p:spPr>
          <a:xfrm>
            <a:off x="1962811" y="378488"/>
            <a:ext cx="10246983" cy="748923"/>
          </a:xfrm>
          <a:prstGeom prst="rect">
            <a:avLst/>
          </a:prstGeom>
        </p:spPr>
        <p:txBody>
          <a:bodyPr/>
          <a:lstStyle/>
          <a:p>
            <a:r>
              <a:rPr lang="nl-BE" dirty="0" smtClean="0"/>
              <a:t>Risico’s</a:t>
            </a:r>
            <a:endParaRPr dirty="0"/>
          </a:p>
        </p:txBody>
      </p:sp>
      <p:sp>
        <p:nvSpPr>
          <p:cNvPr id="135" name="Shape 135"/>
          <p:cNvSpPr>
            <a:spLocks noGrp="1"/>
          </p:cNvSpPr>
          <p:nvPr>
            <p:ph type="body" idx="15"/>
          </p:nvPr>
        </p:nvSpPr>
        <p:spPr>
          <a:xfrm>
            <a:off x="9432395" y="8948871"/>
            <a:ext cx="3135777" cy="348813"/>
          </a:xfrm>
          <a:prstGeom prst="rect">
            <a:avLst/>
          </a:prstGeom>
        </p:spPr>
        <p:txBody>
          <a:bodyPr/>
          <a:lstStyle/>
          <a:p>
            <a:r>
              <a:rPr lang="nl-BE" dirty="0"/>
              <a:t>2. </a:t>
            </a:r>
            <a:r>
              <a:rPr lang="nl-BE" dirty="0">
                <a:solidFill>
                  <a:schemeClr val="tx2"/>
                </a:solidFill>
              </a:rPr>
              <a:t>Effecten van alcohol</a:t>
            </a:r>
          </a:p>
        </p:txBody>
      </p:sp>
      <p:pic>
        <p:nvPicPr>
          <p:cNvPr id="13" name="Picture 8" descr="http://static1.hln.be/static/photo/2010/1/6/11/20100312125451/media_xl_3616841.jpg"/>
          <p:cNvPicPr/>
          <p:nvPr/>
        </p:nvPicPr>
        <p:blipFill rotWithShape="1">
          <a:blip r:embed="rId3">
            <a:extLst>
              <a:ext uri="{28A0092B-C50C-407E-A947-70E740481C1C}">
                <a14:useLocalDpi xmlns:a14="http://schemas.microsoft.com/office/drawing/2010/main" val="0"/>
              </a:ext>
            </a:extLst>
          </a:blip>
          <a:srcRect l="6064"/>
          <a:stretch/>
        </p:blipFill>
        <p:spPr bwMode="auto">
          <a:xfrm>
            <a:off x="5761663" y="5642808"/>
            <a:ext cx="3935072" cy="2068863"/>
          </a:xfrm>
          <a:prstGeom prst="rect">
            <a:avLst/>
          </a:prstGeom>
          <a:noFill/>
          <a:extLst/>
        </p:spPr>
      </p:pic>
      <p:pic>
        <p:nvPicPr>
          <p:cNvPr id="15" name="Afbeelding 14"/>
          <p:cNvPicPr/>
          <p:nvPr/>
        </p:nvPicPr>
        <p:blipFill>
          <a:blip r:embed="rId4">
            <a:extLst>
              <a:ext uri="{28A0092B-C50C-407E-A947-70E740481C1C}">
                <a14:useLocalDpi xmlns:a14="http://schemas.microsoft.com/office/drawing/2010/main" val="0"/>
              </a:ext>
            </a:extLst>
          </a:blip>
          <a:srcRect/>
          <a:stretch>
            <a:fillRect/>
          </a:stretch>
        </p:blipFill>
        <p:spPr bwMode="auto">
          <a:xfrm>
            <a:off x="2081377" y="1995566"/>
            <a:ext cx="4696070" cy="3349658"/>
          </a:xfrm>
          <a:prstGeom prst="rect">
            <a:avLst/>
          </a:prstGeom>
          <a:noFill/>
          <a:ln>
            <a:noFill/>
          </a:ln>
        </p:spPr>
      </p:pic>
      <p:pic>
        <p:nvPicPr>
          <p:cNvPr id="16" name="Afbeelding 15" descr="K:\GREET\Hanna\foto's_sportivos\Karen\stock-photo-75835437-quarrel-in-pub.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1377" y="5642808"/>
            <a:ext cx="3276686" cy="2068865"/>
          </a:xfrm>
          <a:prstGeom prst="rect">
            <a:avLst/>
          </a:prstGeom>
          <a:noFill/>
          <a:ln>
            <a:noFill/>
          </a:ln>
        </p:spPr>
      </p:pic>
      <p:pic>
        <p:nvPicPr>
          <p:cNvPr id="17" name="Afbeelding 16" descr="P:\@TEAMS\10-Communicatie\5_Beeldbanken en cd-roms\BEELDBANK_SHUTTERSTOCK\mensen algemeen\man met drankprobleem.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8244" y="1950695"/>
            <a:ext cx="2628491" cy="3394529"/>
          </a:xfrm>
          <a:prstGeom prst="rect">
            <a:avLst/>
          </a:prstGeom>
          <a:noFill/>
          <a:ln>
            <a:noFill/>
          </a:ln>
        </p:spPr>
      </p:pic>
    </p:spTree>
    <p:extLst>
      <p:ext uri="{BB962C8B-B14F-4D97-AF65-F5344CB8AC3E}">
        <p14:creationId xmlns:p14="http://schemas.microsoft.com/office/powerpoint/2010/main" val="340436286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Promillebril</a:t>
            </a:r>
            <a:endParaRPr dirty="0"/>
          </a:p>
        </p:txBody>
      </p:sp>
      <p:sp>
        <p:nvSpPr>
          <p:cNvPr id="129" name="Shape 129"/>
          <p:cNvSpPr>
            <a:spLocks noGrp="1"/>
          </p:cNvSpPr>
          <p:nvPr>
            <p:ph type="body" idx="14"/>
          </p:nvPr>
        </p:nvSpPr>
        <p:spPr>
          <a:xfrm>
            <a:off x="1962811" y="378488"/>
            <a:ext cx="10246983" cy="748923"/>
          </a:xfrm>
          <a:prstGeom prst="rect">
            <a:avLst/>
          </a:prstGeom>
        </p:spPr>
        <p:txBody>
          <a:bodyPr/>
          <a:lstStyle/>
          <a:p>
            <a:r>
              <a:rPr dirty="0" err="1" smtClean="0"/>
              <a:t>Tussendoortje</a:t>
            </a:r>
            <a:endParaRPr dirty="0"/>
          </a:p>
        </p:txBody>
      </p:sp>
      <p:sp>
        <p:nvSpPr>
          <p:cNvPr id="130" name="Shape 130"/>
          <p:cNvSpPr>
            <a:spLocks noGrp="1"/>
          </p:cNvSpPr>
          <p:nvPr>
            <p:ph type="body" idx="15"/>
          </p:nvPr>
        </p:nvSpPr>
        <p:spPr>
          <a:xfrm>
            <a:off x="9432395" y="8948871"/>
            <a:ext cx="3135777" cy="348813"/>
          </a:xfrm>
          <a:prstGeom prst="rect">
            <a:avLst/>
          </a:prstGeom>
        </p:spPr>
        <p:txBody>
          <a:bodyPr/>
          <a:lstStyle/>
          <a:p>
            <a:r>
              <a:rPr lang="nl-BE" dirty="0"/>
              <a:t>2. </a:t>
            </a:r>
            <a:r>
              <a:rPr lang="nl-BE" dirty="0">
                <a:solidFill>
                  <a:schemeClr val="tx2"/>
                </a:solidFill>
              </a:rPr>
              <a:t>Effecten van alcohol</a:t>
            </a:r>
          </a:p>
        </p:txBody>
      </p:sp>
      <p:sp>
        <p:nvSpPr>
          <p:cNvPr id="131" name="Shape 131"/>
          <p:cNvSpPr/>
          <p:nvPr/>
        </p:nvSpPr>
        <p:spPr>
          <a:xfrm>
            <a:off x="2081377" y="2795666"/>
            <a:ext cx="7445380" cy="5310711"/>
          </a:xfrm>
          <a:prstGeom prst="rect">
            <a:avLst/>
          </a:prstGeom>
          <a:solidFill>
            <a:srgbClr val="DCDEE0"/>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5770" y="2698677"/>
            <a:ext cx="8290560" cy="5504688"/>
          </a:xfrm>
          <a:prstGeom prst="rect">
            <a:avLst/>
          </a:prstGeom>
        </p:spPr>
      </p:pic>
    </p:spTree>
    <p:extLst>
      <p:ext uri="{BB962C8B-B14F-4D97-AF65-F5344CB8AC3E}">
        <p14:creationId xmlns:p14="http://schemas.microsoft.com/office/powerpoint/2010/main" val="2355289831"/>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2474524"/>
          </a:xfrm>
          <a:prstGeom prst="rect">
            <a:avLst/>
          </a:prstGeom>
        </p:spPr>
        <p:txBody>
          <a:bodyPr/>
          <a:lstStyle/>
          <a:p>
            <a:pPr marL="0" indent="0">
              <a:lnSpc>
                <a:spcPts val="3600"/>
              </a:lnSpc>
              <a:buSzTx/>
              <a:buNone/>
              <a:defRPr sz="3000" b="1"/>
            </a:pPr>
            <a:r>
              <a:rPr dirty="0" err="1"/>
              <a:t>Raadsel</a:t>
            </a:r>
            <a:r>
              <a:rPr dirty="0"/>
              <a:t> </a:t>
            </a:r>
            <a:r>
              <a:rPr lang="nl-BE" dirty="0" smtClean="0"/>
              <a:t>2</a:t>
            </a:r>
            <a:endParaRPr dirty="0"/>
          </a:p>
          <a:p>
            <a:pPr marL="0" indent="0">
              <a:buNone/>
            </a:pPr>
            <a:r>
              <a:rPr lang="nl-BE" dirty="0" smtClean="0"/>
              <a:t>Dit </a:t>
            </a:r>
            <a:r>
              <a:rPr lang="nl-BE" dirty="0"/>
              <a:t>is een systeem om samen veilig thuis te geraken na het sporten op verplaatsing. </a:t>
            </a:r>
            <a:endParaRPr lang="nl-BE" b="1" dirty="0"/>
          </a:p>
          <a:p>
            <a:pPr marL="0" indent="0">
              <a:lnSpc>
                <a:spcPct val="120000"/>
              </a:lnSpc>
              <a:buSzTx/>
              <a:buNone/>
              <a:defRPr sz="2800" b="1">
                <a:solidFill>
                  <a:srgbClr val="8DC63F"/>
                </a:solidFill>
              </a:defRPr>
            </a:pPr>
            <a:r>
              <a:rPr lang="nl-BE" dirty="0" smtClean="0"/>
              <a:t>CARPOOLEN</a:t>
            </a:r>
            <a:endParaRPr dirty="0"/>
          </a:p>
        </p:txBody>
      </p:sp>
      <p:sp>
        <p:nvSpPr>
          <p:cNvPr id="109" name="Shape 109"/>
          <p:cNvSpPr>
            <a:spLocks noGrp="1"/>
          </p:cNvSpPr>
          <p:nvPr>
            <p:ph type="body" idx="14"/>
          </p:nvPr>
        </p:nvSpPr>
        <p:spPr>
          <a:prstGeom prst="rect">
            <a:avLst/>
          </a:prstGeom>
        </p:spPr>
        <p:txBody>
          <a:bodyPr/>
          <a:lstStyle/>
          <a:p>
            <a:r>
              <a:t>Kruiswoordraadsel</a:t>
            </a:r>
          </a:p>
        </p:txBody>
      </p:sp>
      <p:sp>
        <p:nvSpPr>
          <p:cNvPr id="6"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Tree>
    <p:extLst>
      <p:ext uri="{BB962C8B-B14F-4D97-AF65-F5344CB8AC3E}">
        <p14:creationId xmlns:p14="http://schemas.microsoft.com/office/powerpoint/2010/main" val="6176364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
                                            <p:txEl>
                                              <p:pRg st="2" end="2"/>
                                            </p:txEl>
                                          </p:spTgt>
                                        </p:tgtEl>
                                        <p:attrNameLst>
                                          <p:attrName>style.visibility</p:attrName>
                                        </p:attrNameLst>
                                      </p:cBhvr>
                                      <p:to>
                                        <p:strVal val="visible"/>
                                      </p:to>
                                    </p:set>
                                    <p:anim calcmode="lin" valueType="num">
                                      <p:cBhvr additive="base">
                                        <p:cTn id="7" dur="500" fill="hold"/>
                                        <p:tgtEl>
                                          <p:spTgt spid="10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1962811" y="378488"/>
            <a:ext cx="10246983" cy="748923"/>
          </a:xfrm>
        </p:spPr>
        <p:txBody>
          <a:bodyPr/>
          <a:lstStyle/>
          <a:p>
            <a:r>
              <a:rPr lang="nl-BE" dirty="0" smtClean="0"/>
              <a:t>Kruiswoordraadsel</a:t>
            </a:r>
            <a:endParaRPr lang="nl-BE" dirty="0"/>
          </a:p>
        </p:txBody>
      </p:sp>
      <p:graphicFrame>
        <p:nvGraphicFramePr>
          <p:cNvPr id="6" name="Tabel 5"/>
          <p:cNvGraphicFramePr>
            <a:graphicFrameLocks noGrp="1"/>
          </p:cNvGraphicFramePr>
          <p:nvPr>
            <p:extLst>
              <p:ext uri="{D42A27DB-BD31-4B8C-83A1-F6EECF244321}">
                <p14:modId xmlns:p14="http://schemas.microsoft.com/office/powerpoint/2010/main" val="2801082797"/>
              </p:ext>
            </p:extLst>
          </p:nvPr>
        </p:nvGraphicFramePr>
        <p:xfrm>
          <a:off x="1962808" y="2480180"/>
          <a:ext cx="9182519" cy="5421616"/>
        </p:xfrm>
        <a:graphic>
          <a:graphicData uri="http://schemas.openxmlformats.org/drawingml/2006/table">
            <a:tbl>
              <a:tblPr firstRow="1" firstCol="1" bandRow="1">
                <a:tableStyleId>{5940675A-B579-460E-94D1-54222C63F5DA}</a:tableStyleId>
              </a:tblPr>
              <a:tblGrid>
                <a:gridCol w="661541"/>
                <a:gridCol w="571334"/>
                <a:gridCol w="563329"/>
                <a:gridCol w="570333"/>
                <a:gridCol w="563329"/>
                <a:gridCol w="571334"/>
                <a:gridCol w="570333"/>
                <a:gridCol w="570333"/>
                <a:gridCol w="566330"/>
                <a:gridCol w="569333"/>
                <a:gridCol w="569333"/>
                <a:gridCol w="569333"/>
                <a:gridCol w="572335"/>
                <a:gridCol w="566330"/>
                <a:gridCol w="570333"/>
                <a:gridCol w="557326"/>
              </a:tblGrid>
              <a:tr h="1385942">
                <a:tc>
                  <a:txBody>
                    <a:bodyPr/>
                    <a:lstStyle/>
                    <a:p>
                      <a:pPr marL="0" lvl="0" indent="0">
                        <a:lnSpc>
                          <a:spcPct val="107000"/>
                        </a:lnSpc>
                        <a:spcAft>
                          <a:spcPts val="0"/>
                        </a:spcAft>
                        <a:buFont typeface="+mj-lt"/>
                        <a:buNone/>
                      </a:pPr>
                      <a:r>
                        <a:rPr lang="nl-BE" sz="3200" dirty="0" smtClean="0">
                          <a:effectLst/>
                        </a:rPr>
                        <a:t>1.</a:t>
                      </a:r>
                      <a:r>
                        <a:rPr lang="nl-BE" sz="3200" baseline="0" dirty="0" smtClean="0">
                          <a:effectLst/>
                        </a:rPr>
                        <a:t> </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B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L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smtClean="0">
                          <a:effectLst/>
                        </a:rPr>
                        <a:t>S</a:t>
                      </a:r>
                      <a:endParaRPr lang="nl-BE" sz="3200" dirty="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S</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U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R</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385942">
                <a:tc>
                  <a:txBody>
                    <a:bodyPr/>
                    <a:lstStyle/>
                    <a:p>
                      <a:pPr marL="0" lvl="0" indent="0">
                        <a:lnSpc>
                          <a:spcPct val="107000"/>
                        </a:lnSpc>
                        <a:spcAft>
                          <a:spcPts val="0"/>
                        </a:spcAft>
                        <a:buFont typeface="+mj-lt"/>
                        <a:buNone/>
                      </a:pPr>
                      <a:r>
                        <a:rPr lang="nl-BE" sz="3200" dirty="0" smtClean="0">
                          <a:effectLst/>
                        </a:rPr>
                        <a:t>2.</a:t>
                      </a:r>
                      <a:r>
                        <a:rPr lang="nl-BE" sz="3200" baseline="0" dirty="0" smtClean="0">
                          <a:effectLst/>
                        </a:rPr>
                        <a:t> </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C</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A</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R</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smtClean="0">
                          <a:effectLst/>
                        </a:rPr>
                        <a:t>P</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O</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O</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L</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883244">
                <a:tc>
                  <a:txBody>
                    <a:bodyPr/>
                    <a:lstStyle/>
                    <a:p>
                      <a:pPr marL="0" lvl="0" indent="0">
                        <a:lnSpc>
                          <a:spcPct val="107000"/>
                        </a:lnSpc>
                        <a:spcAft>
                          <a:spcPts val="0"/>
                        </a:spcAft>
                        <a:buFont typeface="+mj-lt"/>
                        <a:buNone/>
                      </a:pPr>
                      <a:r>
                        <a:rPr lang="nl-BE" sz="3200" dirty="0" smtClean="0">
                          <a:effectLst/>
                        </a:rPr>
                        <a:t>3.</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83244">
                <a:tc>
                  <a:txBody>
                    <a:bodyPr/>
                    <a:lstStyle/>
                    <a:p>
                      <a:pPr marL="0" lvl="0" indent="0">
                        <a:lnSpc>
                          <a:spcPct val="107000"/>
                        </a:lnSpc>
                        <a:spcAft>
                          <a:spcPts val="0"/>
                        </a:spcAft>
                        <a:buFont typeface="+mj-lt"/>
                        <a:buNone/>
                      </a:pPr>
                      <a:r>
                        <a:rPr lang="nl-BE" sz="3200" dirty="0" smtClean="0">
                          <a:effectLst/>
                        </a:rPr>
                        <a:t>4.</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883244">
                <a:tc>
                  <a:txBody>
                    <a:bodyPr/>
                    <a:lstStyle/>
                    <a:p>
                      <a:pPr marL="0" lvl="0" indent="0">
                        <a:lnSpc>
                          <a:spcPct val="107000"/>
                        </a:lnSpc>
                        <a:spcAft>
                          <a:spcPts val="0"/>
                        </a:spcAft>
                        <a:buFont typeface="+mj-lt"/>
                        <a:buNone/>
                      </a:pPr>
                      <a:r>
                        <a:rPr lang="nl-BE" sz="3200" dirty="0" smtClean="0">
                          <a:effectLst/>
                        </a:rPr>
                        <a:t>5.</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7"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Tree>
    <p:extLst>
      <p:ext uri="{BB962C8B-B14F-4D97-AF65-F5344CB8AC3E}">
        <p14:creationId xmlns:p14="http://schemas.microsoft.com/office/powerpoint/2010/main" val="387504944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Verkeer</a:t>
            </a:r>
            <a:endParaRPr dirty="0"/>
          </a:p>
        </p:txBody>
      </p:sp>
      <p:sp>
        <p:nvSpPr>
          <p:cNvPr id="113" name="Shape 113"/>
          <p:cNvSpPr>
            <a:spLocks noGrp="1"/>
          </p:cNvSpPr>
          <p:nvPr>
            <p:ph type="body" idx="14"/>
          </p:nvPr>
        </p:nvSpPr>
        <p:spPr>
          <a:xfrm>
            <a:off x="1962811" y="378488"/>
            <a:ext cx="10246983" cy="748923"/>
          </a:xfrm>
          <a:prstGeom prst="rect">
            <a:avLst/>
          </a:prstGeom>
        </p:spPr>
        <p:txBody>
          <a:bodyPr/>
          <a:lstStyle/>
          <a:p>
            <a:r>
              <a:rPr dirty="0" err="1" smtClean="0"/>
              <a:t>Tussendoortje</a:t>
            </a:r>
            <a:endParaRPr dirty="0"/>
          </a:p>
        </p:txBody>
      </p:sp>
      <p:grpSp>
        <p:nvGrpSpPr>
          <p:cNvPr id="117" name="Group 117"/>
          <p:cNvGrpSpPr/>
          <p:nvPr/>
        </p:nvGrpSpPr>
        <p:grpSpPr>
          <a:xfrm>
            <a:off x="2100698" y="2476206"/>
            <a:ext cx="4738793" cy="3111422"/>
            <a:chOff x="0" y="-42537"/>
            <a:chExt cx="4572000" cy="1863073"/>
          </a:xfrm>
        </p:grpSpPr>
        <p:sp>
          <p:nvSpPr>
            <p:cNvPr id="115" name="Shape 115"/>
            <p:cNvSpPr/>
            <p:nvPr/>
          </p:nvSpPr>
          <p:spPr>
            <a:xfrm>
              <a:off x="0" y="0"/>
              <a:ext cx="4572000" cy="1778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116" name="Shape 116"/>
            <p:cNvSpPr/>
            <p:nvPr/>
          </p:nvSpPr>
          <p:spPr>
            <a:xfrm>
              <a:off x="281940" y="-42537"/>
              <a:ext cx="4008119" cy="1863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defRPr>
                  <a:solidFill>
                    <a:srgbClr val="B06532"/>
                  </a:solidFill>
                </a:defRPr>
              </a:pPr>
              <a:r>
                <a:rPr lang="nl-BE" b="1" dirty="0"/>
                <a:t>5.000 gewonden en 100 doden ter plaatse </a:t>
              </a:r>
              <a:r>
                <a:rPr lang="nl-BE" dirty="0">
                  <a:solidFill>
                    <a:schemeClr val="tx1"/>
                  </a:solidFill>
                </a:rPr>
                <a:t>bij inzittenden van een </a:t>
              </a:r>
              <a:r>
                <a:rPr lang="nl-BE" dirty="0" smtClean="0">
                  <a:solidFill>
                    <a:schemeClr val="tx1"/>
                  </a:solidFill>
                </a:rPr>
                <a:t>personenwagen</a:t>
              </a:r>
              <a:endParaRPr dirty="0">
                <a:solidFill>
                  <a:schemeClr val="tx1"/>
                </a:solidFill>
              </a:endParaRPr>
            </a:p>
          </p:txBody>
        </p:sp>
      </p:grpSp>
      <p:grpSp>
        <p:nvGrpSpPr>
          <p:cNvPr id="120" name="Group 120"/>
          <p:cNvGrpSpPr/>
          <p:nvPr/>
        </p:nvGrpSpPr>
        <p:grpSpPr>
          <a:xfrm>
            <a:off x="7086302" y="2532136"/>
            <a:ext cx="4572001" cy="2159789"/>
            <a:chOff x="0" y="0"/>
            <a:chExt cx="4572000" cy="1778000"/>
          </a:xfrm>
        </p:grpSpPr>
        <p:sp>
          <p:nvSpPr>
            <p:cNvPr id="118" name="Shape 118"/>
            <p:cNvSpPr/>
            <p:nvPr/>
          </p:nvSpPr>
          <p:spPr>
            <a:xfrm>
              <a:off x="0" y="0"/>
              <a:ext cx="4572000" cy="1778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119" name="Shape 119"/>
            <p:cNvSpPr/>
            <p:nvPr/>
          </p:nvSpPr>
          <p:spPr>
            <a:xfrm>
              <a:off x="281940" y="124175"/>
              <a:ext cx="4008120" cy="15296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nSpc>
                  <a:spcPct val="120000"/>
                </a:lnSpc>
                <a:defRPr>
                  <a:solidFill>
                    <a:srgbClr val="B06532"/>
                  </a:solidFill>
                </a:defRPr>
              </a:pPr>
              <a:r>
                <a:rPr b="1" dirty="0">
                  <a:solidFill>
                    <a:srgbClr val="9F5126"/>
                  </a:solidFill>
                </a:rPr>
                <a:t>9 op 10 autobestuurders</a:t>
              </a:r>
              <a:r>
                <a:rPr dirty="0"/>
                <a:t> </a:t>
              </a:r>
              <a:r>
                <a:rPr dirty="0">
                  <a:solidFill>
                    <a:srgbClr val="000000"/>
                  </a:solidFill>
                </a:rPr>
                <a:t>vindt dat regels </a:t>
              </a:r>
              <a:r>
                <a:rPr lang="nl-BE" dirty="0" smtClean="0">
                  <a:solidFill>
                    <a:srgbClr val="000000"/>
                  </a:solidFill>
                </a:rPr>
                <a:t>over alcohol </a:t>
              </a:r>
              <a:r>
                <a:rPr dirty="0" err="1" smtClean="0">
                  <a:solidFill>
                    <a:srgbClr val="000000"/>
                  </a:solidFill>
                </a:rPr>
                <a:t>strenger</a:t>
              </a:r>
              <a:r>
                <a:rPr dirty="0" smtClean="0">
                  <a:solidFill>
                    <a:srgbClr val="000000"/>
                  </a:solidFill>
                </a:rPr>
                <a:t> </a:t>
              </a:r>
              <a:r>
                <a:rPr dirty="0">
                  <a:solidFill>
                    <a:srgbClr val="000000"/>
                  </a:solidFill>
                </a:rPr>
                <a:t>moeten.</a:t>
              </a:r>
            </a:p>
          </p:txBody>
        </p:sp>
      </p:grpSp>
      <p:grpSp>
        <p:nvGrpSpPr>
          <p:cNvPr id="123" name="Group 123"/>
          <p:cNvGrpSpPr/>
          <p:nvPr/>
        </p:nvGrpSpPr>
        <p:grpSpPr>
          <a:xfrm>
            <a:off x="2084196" y="5695536"/>
            <a:ext cx="4771799" cy="2088929"/>
            <a:chOff x="-8105" y="505741"/>
            <a:chExt cx="4572000" cy="1778000"/>
          </a:xfrm>
        </p:grpSpPr>
        <p:sp>
          <p:nvSpPr>
            <p:cNvPr id="121" name="Shape 121"/>
            <p:cNvSpPr/>
            <p:nvPr/>
          </p:nvSpPr>
          <p:spPr>
            <a:xfrm>
              <a:off x="-8105" y="505741"/>
              <a:ext cx="4572000" cy="1778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122" name="Shape 122"/>
            <p:cNvSpPr/>
            <p:nvPr/>
          </p:nvSpPr>
          <p:spPr>
            <a:xfrm>
              <a:off x="263435" y="552089"/>
              <a:ext cx="4008119" cy="15429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nSpc>
                  <a:spcPct val="120000"/>
                </a:lnSpc>
                <a:defRPr>
                  <a:solidFill>
                    <a:srgbClr val="B06532"/>
                  </a:solidFill>
                </a:defRPr>
              </a:pPr>
              <a:r>
                <a:rPr lang="nl-BE" dirty="0">
                  <a:solidFill>
                    <a:schemeClr val="tx1"/>
                  </a:solidFill>
                </a:rPr>
                <a:t>Het risico op een ongeval is </a:t>
              </a:r>
              <a:r>
                <a:rPr lang="nl-BE" b="1" dirty="0"/>
                <a:t>25% groter </a:t>
              </a:r>
              <a:r>
                <a:rPr lang="nl-BE" b="1" dirty="0">
                  <a:solidFill>
                    <a:schemeClr val="tx2"/>
                  </a:solidFill>
                </a:rPr>
                <a:t>bij een promille van 0.5</a:t>
              </a:r>
              <a:endParaRPr b="1" dirty="0">
                <a:solidFill>
                  <a:schemeClr val="tx2"/>
                </a:solidFill>
              </a:endParaRPr>
            </a:p>
          </p:txBody>
        </p:sp>
      </p:grpSp>
      <p:grpSp>
        <p:nvGrpSpPr>
          <p:cNvPr id="126" name="Group 126"/>
          <p:cNvGrpSpPr/>
          <p:nvPr/>
        </p:nvGrpSpPr>
        <p:grpSpPr>
          <a:xfrm>
            <a:off x="7113389" y="4801084"/>
            <a:ext cx="4572001" cy="2983381"/>
            <a:chOff x="0" y="-64074"/>
            <a:chExt cx="4572000" cy="2983379"/>
          </a:xfrm>
        </p:grpSpPr>
        <p:sp>
          <p:nvSpPr>
            <p:cNvPr id="124" name="Shape 124"/>
            <p:cNvSpPr/>
            <p:nvPr/>
          </p:nvSpPr>
          <p:spPr>
            <a:xfrm>
              <a:off x="0" y="0"/>
              <a:ext cx="4572000" cy="291930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125" name="Shape 125"/>
            <p:cNvSpPr/>
            <p:nvPr/>
          </p:nvSpPr>
          <p:spPr>
            <a:xfrm>
              <a:off x="314945" y="-64074"/>
              <a:ext cx="4008120" cy="29833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nSpc>
                  <a:spcPct val="120000"/>
                </a:lnSpc>
                <a:defRPr>
                  <a:solidFill>
                    <a:srgbClr val="B06532"/>
                  </a:solidFill>
                </a:defRPr>
              </a:pPr>
              <a:r>
                <a:rPr lang="nl-BE" dirty="0">
                  <a:solidFill>
                    <a:schemeClr val="tx1"/>
                  </a:solidFill>
                </a:rPr>
                <a:t>Bezoekers van een sportclub zijn de </a:t>
              </a:r>
              <a:r>
                <a:rPr lang="nl-BE" b="1" dirty="0">
                  <a:solidFill>
                    <a:schemeClr val="tx2"/>
                  </a:solidFill>
                </a:rPr>
                <a:t>5</a:t>
              </a:r>
              <a:r>
                <a:rPr lang="nl-BE" b="1" baseline="30000" dirty="0">
                  <a:solidFill>
                    <a:schemeClr val="tx2"/>
                  </a:solidFill>
                </a:rPr>
                <a:t>e</a:t>
              </a:r>
              <a:r>
                <a:rPr lang="nl-BE" b="1" dirty="0">
                  <a:solidFill>
                    <a:schemeClr val="tx2"/>
                  </a:solidFill>
                </a:rPr>
                <a:t> hoogste risicogroep </a:t>
              </a:r>
              <a:r>
                <a:rPr lang="nl-BE" dirty="0">
                  <a:solidFill>
                    <a:schemeClr val="tx1"/>
                  </a:solidFill>
                </a:rPr>
                <a:t>om betrapt te worden op rijden onder invloed van alcohol</a:t>
              </a:r>
              <a:endParaRPr dirty="0">
                <a:solidFill>
                  <a:schemeClr val="tx1"/>
                </a:solidFill>
              </a:endParaRPr>
            </a:p>
          </p:txBody>
        </p:sp>
      </p:grpSp>
      <p:sp>
        <p:nvSpPr>
          <p:cNvPr id="18"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
        <p:nvSpPr>
          <p:cNvPr id="2" name="Tekstvak 1"/>
          <p:cNvSpPr txBox="1"/>
          <p:nvPr/>
        </p:nvSpPr>
        <p:spPr>
          <a:xfrm>
            <a:off x="4798138" y="4457517"/>
            <a:ext cx="2066316" cy="10361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10000"/>
              </a:lnSpc>
              <a:spcBef>
                <a:spcPts val="2000"/>
              </a:spcBef>
              <a:spcAft>
                <a:spcPts val="0"/>
              </a:spcAft>
              <a:buClrTx/>
              <a:buSzTx/>
              <a:buFontTx/>
              <a:buNone/>
              <a:tabLst/>
            </a:pPr>
            <a:r>
              <a:rPr lang="nl-BE" sz="4000" b="1" dirty="0" smtClean="0">
                <a:solidFill>
                  <a:srgbClr val="FF0000"/>
                </a:solidFill>
              </a:rPr>
              <a:t>HOGER</a:t>
            </a:r>
            <a:endParaRPr kumimoji="0" lang="nl-BE" sz="2600" b="1" i="0" u="none" strike="noStrike" cap="none" spc="0" normalizeH="0" baseline="0" dirty="0">
              <a:ln>
                <a:noFill/>
              </a:ln>
              <a:solidFill>
                <a:srgbClr val="FF0000"/>
              </a:solidFill>
              <a:effectLst/>
              <a:uFillTx/>
              <a:sym typeface="Helvetica"/>
            </a:endParaRPr>
          </a:p>
        </p:txBody>
      </p:sp>
      <p:sp>
        <p:nvSpPr>
          <p:cNvPr id="19" name="Tekstvak 18"/>
          <p:cNvSpPr txBox="1"/>
          <p:nvPr/>
        </p:nvSpPr>
        <p:spPr>
          <a:xfrm>
            <a:off x="4850241" y="6856192"/>
            <a:ext cx="2066316" cy="10361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10000"/>
              </a:lnSpc>
              <a:spcBef>
                <a:spcPts val="2000"/>
              </a:spcBef>
              <a:spcAft>
                <a:spcPts val="0"/>
              </a:spcAft>
              <a:buClrTx/>
              <a:buSzTx/>
              <a:buFontTx/>
              <a:buNone/>
              <a:tabLst/>
            </a:pPr>
            <a:r>
              <a:rPr lang="nl-BE" sz="4000" b="1" dirty="0" smtClean="0">
                <a:solidFill>
                  <a:srgbClr val="FF0000"/>
                </a:solidFill>
              </a:rPr>
              <a:t>HOGER</a:t>
            </a:r>
            <a:endParaRPr kumimoji="0" lang="nl-BE" sz="2600" b="1" i="0" u="none" strike="noStrike" cap="none" spc="0" normalizeH="0" baseline="0" dirty="0">
              <a:ln>
                <a:noFill/>
              </a:ln>
              <a:solidFill>
                <a:srgbClr val="FF0000"/>
              </a:solidFill>
              <a:effectLst/>
              <a:uFillTx/>
              <a:sym typeface="Helvetica"/>
            </a:endParaRPr>
          </a:p>
        </p:txBody>
      </p:sp>
      <p:sp>
        <p:nvSpPr>
          <p:cNvPr id="20" name="Tekstvak 19"/>
          <p:cNvSpPr txBox="1"/>
          <p:nvPr/>
        </p:nvSpPr>
        <p:spPr>
          <a:xfrm>
            <a:off x="9707165" y="6857442"/>
            <a:ext cx="2066316" cy="10361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10000"/>
              </a:lnSpc>
              <a:spcBef>
                <a:spcPts val="2000"/>
              </a:spcBef>
              <a:spcAft>
                <a:spcPts val="0"/>
              </a:spcAft>
              <a:buClrTx/>
              <a:buSzTx/>
              <a:buFontTx/>
              <a:buNone/>
              <a:tabLst/>
            </a:pPr>
            <a:r>
              <a:rPr lang="nl-BE" sz="4000" b="1" dirty="0" smtClean="0">
                <a:solidFill>
                  <a:srgbClr val="FF0000"/>
                </a:solidFill>
              </a:rPr>
              <a:t>HOGER</a:t>
            </a:r>
            <a:endParaRPr kumimoji="0" lang="nl-BE" sz="2600" b="1" i="0" u="none" strike="noStrike" cap="none" spc="0" normalizeH="0" baseline="0" dirty="0">
              <a:ln>
                <a:noFill/>
              </a:ln>
              <a:solidFill>
                <a:srgbClr val="FF0000"/>
              </a:solidFill>
              <a:effectLst/>
              <a:uFillTx/>
              <a:sym typeface="Helvetica"/>
            </a:endParaRPr>
          </a:p>
        </p:txBody>
      </p:sp>
      <p:sp>
        <p:nvSpPr>
          <p:cNvPr id="21" name="Tekstvak 20"/>
          <p:cNvSpPr txBox="1"/>
          <p:nvPr/>
        </p:nvSpPr>
        <p:spPr>
          <a:xfrm>
            <a:off x="9716455" y="3842287"/>
            <a:ext cx="2066316" cy="10361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10000"/>
              </a:lnSpc>
              <a:spcBef>
                <a:spcPts val="2000"/>
              </a:spcBef>
              <a:spcAft>
                <a:spcPts val="0"/>
              </a:spcAft>
              <a:buClrTx/>
              <a:buSzTx/>
              <a:buFontTx/>
              <a:buNone/>
              <a:tabLst/>
            </a:pPr>
            <a:r>
              <a:rPr lang="nl-BE" sz="4000" b="1" dirty="0" smtClean="0">
                <a:solidFill>
                  <a:srgbClr val="FF0000"/>
                </a:solidFill>
              </a:rPr>
              <a:t>LAGER</a:t>
            </a:r>
            <a:endParaRPr kumimoji="0" lang="nl-BE" sz="2600" b="1" i="0" u="none" strike="noStrike" cap="none" spc="0" normalizeH="0" baseline="0" dirty="0">
              <a:ln>
                <a:noFill/>
              </a:ln>
              <a:solidFill>
                <a:srgbClr val="FF0000"/>
              </a:solidFill>
              <a:effectLst/>
              <a:uFillTx/>
              <a:sym typeface="Helvetica"/>
            </a:endParaRPr>
          </a:p>
        </p:txBody>
      </p:sp>
    </p:spTree>
    <p:extLst>
      <p:ext uri="{BB962C8B-B14F-4D97-AF65-F5344CB8AC3E}">
        <p14:creationId xmlns:p14="http://schemas.microsoft.com/office/powerpoint/2010/main" val="18656891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500" fill="hold"/>
                                        <p:tgtEl>
                                          <p:spTgt spid="123"/>
                                        </p:tgtEl>
                                        <p:attrNameLst>
                                          <p:attrName>ppt_x</p:attrName>
                                        </p:attrNameLst>
                                      </p:cBhvr>
                                      <p:tavLst>
                                        <p:tav tm="0">
                                          <p:val>
                                            <p:strVal val="#ppt_x"/>
                                          </p:val>
                                        </p:tav>
                                        <p:tav tm="100000">
                                          <p:val>
                                            <p:strVal val="#ppt_x"/>
                                          </p:val>
                                        </p:tav>
                                      </p:tavLst>
                                    </p:anim>
                                    <p:anim calcmode="lin" valueType="num">
                                      <p:cBhvr additive="base">
                                        <p:cTn id="20"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additive="base">
                                        <p:cTn id="31" dur="500" fill="hold"/>
                                        <p:tgtEl>
                                          <p:spTgt spid="120"/>
                                        </p:tgtEl>
                                        <p:attrNameLst>
                                          <p:attrName>ppt_x</p:attrName>
                                        </p:attrNameLst>
                                      </p:cBhvr>
                                      <p:tavLst>
                                        <p:tav tm="0">
                                          <p:val>
                                            <p:strVal val="#ppt_x"/>
                                          </p:val>
                                        </p:tav>
                                        <p:tav tm="100000">
                                          <p:val>
                                            <p:strVal val="#ppt_x"/>
                                          </p:val>
                                        </p:tav>
                                      </p:tavLst>
                                    </p:anim>
                                    <p:anim calcmode="lin" valueType="num">
                                      <p:cBhvr additive="base">
                                        <p:cTn id="32"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6"/>
                                        </p:tgtEl>
                                        <p:attrNameLst>
                                          <p:attrName>style.visibility</p:attrName>
                                        </p:attrNameLst>
                                      </p:cBhvr>
                                      <p:to>
                                        <p:strVal val="visible"/>
                                      </p:to>
                                    </p:set>
                                    <p:anim calcmode="lin" valueType="num">
                                      <p:cBhvr additive="base">
                                        <p:cTn id="43" dur="500" fill="hold"/>
                                        <p:tgtEl>
                                          <p:spTgt spid="126"/>
                                        </p:tgtEl>
                                        <p:attrNameLst>
                                          <p:attrName>ppt_x</p:attrName>
                                        </p:attrNameLst>
                                      </p:cBhvr>
                                      <p:tavLst>
                                        <p:tav tm="0">
                                          <p:val>
                                            <p:strVal val="#ppt_x"/>
                                          </p:val>
                                        </p:tav>
                                        <p:tav tm="100000">
                                          <p:val>
                                            <p:strVal val="#ppt_x"/>
                                          </p:val>
                                        </p:tav>
                                      </p:tavLst>
                                    </p:anim>
                                    <p:anim calcmode="lin" valueType="num">
                                      <p:cBhvr additive="base">
                                        <p:cTn id="44"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2431435"/>
          </a:xfrm>
          <a:prstGeom prst="rect">
            <a:avLst/>
          </a:prstGeom>
        </p:spPr>
        <p:txBody>
          <a:bodyPr/>
          <a:lstStyle/>
          <a:p>
            <a:pPr marL="0" indent="0">
              <a:lnSpc>
                <a:spcPts val="3600"/>
              </a:lnSpc>
              <a:buSzTx/>
              <a:buNone/>
              <a:defRPr sz="3000" b="1"/>
            </a:pPr>
            <a:r>
              <a:rPr dirty="0" err="1"/>
              <a:t>Raadsel</a:t>
            </a:r>
            <a:r>
              <a:rPr dirty="0"/>
              <a:t> </a:t>
            </a:r>
            <a:r>
              <a:rPr lang="nl-BE" dirty="0" smtClean="0"/>
              <a:t>3</a:t>
            </a:r>
            <a:endParaRPr dirty="0"/>
          </a:p>
          <a:p>
            <a:pPr marL="0" indent="0">
              <a:buNone/>
            </a:pPr>
            <a:r>
              <a:rPr lang="nl-BE" dirty="0"/>
              <a:t>Een … geeft je misschien een gevoel van ontspanning voor een wedstrijd, maar het kan je ook heel sloom maken</a:t>
            </a:r>
            <a:r>
              <a:rPr lang="nl-BE" dirty="0" smtClean="0"/>
              <a:t>.</a:t>
            </a:r>
          </a:p>
          <a:p>
            <a:pPr marL="0" indent="0">
              <a:buNone/>
            </a:pPr>
            <a:r>
              <a:rPr lang="nl-BE" sz="2800" b="1" dirty="0" smtClean="0">
                <a:solidFill>
                  <a:schemeClr val="bg2"/>
                </a:solidFill>
              </a:rPr>
              <a:t>JOINT</a:t>
            </a:r>
            <a:endParaRPr sz="2800" b="1" dirty="0">
              <a:solidFill>
                <a:schemeClr val="bg2"/>
              </a:solidFill>
            </a:endParaRPr>
          </a:p>
        </p:txBody>
      </p:sp>
      <p:sp>
        <p:nvSpPr>
          <p:cNvPr id="109" name="Shape 109"/>
          <p:cNvSpPr>
            <a:spLocks noGrp="1"/>
          </p:cNvSpPr>
          <p:nvPr>
            <p:ph type="body" idx="14"/>
          </p:nvPr>
        </p:nvSpPr>
        <p:spPr>
          <a:prstGeom prst="rect">
            <a:avLst/>
          </a:prstGeom>
        </p:spPr>
        <p:txBody>
          <a:bodyPr/>
          <a:lstStyle/>
          <a:p>
            <a:r>
              <a:t>Kruiswoordraadsel</a:t>
            </a:r>
          </a:p>
        </p:txBody>
      </p:sp>
      <p:sp>
        <p:nvSpPr>
          <p:cNvPr id="6"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Tree>
    <p:extLst>
      <p:ext uri="{BB962C8B-B14F-4D97-AF65-F5344CB8AC3E}">
        <p14:creationId xmlns:p14="http://schemas.microsoft.com/office/powerpoint/2010/main" val="10071842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
                                            <p:txEl>
                                              <p:pRg st="2" end="2"/>
                                            </p:txEl>
                                          </p:spTgt>
                                        </p:tgtEl>
                                        <p:attrNameLst>
                                          <p:attrName>style.visibility</p:attrName>
                                        </p:attrNameLst>
                                      </p:cBhvr>
                                      <p:to>
                                        <p:strVal val="visible"/>
                                      </p:to>
                                    </p:set>
                                    <p:anim calcmode="lin" valueType="num">
                                      <p:cBhvr additive="base">
                                        <p:cTn id="7" dur="500" fill="hold"/>
                                        <p:tgtEl>
                                          <p:spTgt spid="10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1962811" y="378488"/>
            <a:ext cx="10246983" cy="748923"/>
          </a:xfrm>
        </p:spPr>
        <p:txBody>
          <a:bodyPr/>
          <a:lstStyle/>
          <a:p>
            <a:r>
              <a:rPr lang="nl-BE" dirty="0" smtClean="0"/>
              <a:t>Kruiswoordraadsel</a:t>
            </a:r>
            <a:endParaRPr lang="nl-BE" dirty="0"/>
          </a:p>
        </p:txBody>
      </p:sp>
      <p:graphicFrame>
        <p:nvGraphicFramePr>
          <p:cNvPr id="6" name="Tabel 5"/>
          <p:cNvGraphicFramePr>
            <a:graphicFrameLocks noGrp="1"/>
          </p:cNvGraphicFramePr>
          <p:nvPr>
            <p:extLst>
              <p:ext uri="{D42A27DB-BD31-4B8C-83A1-F6EECF244321}">
                <p14:modId xmlns:p14="http://schemas.microsoft.com/office/powerpoint/2010/main" val="736576818"/>
              </p:ext>
            </p:extLst>
          </p:nvPr>
        </p:nvGraphicFramePr>
        <p:xfrm>
          <a:off x="1962811" y="2645042"/>
          <a:ext cx="9254974" cy="5274007"/>
        </p:xfrm>
        <a:graphic>
          <a:graphicData uri="http://schemas.openxmlformats.org/drawingml/2006/table">
            <a:tbl>
              <a:tblPr firstRow="1" firstCol="1" bandRow="1">
                <a:tableStyleId>{5940675A-B579-460E-94D1-54222C63F5DA}</a:tableStyleId>
              </a:tblPr>
              <a:tblGrid>
                <a:gridCol w="666760"/>
                <a:gridCol w="575842"/>
                <a:gridCol w="567775"/>
                <a:gridCol w="574833"/>
                <a:gridCol w="567775"/>
                <a:gridCol w="575842"/>
                <a:gridCol w="574833"/>
                <a:gridCol w="574833"/>
                <a:gridCol w="570799"/>
                <a:gridCol w="573825"/>
                <a:gridCol w="573825"/>
                <a:gridCol w="573825"/>
                <a:gridCol w="576851"/>
                <a:gridCol w="570799"/>
                <a:gridCol w="574833"/>
                <a:gridCol w="561724"/>
              </a:tblGrid>
              <a:tr h="1324565">
                <a:tc>
                  <a:txBody>
                    <a:bodyPr/>
                    <a:lstStyle/>
                    <a:p>
                      <a:pPr marL="0" lvl="0" indent="0" algn="ctr">
                        <a:lnSpc>
                          <a:spcPct val="107000"/>
                        </a:lnSpc>
                        <a:spcAft>
                          <a:spcPts val="0"/>
                        </a:spcAft>
                        <a:buFont typeface="+mj-lt"/>
                        <a:buNone/>
                      </a:pPr>
                      <a:r>
                        <a:rPr lang="nl-BE" sz="3200" dirty="0" smtClean="0">
                          <a:effectLst/>
                        </a:rPr>
                        <a:t>1.</a:t>
                      </a:r>
                      <a:r>
                        <a:rPr lang="nl-BE" sz="3200" baseline="0" dirty="0" smtClean="0">
                          <a:effectLst/>
                        </a:rPr>
                        <a:t> </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B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L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smtClean="0">
                          <a:effectLst/>
                        </a:rPr>
                        <a:t>S</a:t>
                      </a:r>
                      <a:endParaRPr lang="nl-BE" sz="3200" dirty="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07000"/>
                        </a:lnSpc>
                        <a:spcAft>
                          <a:spcPts val="0"/>
                        </a:spcAft>
                      </a:pPr>
                      <a:r>
                        <a:rPr lang="nl-BE" sz="3200" dirty="0">
                          <a:effectLst/>
                        </a:rPr>
                        <a:t>S</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U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R</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324565">
                <a:tc>
                  <a:txBody>
                    <a:bodyPr/>
                    <a:lstStyle/>
                    <a:p>
                      <a:pPr marL="0" lvl="0" indent="0" algn="ctr">
                        <a:lnSpc>
                          <a:spcPct val="107000"/>
                        </a:lnSpc>
                        <a:spcAft>
                          <a:spcPts val="0"/>
                        </a:spcAft>
                        <a:buFont typeface="+mj-lt"/>
                        <a:buNone/>
                      </a:pPr>
                      <a:r>
                        <a:rPr lang="nl-BE" sz="3200" dirty="0" smtClean="0">
                          <a:effectLst/>
                        </a:rPr>
                        <a:t>2.</a:t>
                      </a:r>
                      <a:r>
                        <a:rPr lang="nl-BE" sz="3200" baseline="0" dirty="0" smtClean="0">
                          <a:effectLst/>
                        </a:rPr>
                        <a:t> </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C</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A</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R</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smtClean="0">
                          <a:effectLst/>
                        </a:rPr>
                        <a:t>P</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07000"/>
                        </a:lnSpc>
                        <a:spcAft>
                          <a:spcPts val="0"/>
                        </a:spcAft>
                      </a:pPr>
                      <a:r>
                        <a:rPr lang="nl-BE" sz="3200" dirty="0">
                          <a:effectLst/>
                        </a:rPr>
                        <a:t>O</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O</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L</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874959">
                <a:tc>
                  <a:txBody>
                    <a:bodyPr/>
                    <a:lstStyle/>
                    <a:p>
                      <a:pPr marL="0" lvl="0" indent="0" algn="ctr">
                        <a:lnSpc>
                          <a:spcPct val="107000"/>
                        </a:lnSpc>
                        <a:spcAft>
                          <a:spcPts val="0"/>
                        </a:spcAft>
                        <a:buFont typeface="+mj-lt"/>
                        <a:buNone/>
                      </a:pPr>
                      <a:r>
                        <a:rPr lang="nl-BE" sz="3200" dirty="0" smtClean="0">
                          <a:effectLst/>
                        </a:rPr>
                        <a:t>3.</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J</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smtClean="0">
                          <a:effectLst/>
                        </a:rPr>
                        <a:t>O</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07000"/>
                        </a:lnSpc>
                        <a:spcAft>
                          <a:spcPts val="0"/>
                        </a:spcAft>
                      </a:pPr>
                      <a:r>
                        <a:rPr lang="nl-BE" sz="3200" dirty="0">
                          <a:effectLst/>
                        </a:rPr>
                        <a:t>I</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74959">
                <a:tc>
                  <a:txBody>
                    <a:bodyPr/>
                    <a:lstStyle/>
                    <a:p>
                      <a:pPr marL="0" lvl="0" indent="0" algn="ctr">
                        <a:lnSpc>
                          <a:spcPct val="107000"/>
                        </a:lnSpc>
                        <a:spcAft>
                          <a:spcPts val="0"/>
                        </a:spcAft>
                        <a:buFont typeface="+mj-lt"/>
                        <a:buNone/>
                      </a:pPr>
                      <a:r>
                        <a:rPr lang="nl-BE" sz="3200" dirty="0" smtClean="0">
                          <a:effectLst/>
                        </a:rPr>
                        <a:t>4.</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874959">
                <a:tc>
                  <a:txBody>
                    <a:bodyPr/>
                    <a:lstStyle/>
                    <a:p>
                      <a:pPr marL="0" lvl="0" indent="0" algn="ctr">
                        <a:lnSpc>
                          <a:spcPct val="107000"/>
                        </a:lnSpc>
                        <a:spcAft>
                          <a:spcPts val="0"/>
                        </a:spcAft>
                        <a:buFont typeface="+mj-lt"/>
                        <a:buNone/>
                      </a:pPr>
                      <a:r>
                        <a:rPr lang="nl-BE" sz="3200" dirty="0" smtClean="0">
                          <a:effectLst/>
                        </a:rPr>
                        <a:t>5.</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7"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Tree>
    <p:extLst>
      <p:ext uri="{BB962C8B-B14F-4D97-AF65-F5344CB8AC3E}">
        <p14:creationId xmlns:p14="http://schemas.microsoft.com/office/powerpoint/2010/main" val="389115581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1991314"/>
          </a:xfrm>
          <a:prstGeom prst="rect">
            <a:avLst/>
          </a:prstGeom>
        </p:spPr>
        <p:txBody>
          <a:bodyPr/>
          <a:lstStyle/>
          <a:p>
            <a:pPr marL="0" indent="0">
              <a:lnSpc>
                <a:spcPts val="3600"/>
              </a:lnSpc>
              <a:buSzTx/>
              <a:buNone/>
              <a:defRPr sz="3000" b="1"/>
            </a:pPr>
            <a:r>
              <a:rPr dirty="0" err="1"/>
              <a:t>Raadsel</a:t>
            </a:r>
            <a:r>
              <a:rPr dirty="0"/>
              <a:t> </a:t>
            </a:r>
            <a:r>
              <a:rPr lang="nl-BE" dirty="0" smtClean="0"/>
              <a:t>4</a:t>
            </a:r>
            <a:endParaRPr dirty="0"/>
          </a:p>
          <a:p>
            <a:pPr marL="0" indent="0">
              <a:buNone/>
            </a:pPr>
            <a:r>
              <a:rPr lang="nl-BE" dirty="0"/>
              <a:t>Het drinken van veel alcohol op korte tijd, noemt men … </a:t>
            </a:r>
            <a:r>
              <a:rPr lang="nl-BE" dirty="0" smtClean="0"/>
              <a:t>.</a:t>
            </a:r>
          </a:p>
          <a:p>
            <a:pPr marL="0" indent="0">
              <a:buNone/>
            </a:pPr>
            <a:r>
              <a:rPr lang="nl-BE" sz="2800" b="1" dirty="0" smtClean="0">
                <a:solidFill>
                  <a:schemeClr val="bg2"/>
                </a:solidFill>
              </a:rPr>
              <a:t>BINGEDRINKEN</a:t>
            </a:r>
            <a:endParaRPr sz="2800" b="1" dirty="0">
              <a:solidFill>
                <a:schemeClr val="bg2"/>
              </a:solidFill>
            </a:endParaRPr>
          </a:p>
        </p:txBody>
      </p:sp>
      <p:sp>
        <p:nvSpPr>
          <p:cNvPr id="109" name="Shape 109"/>
          <p:cNvSpPr>
            <a:spLocks noGrp="1"/>
          </p:cNvSpPr>
          <p:nvPr>
            <p:ph type="body" idx="14"/>
          </p:nvPr>
        </p:nvSpPr>
        <p:spPr>
          <a:prstGeom prst="rect">
            <a:avLst/>
          </a:prstGeom>
        </p:spPr>
        <p:txBody>
          <a:bodyPr/>
          <a:lstStyle/>
          <a:p>
            <a:r>
              <a:t>Kruiswoordraadsel</a:t>
            </a:r>
          </a:p>
        </p:txBody>
      </p:sp>
      <p:sp>
        <p:nvSpPr>
          <p:cNvPr id="6"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Tree>
    <p:extLst>
      <p:ext uri="{BB962C8B-B14F-4D97-AF65-F5344CB8AC3E}">
        <p14:creationId xmlns:p14="http://schemas.microsoft.com/office/powerpoint/2010/main" val="3400271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
                                            <p:txEl>
                                              <p:pRg st="2" end="2"/>
                                            </p:txEl>
                                          </p:spTgt>
                                        </p:tgtEl>
                                        <p:attrNameLst>
                                          <p:attrName>style.visibility</p:attrName>
                                        </p:attrNameLst>
                                      </p:cBhvr>
                                      <p:to>
                                        <p:strVal val="visible"/>
                                      </p:to>
                                    </p:set>
                                    <p:anim calcmode="lin" valueType="num">
                                      <p:cBhvr additive="base">
                                        <p:cTn id="7" dur="500" fill="hold"/>
                                        <p:tgtEl>
                                          <p:spTgt spid="10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1962811" y="378488"/>
            <a:ext cx="10246983" cy="748923"/>
          </a:xfrm>
        </p:spPr>
        <p:txBody>
          <a:bodyPr/>
          <a:lstStyle/>
          <a:p>
            <a:r>
              <a:rPr lang="nl-BE" dirty="0" smtClean="0"/>
              <a:t>Kruiswoordraadsel</a:t>
            </a:r>
            <a:endParaRPr lang="nl-BE" dirty="0"/>
          </a:p>
        </p:txBody>
      </p:sp>
      <p:graphicFrame>
        <p:nvGraphicFramePr>
          <p:cNvPr id="6" name="Tabel 5"/>
          <p:cNvGraphicFramePr>
            <a:graphicFrameLocks noGrp="1"/>
          </p:cNvGraphicFramePr>
          <p:nvPr>
            <p:extLst>
              <p:ext uri="{D42A27DB-BD31-4B8C-83A1-F6EECF244321}">
                <p14:modId xmlns:p14="http://schemas.microsoft.com/office/powerpoint/2010/main" val="1180115484"/>
              </p:ext>
            </p:extLst>
          </p:nvPr>
        </p:nvGraphicFramePr>
        <p:xfrm>
          <a:off x="1962811" y="2578839"/>
          <a:ext cx="8978932" cy="5305705"/>
        </p:xfrm>
        <a:graphic>
          <a:graphicData uri="http://schemas.openxmlformats.org/drawingml/2006/table">
            <a:tbl>
              <a:tblPr firstRow="1" firstCol="1" bandRow="1">
                <a:tableStyleId>{5940675A-B579-460E-94D1-54222C63F5DA}</a:tableStyleId>
              </a:tblPr>
              <a:tblGrid>
                <a:gridCol w="646873"/>
                <a:gridCol w="558667"/>
                <a:gridCol w="550840"/>
                <a:gridCol w="557688"/>
                <a:gridCol w="550840"/>
                <a:gridCol w="558667"/>
                <a:gridCol w="557688"/>
                <a:gridCol w="557688"/>
                <a:gridCol w="553774"/>
                <a:gridCol w="556710"/>
                <a:gridCol w="556710"/>
                <a:gridCol w="556710"/>
                <a:gridCol w="559645"/>
                <a:gridCol w="553774"/>
                <a:gridCol w="557688"/>
                <a:gridCol w="544970"/>
              </a:tblGrid>
              <a:tr h="1061141">
                <a:tc>
                  <a:txBody>
                    <a:bodyPr/>
                    <a:lstStyle/>
                    <a:p>
                      <a:pPr marL="0" lvl="0" indent="0">
                        <a:lnSpc>
                          <a:spcPct val="107000"/>
                        </a:lnSpc>
                        <a:spcAft>
                          <a:spcPts val="0"/>
                        </a:spcAft>
                        <a:buFont typeface="+mj-lt"/>
                        <a:buNone/>
                      </a:pPr>
                      <a:r>
                        <a:rPr lang="nl-BE" sz="3200" dirty="0" smtClean="0">
                          <a:effectLst/>
                        </a:rPr>
                        <a:t>1.</a:t>
                      </a:r>
                      <a:r>
                        <a:rPr lang="nl-BE" sz="3200" baseline="0" dirty="0" smtClean="0">
                          <a:effectLst/>
                        </a:rPr>
                        <a:t> </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B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L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smtClean="0">
                          <a:effectLst/>
                        </a:rPr>
                        <a:t>S</a:t>
                      </a:r>
                      <a:endParaRPr lang="nl-BE" sz="3200" dirty="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S</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U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R</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61141">
                <a:tc>
                  <a:txBody>
                    <a:bodyPr/>
                    <a:lstStyle/>
                    <a:p>
                      <a:pPr marL="0" lvl="0" indent="0">
                        <a:lnSpc>
                          <a:spcPct val="107000"/>
                        </a:lnSpc>
                        <a:spcAft>
                          <a:spcPts val="0"/>
                        </a:spcAft>
                        <a:buFont typeface="+mj-lt"/>
                        <a:buNone/>
                      </a:pPr>
                      <a:r>
                        <a:rPr lang="nl-BE" sz="3200" dirty="0" smtClean="0">
                          <a:effectLst/>
                        </a:rPr>
                        <a:t>2.</a:t>
                      </a:r>
                      <a:r>
                        <a:rPr lang="nl-BE" sz="3200" baseline="0" dirty="0" smtClean="0">
                          <a:effectLst/>
                        </a:rPr>
                        <a:t> </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C</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A</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R</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smtClean="0">
                          <a:effectLst/>
                        </a:rPr>
                        <a:t>P</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O</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O</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L</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061141">
                <a:tc>
                  <a:txBody>
                    <a:bodyPr/>
                    <a:lstStyle/>
                    <a:p>
                      <a:pPr marL="0" lvl="0" indent="0">
                        <a:lnSpc>
                          <a:spcPct val="107000"/>
                        </a:lnSpc>
                        <a:spcAft>
                          <a:spcPts val="0"/>
                        </a:spcAft>
                        <a:buFont typeface="+mj-lt"/>
                        <a:buNone/>
                      </a:pPr>
                      <a:r>
                        <a:rPr lang="nl-BE" sz="3200" dirty="0" smtClean="0">
                          <a:effectLst/>
                        </a:rPr>
                        <a:t>3.</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J</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smtClean="0">
                          <a:effectLst/>
                        </a:rPr>
                        <a:t>O</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I</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61141">
                <a:tc>
                  <a:txBody>
                    <a:bodyPr/>
                    <a:lstStyle/>
                    <a:p>
                      <a:pPr marL="0" lvl="0" indent="0">
                        <a:lnSpc>
                          <a:spcPct val="107000"/>
                        </a:lnSpc>
                        <a:spcAft>
                          <a:spcPts val="0"/>
                        </a:spcAft>
                        <a:buFont typeface="+mj-lt"/>
                        <a:buNone/>
                      </a:pPr>
                      <a:r>
                        <a:rPr lang="nl-BE" sz="3200" dirty="0" smtClean="0">
                          <a:effectLst/>
                        </a:rPr>
                        <a:t>4.</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B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I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G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D</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smtClean="0">
                          <a:effectLst/>
                        </a:rPr>
                        <a:t>R</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I</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K</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061141">
                <a:tc>
                  <a:txBody>
                    <a:bodyPr/>
                    <a:lstStyle/>
                    <a:p>
                      <a:pPr marL="0" lvl="0" indent="0">
                        <a:lnSpc>
                          <a:spcPct val="107000"/>
                        </a:lnSpc>
                        <a:spcAft>
                          <a:spcPts val="0"/>
                        </a:spcAft>
                        <a:buFont typeface="+mj-lt"/>
                        <a:buNone/>
                      </a:pPr>
                      <a:r>
                        <a:rPr lang="nl-BE" sz="3200" dirty="0" smtClean="0">
                          <a:effectLst/>
                        </a:rPr>
                        <a:t>5.</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sz="32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7"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Tree>
    <p:extLst>
      <p:ext uri="{BB962C8B-B14F-4D97-AF65-F5344CB8AC3E}">
        <p14:creationId xmlns:p14="http://schemas.microsoft.com/office/powerpoint/2010/main" val="3639160285"/>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body" idx="13"/>
          </p:nvPr>
        </p:nvSpPr>
        <p:spPr>
          <a:xfrm>
            <a:off x="2035770" y="1943100"/>
            <a:ext cx="10101065" cy="3949799"/>
          </a:xfrm>
          <a:prstGeom prst="rect">
            <a:avLst/>
          </a:prstGeom>
        </p:spPr>
        <p:txBody>
          <a:bodyPr/>
          <a:lstStyle/>
          <a:p>
            <a:pPr marL="635000" indent="-635000">
              <a:lnSpc>
                <a:spcPts val="6000"/>
              </a:lnSpc>
              <a:spcBef>
                <a:spcPts val="0"/>
              </a:spcBef>
              <a:buClr>
                <a:schemeClr val="bg1"/>
              </a:buClr>
              <a:buSzPct val="100000"/>
              <a:buAutoNum type="arabicPeriod"/>
              <a:defRPr sz="3600" b="1"/>
            </a:pPr>
            <a:r>
              <a:rPr lang="nl-BE" sz="3600" b="1" dirty="0">
                <a:solidFill>
                  <a:schemeClr val="bg2"/>
                </a:solidFill>
              </a:rPr>
              <a:t>Opwarmer</a:t>
            </a:r>
            <a:endParaRPr sz="3600" b="1" dirty="0">
              <a:solidFill>
                <a:schemeClr val="bg2"/>
              </a:solidFill>
            </a:endParaRPr>
          </a:p>
          <a:p>
            <a:pPr marL="635000" indent="-635000">
              <a:lnSpc>
                <a:spcPts val="6000"/>
              </a:lnSpc>
              <a:spcBef>
                <a:spcPts val="0"/>
              </a:spcBef>
              <a:buClr>
                <a:schemeClr val="bg1"/>
              </a:buClr>
              <a:buSzPct val="100000"/>
              <a:buAutoNum type="arabicPeriod"/>
              <a:defRPr sz="3600" b="1"/>
            </a:pPr>
            <a:r>
              <a:rPr lang="nl-BE" sz="3600" b="1" dirty="0"/>
              <a:t>Kruiswoordraadsel</a:t>
            </a:r>
          </a:p>
          <a:p>
            <a:pPr marL="635000" indent="-635000">
              <a:lnSpc>
                <a:spcPts val="6000"/>
              </a:lnSpc>
              <a:spcBef>
                <a:spcPts val="0"/>
              </a:spcBef>
              <a:buClr>
                <a:schemeClr val="bg1"/>
              </a:buClr>
              <a:buSzPct val="100000"/>
              <a:buAutoNum type="arabicPeriod"/>
              <a:defRPr sz="3600" b="1"/>
            </a:pPr>
            <a:r>
              <a:rPr lang="nl-BE" dirty="0" smtClean="0"/>
              <a:t>Wetgevingsquiz</a:t>
            </a:r>
          </a:p>
          <a:p>
            <a:pPr marL="635000" indent="-635000">
              <a:lnSpc>
                <a:spcPts val="6000"/>
              </a:lnSpc>
              <a:spcBef>
                <a:spcPts val="0"/>
              </a:spcBef>
              <a:buClr>
                <a:schemeClr val="bg1"/>
              </a:buClr>
              <a:buSzPct val="100000"/>
              <a:buAutoNum type="arabicPeriod"/>
              <a:defRPr sz="3600" b="1"/>
            </a:pPr>
            <a:r>
              <a:rPr lang="nl-BE" dirty="0" smtClean="0">
                <a:solidFill>
                  <a:schemeClr val="tx1"/>
                </a:solidFill>
              </a:rPr>
              <a:t>Verantwoord</a:t>
            </a:r>
            <a:r>
              <a:rPr lang="nl-BE" dirty="0" smtClean="0">
                <a:solidFill>
                  <a:schemeClr val="bg2"/>
                </a:solidFill>
              </a:rPr>
              <a:t> </a:t>
            </a:r>
            <a:r>
              <a:rPr lang="nl-BE" dirty="0" smtClean="0"/>
              <a:t>schenken</a:t>
            </a:r>
            <a:endParaRPr dirty="0"/>
          </a:p>
          <a:p>
            <a:pPr marL="635000" indent="-635000">
              <a:lnSpc>
                <a:spcPts val="6000"/>
              </a:lnSpc>
              <a:spcBef>
                <a:spcPts val="0"/>
              </a:spcBef>
              <a:buClr>
                <a:schemeClr val="bg1"/>
              </a:buClr>
              <a:buSzPct val="100000"/>
              <a:buAutoNum type="arabicPeriod"/>
              <a:defRPr sz="3600" b="1"/>
            </a:pPr>
            <a:r>
              <a:rPr lang="nl-BE" dirty="0" smtClean="0"/>
              <a:t>Afronding</a:t>
            </a:r>
            <a:endParaRPr dirty="0"/>
          </a:p>
        </p:txBody>
      </p:sp>
      <p:sp>
        <p:nvSpPr>
          <p:cNvPr id="100" name="Shape 100"/>
          <p:cNvSpPr>
            <a:spLocks noGrp="1"/>
          </p:cNvSpPr>
          <p:nvPr>
            <p:ph type="body" idx="14"/>
          </p:nvPr>
        </p:nvSpPr>
        <p:spPr>
          <a:xfrm>
            <a:off x="1962811" y="378488"/>
            <a:ext cx="9877823" cy="748923"/>
          </a:xfrm>
          <a:prstGeom prst="rect">
            <a:avLst/>
          </a:prstGeom>
        </p:spPr>
        <p:txBody>
          <a:bodyPr/>
          <a:lstStyle/>
          <a:p>
            <a:r>
              <a:rPr lang="nl-BE" dirty="0" smtClean="0"/>
              <a:t>Programma</a:t>
            </a:r>
            <a:endParaRPr dirty="0"/>
          </a:p>
        </p:txBody>
      </p:sp>
    </p:spTree>
    <p:extLst>
      <p:ext uri="{BB962C8B-B14F-4D97-AF65-F5344CB8AC3E}">
        <p14:creationId xmlns:p14="http://schemas.microsoft.com/office/powerpoint/2010/main" val="3627995192"/>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a:t>RICHTLIJN ALCOHOLGEBRUIK</a:t>
            </a:r>
            <a:endParaRPr dirty="0"/>
          </a:p>
        </p:txBody>
      </p:sp>
      <p:sp>
        <p:nvSpPr>
          <p:cNvPr id="113" name="Shape 113"/>
          <p:cNvSpPr>
            <a:spLocks noGrp="1"/>
          </p:cNvSpPr>
          <p:nvPr>
            <p:ph type="body" idx="14"/>
          </p:nvPr>
        </p:nvSpPr>
        <p:spPr>
          <a:xfrm>
            <a:off x="1962811" y="378488"/>
            <a:ext cx="10246983" cy="748923"/>
          </a:xfrm>
          <a:prstGeom prst="rect">
            <a:avLst/>
          </a:prstGeom>
        </p:spPr>
        <p:txBody>
          <a:bodyPr/>
          <a:lstStyle/>
          <a:p>
            <a:r>
              <a:rPr dirty="0" err="1" smtClean="0"/>
              <a:t>Tussendoortje</a:t>
            </a:r>
            <a:endParaRPr dirty="0"/>
          </a:p>
        </p:txBody>
      </p:sp>
      <p:sp>
        <p:nvSpPr>
          <p:cNvPr id="18"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graphicFrame>
        <p:nvGraphicFramePr>
          <p:cNvPr id="26" name="Tijdelijke aanduiding voor inhoud 8"/>
          <p:cNvGraphicFramePr>
            <a:graphicFrameLocks/>
          </p:cNvGraphicFramePr>
          <p:nvPr>
            <p:extLst>
              <p:ext uri="{D42A27DB-BD31-4B8C-83A1-F6EECF244321}">
                <p14:modId xmlns:p14="http://schemas.microsoft.com/office/powerpoint/2010/main" val="2974158478"/>
              </p:ext>
            </p:extLst>
          </p:nvPr>
        </p:nvGraphicFramePr>
        <p:xfrm>
          <a:off x="2035770" y="3094127"/>
          <a:ext cx="8276896" cy="3898494"/>
        </p:xfrm>
        <a:graphic>
          <a:graphicData uri="http://schemas.openxmlformats.org/drawingml/2006/table">
            <a:tbl>
              <a:tblPr firstRow="1" firstCol="1" bandRow="1">
                <a:tableStyleId>{74C1A8A3-306A-4EB7-A6B1-4F7E0EB9C5D6}</a:tableStyleId>
              </a:tblPr>
              <a:tblGrid>
                <a:gridCol w="2758356"/>
                <a:gridCol w="2759270"/>
                <a:gridCol w="2759270"/>
              </a:tblGrid>
              <a:tr h="708820">
                <a:tc>
                  <a:txBody>
                    <a:bodyPr/>
                    <a:lstStyle/>
                    <a:p>
                      <a:pPr>
                        <a:lnSpc>
                          <a:spcPct val="107000"/>
                        </a:lnSpc>
                        <a:spcAft>
                          <a:spcPts val="0"/>
                        </a:spcAft>
                      </a:pPr>
                      <a:r>
                        <a:rPr lang="nl-BE" sz="2000" dirty="0">
                          <a:effectLst/>
                        </a:rPr>
                        <a:t> </a:t>
                      </a:r>
                      <a:endParaRPr lang="nl-BE" sz="20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6433"/>
                    </a:solidFill>
                  </a:tcPr>
                </a:tc>
                <a:tc>
                  <a:txBody>
                    <a:bodyPr/>
                    <a:lstStyle/>
                    <a:p>
                      <a:pPr>
                        <a:lnSpc>
                          <a:spcPct val="107000"/>
                        </a:lnSpc>
                        <a:spcAft>
                          <a:spcPts val="0"/>
                        </a:spcAft>
                      </a:pPr>
                      <a:r>
                        <a:rPr lang="nl-BE" sz="2000" dirty="0" smtClean="0">
                          <a:effectLst/>
                        </a:rPr>
                        <a:t>16 tot 18 - jarigen</a:t>
                      </a:r>
                      <a:endParaRPr lang="nl-BE" sz="2000" dirty="0">
                        <a:effectLst/>
                      </a:endParaRPr>
                    </a:p>
                    <a:p>
                      <a:pPr>
                        <a:lnSpc>
                          <a:spcPct val="107000"/>
                        </a:lnSpc>
                        <a:spcAft>
                          <a:spcPts val="0"/>
                        </a:spcAft>
                      </a:pPr>
                      <a:r>
                        <a:rPr lang="nl-BE" sz="2000" dirty="0">
                          <a:effectLst/>
                        </a:rPr>
                        <a:t> </a:t>
                      </a:r>
                      <a:endParaRPr lang="nl-BE" sz="20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6433"/>
                    </a:solidFill>
                  </a:tcPr>
                </a:tc>
                <a:tc>
                  <a:txBody>
                    <a:bodyPr/>
                    <a:lstStyle/>
                    <a:p>
                      <a:pPr>
                        <a:lnSpc>
                          <a:spcPct val="107000"/>
                        </a:lnSpc>
                        <a:spcAft>
                          <a:spcPts val="0"/>
                        </a:spcAft>
                      </a:pPr>
                      <a:r>
                        <a:rPr lang="nl-BE" sz="2000" dirty="0" smtClean="0">
                          <a:effectLst/>
                        </a:rPr>
                        <a:t>+18 - jarigen</a:t>
                      </a:r>
                      <a:endParaRPr lang="nl-BE" sz="2000" dirty="0">
                        <a:effectLst/>
                      </a:endParaRPr>
                    </a:p>
                    <a:p>
                      <a:pPr>
                        <a:lnSpc>
                          <a:spcPct val="107000"/>
                        </a:lnSpc>
                        <a:spcAft>
                          <a:spcPts val="0"/>
                        </a:spcAft>
                      </a:pPr>
                      <a:r>
                        <a:rPr lang="nl-BE" sz="2000" dirty="0">
                          <a:effectLst/>
                        </a:rPr>
                        <a:t> </a:t>
                      </a:r>
                      <a:endParaRPr lang="nl-BE" sz="20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6433"/>
                    </a:solidFill>
                  </a:tcPr>
                </a:tc>
              </a:tr>
              <a:tr h="945455">
                <a:tc>
                  <a:txBody>
                    <a:bodyPr/>
                    <a:lstStyle/>
                    <a:p>
                      <a:pPr marL="0" lvl="0" indent="0">
                        <a:lnSpc>
                          <a:spcPct val="107000"/>
                        </a:lnSpc>
                        <a:spcAft>
                          <a:spcPts val="0"/>
                        </a:spcAft>
                        <a:buFont typeface="Symbol" panose="05050102010706020507" pitchFamily="18" charset="2"/>
                        <a:buNone/>
                      </a:pPr>
                      <a:r>
                        <a:rPr lang="nl-BE" sz="2000" dirty="0" smtClean="0">
                          <a:effectLst/>
                        </a:rPr>
                        <a:t>Hoevee</a:t>
                      </a:r>
                      <a:r>
                        <a:rPr lang="nl-BE" sz="2000" baseline="0" dirty="0" smtClean="0">
                          <a:effectLst/>
                        </a:rPr>
                        <a:t>l glazen per week is maximaal aangeraden? </a:t>
                      </a:r>
                    </a:p>
                    <a:p>
                      <a:pPr marL="0" lvl="0" indent="0">
                        <a:lnSpc>
                          <a:spcPct val="107000"/>
                        </a:lnSpc>
                        <a:spcAft>
                          <a:spcPts val="0"/>
                        </a:spcAft>
                        <a:buFont typeface="Symbol" panose="05050102010706020507" pitchFamily="18" charset="2"/>
                        <a:buNone/>
                      </a:pPr>
                      <a:endParaRPr lang="nl-BE" sz="20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marL="0" lvl="0" indent="0">
                        <a:lnSpc>
                          <a:spcPct val="107000"/>
                        </a:lnSpc>
                        <a:spcAft>
                          <a:spcPts val="0"/>
                        </a:spcAft>
                        <a:buFont typeface="Symbol" panose="05050102010706020507" pitchFamily="18" charset="2"/>
                        <a:buNone/>
                      </a:pPr>
                      <a:r>
                        <a:rPr lang="nl-BE" sz="4000" dirty="0" smtClean="0">
                          <a:solidFill>
                            <a:srgbClr val="FF0000"/>
                          </a:solidFill>
                          <a:effectLst/>
                        </a:rPr>
                        <a:t>? </a:t>
                      </a:r>
                      <a:endParaRPr lang="fr-BE" sz="2000" dirty="0" smtClean="0">
                        <a:solidFill>
                          <a:srgbClr val="FF0000"/>
                        </a:solidFill>
                        <a:effectLst/>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0" indent="0">
                        <a:lnSpc>
                          <a:spcPct val="107000"/>
                        </a:lnSpc>
                        <a:spcAft>
                          <a:spcPts val="0"/>
                        </a:spcAft>
                        <a:buFont typeface="Symbol" panose="05050102010706020507" pitchFamily="18" charset="2"/>
                        <a:buNone/>
                      </a:pPr>
                      <a:r>
                        <a:rPr lang="nl-BE" sz="4000" dirty="0" smtClean="0">
                          <a:solidFill>
                            <a:srgbClr val="FF0000"/>
                          </a:solidFill>
                          <a:effectLst/>
                        </a:rPr>
                        <a:t>?</a:t>
                      </a:r>
                      <a:r>
                        <a:rPr lang="nl-BE" sz="2000" dirty="0" smtClean="0">
                          <a:solidFill>
                            <a:srgbClr val="FF0000"/>
                          </a:solidFill>
                          <a:effectLst/>
                        </a:rPr>
                        <a:t> </a:t>
                      </a:r>
                      <a:endParaRPr lang="nl-BE" sz="2000" dirty="0" smtClean="0">
                        <a:solidFill>
                          <a:srgbClr val="FF0000"/>
                        </a:solidFill>
                        <a:effectLst/>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09542">
                <a:tc>
                  <a:txBody>
                    <a:bodyPr/>
                    <a:lstStyle/>
                    <a:p>
                      <a:pPr marL="0" lvl="0" indent="0">
                        <a:lnSpc>
                          <a:spcPct val="107000"/>
                        </a:lnSpc>
                        <a:spcAft>
                          <a:spcPts val="0"/>
                        </a:spcAft>
                        <a:buFont typeface="Symbol" panose="05050102010706020507" pitchFamily="18" charset="2"/>
                        <a:buNone/>
                      </a:pPr>
                      <a:endParaRPr lang="nl-BE" sz="20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6433"/>
                    </a:solidFill>
                  </a:tcPr>
                </a:tc>
                <a:tc>
                  <a:txBody>
                    <a:bodyPr/>
                    <a:lstStyle/>
                    <a:p>
                      <a:pPr marL="0" marR="0" lvl="0" indent="0" algn="ctr" defTabSz="584200" rtl="0" eaLnBrk="1" latinLnBrk="0" hangingPunct="1">
                        <a:lnSpc>
                          <a:spcPct val="107000"/>
                        </a:lnSpc>
                        <a:spcBef>
                          <a:spcPts val="0"/>
                        </a:spcBef>
                        <a:spcAft>
                          <a:spcPts val="0"/>
                        </a:spcAft>
                        <a:buClrTx/>
                        <a:buSzTx/>
                        <a:buFontTx/>
                        <a:buNone/>
                        <a:tabLst/>
                      </a:pPr>
                      <a:r>
                        <a:rPr lang="fr-BE" sz="2000" b="1" u="none" strike="noStrike" cap="none" spc="0" baseline="0" dirty="0" err="1" smtClean="0">
                          <a:ln>
                            <a:noFill/>
                          </a:ln>
                          <a:solidFill>
                            <a:schemeClr val="bg1"/>
                          </a:solidFill>
                          <a:effectLst/>
                          <a:uFillTx/>
                          <a:sym typeface="Helvetica Light"/>
                        </a:rPr>
                        <a:t>Volwassen</a:t>
                      </a:r>
                      <a:r>
                        <a:rPr lang="fr-BE" sz="2000" b="1" u="none" strike="noStrike" cap="none" spc="0" baseline="0" dirty="0" smtClean="0">
                          <a:ln>
                            <a:noFill/>
                          </a:ln>
                          <a:solidFill>
                            <a:schemeClr val="bg1"/>
                          </a:solidFill>
                          <a:effectLst/>
                          <a:uFillTx/>
                          <a:sym typeface="Helvetica Light"/>
                        </a:rPr>
                        <a:t> </a:t>
                      </a:r>
                      <a:r>
                        <a:rPr lang="fr-BE" sz="2000" b="1" u="none" strike="noStrike" cap="none" spc="0" baseline="0" dirty="0" err="1" smtClean="0">
                          <a:ln>
                            <a:noFill/>
                          </a:ln>
                          <a:solidFill>
                            <a:schemeClr val="bg1"/>
                          </a:solidFill>
                          <a:effectLst/>
                          <a:uFillTx/>
                          <a:sym typeface="Helvetica Light"/>
                        </a:rPr>
                        <a:t>mannen</a:t>
                      </a:r>
                      <a:endParaRPr lang="fr-BE" sz="2000" b="1" i="0" u="none" strike="noStrike" cap="none" spc="0" baseline="0" dirty="0" smtClean="0">
                        <a:ln>
                          <a:noFill/>
                        </a:ln>
                        <a:solidFill>
                          <a:schemeClr val="bg1"/>
                        </a:solidFill>
                        <a:effectLst/>
                        <a:uFillTx/>
                        <a:latin typeface="+mn-lt"/>
                        <a:ea typeface="+mn-ea"/>
                        <a:cs typeface="+mn-cs"/>
                        <a:sym typeface="Helvetica Light"/>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6433"/>
                    </a:solidFill>
                  </a:tcPr>
                </a:tc>
                <a:tc>
                  <a:txBody>
                    <a:bodyPr/>
                    <a:lstStyle/>
                    <a:p>
                      <a:pPr marL="0" marR="0" lvl="0" indent="0" algn="ctr" defTabSz="584200" rtl="0" eaLnBrk="1" latinLnBrk="0" hangingPunct="1">
                        <a:lnSpc>
                          <a:spcPct val="107000"/>
                        </a:lnSpc>
                        <a:spcBef>
                          <a:spcPts val="0"/>
                        </a:spcBef>
                        <a:spcAft>
                          <a:spcPts val="0"/>
                        </a:spcAft>
                        <a:buClrTx/>
                        <a:buSzTx/>
                        <a:buFontTx/>
                        <a:buNone/>
                        <a:tabLst/>
                      </a:pPr>
                      <a:r>
                        <a:rPr lang="nl-BE" sz="2000" b="1" u="none" strike="noStrike" cap="none" spc="0" baseline="0" dirty="0" smtClean="0">
                          <a:ln>
                            <a:noFill/>
                          </a:ln>
                          <a:solidFill>
                            <a:schemeClr val="bg1"/>
                          </a:solidFill>
                          <a:effectLst/>
                          <a:uFillTx/>
                          <a:sym typeface="Helvetica Light"/>
                        </a:rPr>
                        <a:t>Volwassen vrouwen</a:t>
                      </a:r>
                      <a:endParaRPr lang="nl-BE" sz="2000" b="1" i="0" u="none" strike="noStrike" cap="none" spc="0" baseline="0" dirty="0" smtClean="0">
                        <a:ln>
                          <a:noFill/>
                        </a:ln>
                        <a:solidFill>
                          <a:schemeClr val="bg1"/>
                        </a:solidFill>
                        <a:effectLst/>
                        <a:uFillTx/>
                        <a:latin typeface="+mn-lt"/>
                        <a:ea typeface="+mn-ea"/>
                        <a:cs typeface="+mn-cs"/>
                        <a:sym typeface="Helvetica Light"/>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6433"/>
                    </a:solidFill>
                  </a:tcPr>
                </a:tc>
              </a:tr>
              <a:tr h="856834">
                <a:tc>
                  <a:txBody>
                    <a:bodyPr/>
                    <a:lstStyle/>
                    <a:p>
                      <a:pPr marL="0" lvl="0" indent="0">
                        <a:lnSpc>
                          <a:spcPct val="107000"/>
                        </a:lnSpc>
                        <a:spcAft>
                          <a:spcPts val="0"/>
                        </a:spcAft>
                        <a:buFont typeface="Symbol" panose="05050102010706020507" pitchFamily="18" charset="2"/>
                        <a:buNone/>
                      </a:pPr>
                      <a:r>
                        <a:rPr lang="nl-BE" sz="2000" dirty="0" smtClean="0">
                          <a:effectLst/>
                        </a:rPr>
                        <a:t>Hoevee</a:t>
                      </a:r>
                      <a:r>
                        <a:rPr lang="nl-BE" sz="2000" baseline="0" dirty="0" smtClean="0">
                          <a:effectLst/>
                        </a:rPr>
                        <a:t>l glazen per week is maximaal aangeraden? </a:t>
                      </a:r>
                    </a:p>
                    <a:p>
                      <a:pPr marL="0" lvl="0" indent="0">
                        <a:lnSpc>
                          <a:spcPct val="107000"/>
                        </a:lnSpc>
                        <a:spcAft>
                          <a:spcPts val="0"/>
                        </a:spcAft>
                        <a:buFont typeface="Symbol" panose="05050102010706020507" pitchFamily="18" charset="2"/>
                        <a:buNone/>
                      </a:pPr>
                      <a:endParaRPr lang="nl-BE" sz="20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marL="0" lvl="0" indent="0" algn="ctr">
                        <a:lnSpc>
                          <a:spcPct val="107000"/>
                        </a:lnSpc>
                        <a:spcAft>
                          <a:spcPts val="0"/>
                        </a:spcAft>
                        <a:buFont typeface="Symbol" panose="05050102010706020507" pitchFamily="18" charset="2"/>
                        <a:buNone/>
                      </a:pPr>
                      <a:r>
                        <a:rPr lang="nl-BE" sz="2000" dirty="0" smtClean="0">
                          <a:effectLst/>
                        </a:rPr>
                        <a:t>Maximaal </a:t>
                      </a:r>
                      <a:r>
                        <a:rPr lang="nl-BE" sz="2400" b="1" dirty="0" smtClean="0">
                          <a:solidFill>
                            <a:srgbClr val="FF0000"/>
                          </a:solidFill>
                          <a:effectLst/>
                        </a:rPr>
                        <a:t>?</a:t>
                      </a:r>
                      <a:r>
                        <a:rPr lang="nl-BE" sz="2000" dirty="0" smtClean="0">
                          <a:effectLst/>
                        </a:rPr>
                        <a:t> eenheden per week</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584200" rtl="0" eaLnBrk="1" fontAlgn="auto" latinLnBrk="0" hangingPunct="1">
                        <a:lnSpc>
                          <a:spcPct val="107000"/>
                        </a:lnSpc>
                        <a:spcBef>
                          <a:spcPts val="0"/>
                        </a:spcBef>
                        <a:spcAft>
                          <a:spcPts val="0"/>
                        </a:spcAft>
                        <a:buClrTx/>
                        <a:buSzTx/>
                        <a:buFontTx/>
                        <a:buNone/>
                        <a:tabLst/>
                        <a:defRPr/>
                      </a:pPr>
                      <a:r>
                        <a:rPr lang="nl-BE" sz="2000" dirty="0" smtClean="0">
                          <a:effectLst/>
                        </a:rPr>
                        <a:t>Maximaal </a:t>
                      </a:r>
                      <a:r>
                        <a:rPr lang="nl-BE" sz="2400" b="1" dirty="0" smtClean="0">
                          <a:solidFill>
                            <a:srgbClr val="FF0000"/>
                          </a:solidFill>
                          <a:effectLst/>
                        </a:rPr>
                        <a:t>?</a:t>
                      </a:r>
                      <a:r>
                        <a:rPr lang="nl-BE" sz="2000" dirty="0" smtClean="0">
                          <a:effectLst/>
                        </a:rPr>
                        <a:t> eenheden per week</a:t>
                      </a:r>
                    </a:p>
                    <a:p>
                      <a:pPr marL="0" marR="0" lvl="0" indent="0" algn="ctr" defTabSz="584200" rtl="0" eaLnBrk="1" fontAlgn="auto" latinLnBrk="0" hangingPunct="1">
                        <a:lnSpc>
                          <a:spcPct val="107000"/>
                        </a:lnSpc>
                        <a:spcBef>
                          <a:spcPts val="0"/>
                        </a:spcBef>
                        <a:spcAft>
                          <a:spcPts val="0"/>
                        </a:spcAft>
                        <a:buClrTx/>
                        <a:buSzTx/>
                        <a:buFontTx/>
                        <a:buNone/>
                        <a:tabLst/>
                        <a:defRPr/>
                      </a:pPr>
                      <a:endParaRPr lang="nl-BE" sz="2000" dirty="0" smtClean="0">
                        <a:effectLs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8" name="Tekstvak 7"/>
          <p:cNvSpPr txBox="1"/>
          <p:nvPr/>
        </p:nvSpPr>
        <p:spPr>
          <a:xfrm>
            <a:off x="4844151" y="4099096"/>
            <a:ext cx="2650912" cy="779701"/>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10000"/>
              </a:lnSpc>
              <a:spcBef>
                <a:spcPts val="0"/>
              </a:spcBef>
              <a:spcAft>
                <a:spcPts val="0"/>
              </a:spcAft>
              <a:buClrTx/>
              <a:buSzTx/>
              <a:buFontTx/>
              <a:buNone/>
              <a:tabLst/>
            </a:pPr>
            <a:r>
              <a:rPr kumimoji="0" lang="nl-BE" sz="2000" b="1" i="0" u="none" strike="noStrike" cap="none" spc="0" normalizeH="0" baseline="0" dirty="0" smtClean="0">
                <a:ln>
                  <a:noFill/>
                </a:ln>
                <a:solidFill>
                  <a:srgbClr val="FF0000"/>
                </a:solidFill>
                <a:effectLst/>
                <a:uFillTx/>
                <a:latin typeface="+mn-lt"/>
                <a:ea typeface="+mn-ea"/>
                <a:cs typeface="+mn-cs"/>
                <a:sym typeface="Helvetica"/>
              </a:rPr>
              <a:t>Drinken beter geen alcohol</a:t>
            </a:r>
            <a:endParaRPr kumimoji="0" lang="nl-BE" sz="2000" b="1" i="0" u="none" strike="noStrike" cap="none" spc="0" normalizeH="0" baseline="0" dirty="0">
              <a:ln>
                <a:noFill/>
              </a:ln>
              <a:solidFill>
                <a:srgbClr val="FF0000"/>
              </a:solidFill>
              <a:effectLst/>
              <a:uFillTx/>
              <a:latin typeface="+mn-lt"/>
              <a:ea typeface="+mn-ea"/>
              <a:cs typeface="+mn-cs"/>
              <a:sym typeface="Helvetica"/>
            </a:endParaRPr>
          </a:p>
        </p:txBody>
      </p:sp>
      <p:sp>
        <p:nvSpPr>
          <p:cNvPr id="28" name="Tekstvak 27"/>
          <p:cNvSpPr txBox="1"/>
          <p:nvPr/>
        </p:nvSpPr>
        <p:spPr>
          <a:xfrm>
            <a:off x="7609995" y="4099189"/>
            <a:ext cx="2650912" cy="779701"/>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10000"/>
              </a:lnSpc>
              <a:spcBef>
                <a:spcPts val="0"/>
              </a:spcBef>
              <a:spcAft>
                <a:spcPts val="0"/>
              </a:spcAft>
              <a:buClrTx/>
              <a:buSzTx/>
              <a:buFontTx/>
              <a:buNone/>
              <a:tabLst/>
            </a:pPr>
            <a:r>
              <a:rPr kumimoji="0" lang="nl-BE" sz="2000" b="1" i="0" u="none" strike="noStrike" cap="none" spc="0" normalizeH="0" baseline="0" dirty="0" smtClean="0">
                <a:ln>
                  <a:noFill/>
                </a:ln>
                <a:solidFill>
                  <a:srgbClr val="FF0000"/>
                </a:solidFill>
                <a:effectLst/>
                <a:uFillTx/>
                <a:latin typeface="+mn-lt"/>
                <a:ea typeface="+mn-ea"/>
                <a:cs typeface="+mn-cs"/>
                <a:sym typeface="Helvetica"/>
              </a:rPr>
              <a:t>Maximaal 10 eenheden per week</a:t>
            </a:r>
            <a:endParaRPr kumimoji="0" lang="nl-BE" sz="2000" b="1" i="0" u="none" strike="noStrike" cap="none" spc="0" normalizeH="0" baseline="0" dirty="0">
              <a:ln>
                <a:noFill/>
              </a:ln>
              <a:solidFill>
                <a:srgbClr val="FF0000"/>
              </a:solidFill>
              <a:effectLst/>
              <a:uFillTx/>
              <a:latin typeface="+mn-lt"/>
              <a:ea typeface="+mn-ea"/>
              <a:cs typeface="+mn-cs"/>
              <a:sym typeface="Helvetica"/>
            </a:endParaRPr>
          </a:p>
        </p:txBody>
      </p:sp>
      <p:sp>
        <p:nvSpPr>
          <p:cNvPr id="29" name="Tekstvak 28"/>
          <p:cNvSpPr txBox="1"/>
          <p:nvPr/>
        </p:nvSpPr>
        <p:spPr>
          <a:xfrm>
            <a:off x="6309229" y="6427680"/>
            <a:ext cx="1185834" cy="508857"/>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10000"/>
              </a:lnSpc>
              <a:spcBef>
                <a:spcPts val="0"/>
              </a:spcBef>
              <a:spcAft>
                <a:spcPts val="0"/>
              </a:spcAft>
              <a:buClrTx/>
              <a:buSzTx/>
              <a:buFontTx/>
              <a:buNone/>
              <a:tabLst/>
            </a:pPr>
            <a:r>
              <a:rPr kumimoji="0" lang="nl-BE" sz="2400" b="1" i="0" u="none" strike="noStrike" cap="none" spc="0" normalizeH="0" baseline="0" dirty="0" smtClean="0">
                <a:ln>
                  <a:noFill/>
                </a:ln>
                <a:solidFill>
                  <a:srgbClr val="FF0000"/>
                </a:solidFill>
                <a:effectLst/>
                <a:uFillTx/>
                <a:latin typeface="+mn-lt"/>
                <a:ea typeface="+mn-ea"/>
                <a:cs typeface="+mn-cs"/>
                <a:sym typeface="Wingdings" panose="05000000000000000000" pitchFamily="2" charset="2"/>
              </a:rPr>
              <a:t> 10</a:t>
            </a:r>
            <a:endParaRPr kumimoji="0" lang="nl-BE" sz="2400" b="1" i="0" u="none" strike="noStrike" cap="none" spc="0" normalizeH="0" baseline="0" dirty="0">
              <a:ln>
                <a:noFill/>
              </a:ln>
              <a:solidFill>
                <a:srgbClr val="FF0000"/>
              </a:solidFill>
              <a:effectLst/>
              <a:uFillTx/>
              <a:latin typeface="+mn-lt"/>
              <a:ea typeface="+mn-ea"/>
              <a:cs typeface="+mn-cs"/>
              <a:sym typeface="Helvetica"/>
            </a:endParaRPr>
          </a:p>
        </p:txBody>
      </p:sp>
      <p:sp>
        <p:nvSpPr>
          <p:cNvPr id="30" name="Tekstvak 29"/>
          <p:cNvSpPr txBox="1"/>
          <p:nvPr/>
        </p:nvSpPr>
        <p:spPr>
          <a:xfrm>
            <a:off x="9080809" y="6456009"/>
            <a:ext cx="1185834" cy="508857"/>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10000"/>
              </a:lnSpc>
              <a:spcBef>
                <a:spcPts val="0"/>
              </a:spcBef>
              <a:spcAft>
                <a:spcPts val="0"/>
              </a:spcAft>
              <a:buClrTx/>
              <a:buSzTx/>
              <a:buFontTx/>
              <a:buNone/>
              <a:tabLst/>
            </a:pPr>
            <a:r>
              <a:rPr kumimoji="0" lang="nl-BE" sz="2400" b="1" i="0" u="none" strike="noStrike" cap="none" spc="0" normalizeH="0" baseline="0" dirty="0" smtClean="0">
                <a:ln>
                  <a:noFill/>
                </a:ln>
                <a:solidFill>
                  <a:srgbClr val="FF0000"/>
                </a:solidFill>
                <a:effectLst/>
                <a:uFillTx/>
                <a:latin typeface="+mn-lt"/>
                <a:ea typeface="+mn-ea"/>
                <a:cs typeface="+mn-cs"/>
                <a:sym typeface="Wingdings" panose="05000000000000000000" pitchFamily="2" charset="2"/>
              </a:rPr>
              <a:t> 10</a:t>
            </a:r>
            <a:endParaRPr kumimoji="0" lang="nl-BE" sz="2400" b="1" i="0" u="none" strike="noStrike" cap="none" spc="0" normalizeH="0" baseline="0" dirty="0">
              <a:ln>
                <a:noFill/>
              </a:ln>
              <a:solidFill>
                <a:srgbClr val="FF0000"/>
              </a:solidFill>
              <a:effectLst/>
              <a:uFillTx/>
              <a:latin typeface="+mn-lt"/>
              <a:ea typeface="+mn-ea"/>
              <a:cs typeface="+mn-cs"/>
              <a:sym typeface="Helvetica"/>
            </a:endParaRPr>
          </a:p>
        </p:txBody>
      </p:sp>
    </p:spTree>
    <p:extLst>
      <p:ext uri="{BB962C8B-B14F-4D97-AF65-F5344CB8AC3E}">
        <p14:creationId xmlns:p14="http://schemas.microsoft.com/office/powerpoint/2010/main" val="35540422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Van jongeren</a:t>
            </a:r>
            <a:endParaRPr dirty="0"/>
          </a:p>
        </p:txBody>
      </p:sp>
      <p:sp>
        <p:nvSpPr>
          <p:cNvPr id="134" name="Shape 134"/>
          <p:cNvSpPr>
            <a:spLocks noGrp="1"/>
          </p:cNvSpPr>
          <p:nvPr>
            <p:ph type="body" idx="14"/>
          </p:nvPr>
        </p:nvSpPr>
        <p:spPr>
          <a:xfrm>
            <a:off x="1962811" y="378488"/>
            <a:ext cx="10246983" cy="748923"/>
          </a:xfrm>
          <a:prstGeom prst="rect">
            <a:avLst/>
          </a:prstGeom>
        </p:spPr>
        <p:txBody>
          <a:bodyPr/>
          <a:lstStyle/>
          <a:p>
            <a:r>
              <a:rPr lang="nl-BE" dirty="0" smtClean="0"/>
              <a:t>Specifieke kwetsbaarheid</a:t>
            </a:r>
            <a:endParaRPr dirty="0"/>
          </a:p>
        </p:txBody>
      </p:sp>
      <p:pic>
        <p:nvPicPr>
          <p:cNvPr id="10" name="Afbeelding 9"/>
          <p:cNvPicPr/>
          <p:nvPr/>
        </p:nvPicPr>
        <p:blipFill rotWithShape="1">
          <a:blip r:embed="rId3" cstate="print">
            <a:extLst>
              <a:ext uri="{28A0092B-C50C-407E-A947-70E740481C1C}">
                <a14:useLocalDpi xmlns:a14="http://schemas.microsoft.com/office/drawing/2010/main" val="0"/>
              </a:ext>
            </a:extLst>
          </a:blip>
          <a:srcRect l="12777" r="15070"/>
          <a:stretch/>
        </p:blipFill>
        <p:spPr bwMode="auto">
          <a:xfrm>
            <a:off x="10101798" y="2817095"/>
            <a:ext cx="1840325" cy="2078140"/>
          </a:xfrm>
          <a:prstGeom prst="rect">
            <a:avLst/>
          </a:prstGeom>
          <a:noFill/>
          <a:ln>
            <a:noFill/>
          </a:ln>
        </p:spPr>
      </p:pic>
      <p:pic>
        <p:nvPicPr>
          <p:cNvPr id="12" name="Afbeelding 11" descr="K:\Karen\6. Project sport\educatie fase 1\foto's\hersenen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377" y="6433633"/>
            <a:ext cx="1647661" cy="2065038"/>
          </a:xfrm>
          <a:prstGeom prst="rect">
            <a:avLst/>
          </a:prstGeom>
          <a:noFill/>
          <a:ln>
            <a:noFill/>
          </a:ln>
        </p:spPr>
      </p:pic>
      <p:pic>
        <p:nvPicPr>
          <p:cNvPr id="13" name="Afbeelding 14" descr="Festiv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8417" y="2804940"/>
            <a:ext cx="4686558" cy="3340383"/>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8" descr="shutterstock_1961451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302" y="5139545"/>
            <a:ext cx="4861172" cy="3359125"/>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p:cNvPicPr/>
          <p:nvPr/>
        </p:nvPicPr>
        <p:blipFill>
          <a:blip r:embed="rId7">
            <a:extLst>
              <a:ext uri="{28A0092B-C50C-407E-A947-70E740481C1C}">
                <a14:useLocalDpi xmlns:a14="http://schemas.microsoft.com/office/drawing/2010/main" val="0"/>
              </a:ext>
            </a:extLst>
          </a:blip>
          <a:srcRect/>
          <a:stretch>
            <a:fillRect/>
          </a:stretch>
        </p:blipFill>
        <p:spPr bwMode="auto">
          <a:xfrm>
            <a:off x="8256955" y="2817095"/>
            <a:ext cx="1629073" cy="2078140"/>
          </a:xfrm>
          <a:prstGeom prst="rect">
            <a:avLst/>
          </a:prstGeom>
          <a:noFill/>
          <a:ln>
            <a:noFill/>
          </a:ln>
        </p:spPr>
      </p:pic>
      <p:pic>
        <p:nvPicPr>
          <p:cNvPr id="16" name="Afbeelding 15" descr="K:\Karen\6. Project sport\educatie fase 1\foto's\graffiti.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8750" y="6433633"/>
            <a:ext cx="2816225" cy="2065037"/>
          </a:xfrm>
          <a:prstGeom prst="rect">
            <a:avLst/>
          </a:prstGeom>
          <a:noFill/>
          <a:ln>
            <a:noFill/>
          </a:ln>
        </p:spPr>
      </p:pic>
      <p:sp>
        <p:nvSpPr>
          <p:cNvPr id="17"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Tree>
    <p:extLst>
      <p:ext uri="{BB962C8B-B14F-4D97-AF65-F5344CB8AC3E}">
        <p14:creationId xmlns:p14="http://schemas.microsoft.com/office/powerpoint/2010/main" val="1960587944"/>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1957459"/>
          </a:xfrm>
          <a:prstGeom prst="rect">
            <a:avLst/>
          </a:prstGeom>
        </p:spPr>
        <p:txBody>
          <a:bodyPr/>
          <a:lstStyle/>
          <a:p>
            <a:pPr marL="0" indent="0">
              <a:lnSpc>
                <a:spcPts val="3600"/>
              </a:lnSpc>
              <a:buSzTx/>
              <a:buNone/>
              <a:defRPr sz="3000" b="1"/>
            </a:pPr>
            <a:r>
              <a:rPr dirty="0" err="1"/>
              <a:t>Raadsel</a:t>
            </a:r>
            <a:r>
              <a:rPr dirty="0"/>
              <a:t> </a:t>
            </a:r>
            <a:r>
              <a:rPr lang="nl-BE" dirty="0" smtClean="0"/>
              <a:t>5</a:t>
            </a:r>
            <a:endParaRPr dirty="0"/>
          </a:p>
          <a:p>
            <a:pPr marL="0" indent="0">
              <a:buNone/>
            </a:pPr>
            <a:r>
              <a:rPr lang="nl-BE" dirty="0"/>
              <a:t>Je lichaam heeft water nodig, en geen alcohol, om niet … te raken. </a:t>
            </a:r>
            <a:endParaRPr lang="nl-BE" dirty="0" smtClean="0"/>
          </a:p>
          <a:p>
            <a:pPr marL="0" indent="0">
              <a:buNone/>
            </a:pPr>
            <a:r>
              <a:rPr lang="nl-BE" b="1" dirty="0" smtClean="0">
                <a:solidFill>
                  <a:schemeClr val="bg2"/>
                </a:solidFill>
              </a:rPr>
              <a:t>GEDEHYDRATEERD</a:t>
            </a:r>
            <a:endParaRPr b="1" dirty="0">
              <a:solidFill>
                <a:schemeClr val="bg2"/>
              </a:solidFill>
            </a:endParaRPr>
          </a:p>
        </p:txBody>
      </p:sp>
      <p:sp>
        <p:nvSpPr>
          <p:cNvPr id="109" name="Shape 109"/>
          <p:cNvSpPr>
            <a:spLocks noGrp="1"/>
          </p:cNvSpPr>
          <p:nvPr>
            <p:ph type="body" idx="14"/>
          </p:nvPr>
        </p:nvSpPr>
        <p:spPr>
          <a:prstGeom prst="rect">
            <a:avLst/>
          </a:prstGeom>
        </p:spPr>
        <p:txBody>
          <a:bodyPr/>
          <a:lstStyle/>
          <a:p>
            <a:r>
              <a:t>Kruiswoordraadsel</a:t>
            </a:r>
          </a:p>
        </p:txBody>
      </p:sp>
      <p:sp>
        <p:nvSpPr>
          <p:cNvPr id="6"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Tree>
    <p:extLst>
      <p:ext uri="{BB962C8B-B14F-4D97-AF65-F5344CB8AC3E}">
        <p14:creationId xmlns:p14="http://schemas.microsoft.com/office/powerpoint/2010/main" val="25967541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
                                            <p:txEl>
                                              <p:pRg st="2" end="2"/>
                                            </p:txEl>
                                          </p:spTgt>
                                        </p:tgtEl>
                                        <p:attrNameLst>
                                          <p:attrName>style.visibility</p:attrName>
                                        </p:attrNameLst>
                                      </p:cBhvr>
                                      <p:to>
                                        <p:strVal val="visible"/>
                                      </p:to>
                                    </p:set>
                                    <p:anim calcmode="lin" valueType="num">
                                      <p:cBhvr additive="base">
                                        <p:cTn id="7" dur="500" fill="hold"/>
                                        <p:tgtEl>
                                          <p:spTgt spid="10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1962811" y="378488"/>
            <a:ext cx="10246983" cy="748923"/>
          </a:xfrm>
        </p:spPr>
        <p:txBody>
          <a:bodyPr/>
          <a:lstStyle/>
          <a:p>
            <a:r>
              <a:rPr lang="nl-BE" dirty="0" smtClean="0"/>
              <a:t>Kruiswoordraadsel</a:t>
            </a:r>
            <a:endParaRPr lang="nl-BE" dirty="0"/>
          </a:p>
        </p:txBody>
      </p:sp>
      <p:graphicFrame>
        <p:nvGraphicFramePr>
          <p:cNvPr id="6" name="Tabel 5"/>
          <p:cNvGraphicFramePr>
            <a:graphicFrameLocks noGrp="1"/>
          </p:cNvGraphicFramePr>
          <p:nvPr>
            <p:extLst>
              <p:ext uri="{D42A27DB-BD31-4B8C-83A1-F6EECF244321}">
                <p14:modId xmlns:p14="http://schemas.microsoft.com/office/powerpoint/2010/main" val="3316934875"/>
              </p:ext>
            </p:extLst>
          </p:nvPr>
        </p:nvGraphicFramePr>
        <p:xfrm>
          <a:off x="1962811" y="2302793"/>
          <a:ext cx="9355044" cy="5547245"/>
        </p:xfrm>
        <a:graphic>
          <a:graphicData uri="http://schemas.openxmlformats.org/drawingml/2006/table">
            <a:tbl>
              <a:tblPr firstRow="1" firstCol="1" bandRow="1">
                <a:tableStyleId>{5940675A-B579-460E-94D1-54222C63F5DA}</a:tableStyleId>
              </a:tblPr>
              <a:tblGrid>
                <a:gridCol w="673969"/>
                <a:gridCol w="582068"/>
                <a:gridCol w="573913"/>
                <a:gridCol w="581049"/>
                <a:gridCol w="573913"/>
                <a:gridCol w="582068"/>
                <a:gridCol w="581049"/>
                <a:gridCol w="581049"/>
                <a:gridCol w="576971"/>
                <a:gridCol w="580030"/>
                <a:gridCol w="580030"/>
                <a:gridCol w="580030"/>
                <a:gridCol w="583088"/>
                <a:gridCol w="576971"/>
                <a:gridCol w="581049"/>
                <a:gridCol w="567797"/>
              </a:tblGrid>
              <a:tr h="1109449">
                <a:tc>
                  <a:txBody>
                    <a:bodyPr/>
                    <a:lstStyle/>
                    <a:p>
                      <a:pPr marL="0" lvl="0" indent="0">
                        <a:lnSpc>
                          <a:spcPct val="107000"/>
                        </a:lnSpc>
                        <a:spcAft>
                          <a:spcPts val="0"/>
                        </a:spcAft>
                        <a:buFont typeface="+mj-lt"/>
                        <a:buNone/>
                      </a:pPr>
                      <a:r>
                        <a:rPr lang="nl-BE" sz="3200" dirty="0" smtClean="0">
                          <a:effectLst/>
                        </a:rPr>
                        <a:t>1.</a:t>
                      </a:r>
                      <a:r>
                        <a:rPr lang="nl-BE" sz="3200" baseline="0" dirty="0" smtClean="0">
                          <a:effectLst/>
                        </a:rPr>
                        <a:t> </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B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L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1" dirty="0" smtClean="0">
                          <a:effectLst/>
                        </a:rPr>
                        <a:t>S</a:t>
                      </a:r>
                      <a:endParaRPr lang="nl-BE" sz="3200" b="1" dirty="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S</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U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R</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09449">
                <a:tc>
                  <a:txBody>
                    <a:bodyPr/>
                    <a:lstStyle/>
                    <a:p>
                      <a:pPr marL="0" lvl="0" indent="0">
                        <a:lnSpc>
                          <a:spcPct val="107000"/>
                        </a:lnSpc>
                        <a:spcAft>
                          <a:spcPts val="0"/>
                        </a:spcAft>
                        <a:buFont typeface="+mj-lt"/>
                        <a:buNone/>
                      </a:pPr>
                      <a:r>
                        <a:rPr lang="nl-BE" sz="3200" dirty="0" smtClean="0">
                          <a:effectLst/>
                        </a:rPr>
                        <a:t>2.</a:t>
                      </a:r>
                      <a:r>
                        <a:rPr lang="nl-BE" sz="3200" baseline="0" dirty="0" smtClean="0">
                          <a:effectLst/>
                        </a:rPr>
                        <a:t> </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C</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A</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R</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1" dirty="0" smtClean="0">
                          <a:effectLst/>
                        </a:rPr>
                        <a:t>P</a:t>
                      </a:r>
                      <a:r>
                        <a:rPr lang="nl-BE" sz="3200" b="1" dirty="0">
                          <a:effectLst/>
                        </a:rPr>
                        <a:t> </a:t>
                      </a:r>
                      <a:endParaRPr lang="nl-BE" sz="3200" b="1"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O</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O</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L</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109449">
                <a:tc>
                  <a:txBody>
                    <a:bodyPr/>
                    <a:lstStyle/>
                    <a:p>
                      <a:pPr marL="0" lvl="0" indent="0">
                        <a:lnSpc>
                          <a:spcPct val="107000"/>
                        </a:lnSpc>
                        <a:spcAft>
                          <a:spcPts val="0"/>
                        </a:spcAft>
                        <a:buFont typeface="+mj-lt"/>
                        <a:buNone/>
                      </a:pPr>
                      <a:r>
                        <a:rPr lang="nl-BE" sz="3200" dirty="0" smtClean="0">
                          <a:effectLst/>
                        </a:rPr>
                        <a:t>3.</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J</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1" dirty="0" smtClean="0">
                          <a:effectLst/>
                        </a:rPr>
                        <a:t>O</a:t>
                      </a:r>
                      <a:r>
                        <a:rPr lang="nl-BE" sz="3200" b="1" dirty="0">
                          <a:effectLst/>
                        </a:rPr>
                        <a:t> </a:t>
                      </a:r>
                      <a:endParaRPr lang="nl-BE" sz="3200" b="1"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I</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09449">
                <a:tc>
                  <a:txBody>
                    <a:bodyPr/>
                    <a:lstStyle/>
                    <a:p>
                      <a:pPr marL="0" lvl="0" indent="0">
                        <a:lnSpc>
                          <a:spcPct val="107000"/>
                        </a:lnSpc>
                        <a:spcAft>
                          <a:spcPts val="0"/>
                        </a:spcAft>
                        <a:buFont typeface="+mj-lt"/>
                        <a:buNone/>
                      </a:pPr>
                      <a:r>
                        <a:rPr lang="nl-BE" sz="3200" dirty="0" smtClean="0">
                          <a:effectLst/>
                        </a:rPr>
                        <a:t>4.</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B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I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G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D</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1" dirty="0" smtClean="0">
                          <a:effectLst/>
                        </a:rPr>
                        <a:t>R</a:t>
                      </a:r>
                      <a:r>
                        <a:rPr lang="nl-BE" sz="3200" b="1" dirty="0">
                          <a:effectLst/>
                        </a:rPr>
                        <a:t> </a:t>
                      </a:r>
                      <a:endParaRPr lang="nl-BE" sz="3200" b="1"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I</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K</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N</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109449">
                <a:tc>
                  <a:txBody>
                    <a:bodyPr/>
                    <a:lstStyle/>
                    <a:p>
                      <a:pPr marL="0" lvl="0" indent="0">
                        <a:lnSpc>
                          <a:spcPct val="107000"/>
                        </a:lnSpc>
                        <a:spcAft>
                          <a:spcPts val="0"/>
                        </a:spcAft>
                        <a:buFont typeface="+mj-lt"/>
                        <a:buNone/>
                      </a:pPr>
                      <a:r>
                        <a:rPr lang="nl-BE" sz="3200" dirty="0" smtClean="0">
                          <a:effectLst/>
                        </a:rPr>
                        <a:t>5.</a:t>
                      </a: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3200" dirty="0">
                          <a:effectLst/>
                        </a:rPr>
                        <a:t>G</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D</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H</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Y</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D</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R</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A</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b="1" dirty="0" smtClean="0">
                          <a:effectLst/>
                        </a:rPr>
                        <a:t>T</a:t>
                      </a:r>
                      <a:endParaRPr lang="nl-BE" sz="3200" b="1" dirty="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E</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R</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D</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3200" dirty="0">
                          <a:effectLst/>
                        </a:rPr>
                        <a:t> </a:t>
                      </a:r>
                      <a:endParaRPr lang="nl-BE" sz="32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7"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spTree>
    <p:extLst>
      <p:ext uri="{BB962C8B-B14F-4D97-AF65-F5344CB8AC3E}">
        <p14:creationId xmlns:p14="http://schemas.microsoft.com/office/powerpoint/2010/main" val="377029811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endParaRPr dirty="0"/>
          </a:p>
        </p:txBody>
      </p:sp>
      <p:sp>
        <p:nvSpPr>
          <p:cNvPr id="129" name="Shape 129"/>
          <p:cNvSpPr>
            <a:spLocks noGrp="1"/>
          </p:cNvSpPr>
          <p:nvPr>
            <p:ph type="body" idx="14"/>
          </p:nvPr>
        </p:nvSpPr>
        <p:spPr>
          <a:xfrm>
            <a:off x="1962811" y="378488"/>
            <a:ext cx="10246983" cy="748923"/>
          </a:xfrm>
          <a:prstGeom prst="rect">
            <a:avLst/>
          </a:prstGeom>
        </p:spPr>
        <p:txBody>
          <a:bodyPr/>
          <a:lstStyle/>
          <a:p>
            <a:r>
              <a:rPr lang="nl-BE" dirty="0" smtClean="0"/>
              <a:t>Effecten van alcohol</a:t>
            </a:r>
            <a:endParaRPr dirty="0"/>
          </a:p>
        </p:txBody>
      </p:sp>
      <p:sp>
        <p:nvSpPr>
          <p:cNvPr id="131" name="Shape 131"/>
          <p:cNvSpPr/>
          <p:nvPr/>
        </p:nvSpPr>
        <p:spPr>
          <a:xfrm>
            <a:off x="2081377" y="2795666"/>
            <a:ext cx="7445380" cy="5310711"/>
          </a:xfrm>
          <a:prstGeom prst="rect">
            <a:avLst/>
          </a:prstGeom>
          <a:solidFill>
            <a:srgbClr val="DCDEE0"/>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8"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377" y="2795665"/>
            <a:ext cx="7445380" cy="5458489"/>
          </a:xfrm>
          <a:prstGeom prst="rect">
            <a:avLst/>
          </a:prstGeom>
        </p:spPr>
      </p:pic>
    </p:spTree>
    <p:extLst>
      <p:ext uri="{BB962C8B-B14F-4D97-AF65-F5344CB8AC3E}">
        <p14:creationId xmlns:p14="http://schemas.microsoft.com/office/powerpoint/2010/main" val="3895260038"/>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body" idx="13"/>
          </p:nvPr>
        </p:nvSpPr>
        <p:spPr>
          <a:xfrm>
            <a:off x="2035770" y="1943100"/>
            <a:ext cx="10101065" cy="3949799"/>
          </a:xfrm>
          <a:prstGeom prst="rect">
            <a:avLst/>
          </a:prstGeom>
        </p:spPr>
        <p:txBody>
          <a:bodyPr/>
          <a:lstStyle/>
          <a:p>
            <a:pPr marL="635000" indent="-635000">
              <a:lnSpc>
                <a:spcPts val="6000"/>
              </a:lnSpc>
              <a:spcBef>
                <a:spcPts val="0"/>
              </a:spcBef>
              <a:buClr>
                <a:schemeClr val="bg1"/>
              </a:buClr>
              <a:buSzPct val="100000"/>
              <a:buAutoNum type="arabicPeriod"/>
              <a:defRPr sz="3600" b="1"/>
            </a:pPr>
            <a:r>
              <a:rPr lang="nl-BE" dirty="0" smtClean="0">
                <a:solidFill>
                  <a:schemeClr val="tx1"/>
                </a:solidFill>
              </a:rPr>
              <a:t>Opwarmer</a:t>
            </a:r>
            <a:endParaRPr dirty="0">
              <a:solidFill>
                <a:schemeClr val="tx1"/>
              </a:solidFill>
            </a:endParaRPr>
          </a:p>
          <a:p>
            <a:pPr marL="635000" indent="-635000">
              <a:lnSpc>
                <a:spcPts val="6000"/>
              </a:lnSpc>
              <a:spcBef>
                <a:spcPts val="0"/>
              </a:spcBef>
              <a:buClr>
                <a:schemeClr val="bg1"/>
              </a:buClr>
              <a:buSzPct val="100000"/>
              <a:buAutoNum type="arabicPeriod"/>
              <a:defRPr sz="3600" b="1"/>
            </a:pPr>
            <a:r>
              <a:rPr lang="nl-BE" sz="3600" b="1" dirty="0"/>
              <a:t>Kruiswoordraadsel </a:t>
            </a:r>
            <a:endParaRPr lang="nl-BE" sz="3600" b="1" dirty="0" smtClean="0"/>
          </a:p>
          <a:p>
            <a:pPr marL="635000" indent="-635000">
              <a:lnSpc>
                <a:spcPts val="6000"/>
              </a:lnSpc>
              <a:spcBef>
                <a:spcPts val="0"/>
              </a:spcBef>
              <a:buClr>
                <a:schemeClr val="bg1"/>
              </a:buClr>
              <a:buSzPct val="100000"/>
              <a:buAutoNum type="arabicPeriod"/>
              <a:defRPr sz="3600" b="1"/>
            </a:pPr>
            <a:r>
              <a:rPr lang="nl-BE" sz="3600" b="1" dirty="0" smtClean="0">
                <a:solidFill>
                  <a:schemeClr val="bg2"/>
                </a:solidFill>
              </a:rPr>
              <a:t>Wetgevingsquiz</a:t>
            </a:r>
            <a:endParaRPr lang="nl-BE" sz="3600" b="1" dirty="0">
              <a:solidFill>
                <a:schemeClr val="bg2"/>
              </a:solidFill>
            </a:endParaRPr>
          </a:p>
          <a:p>
            <a:pPr marL="635000" indent="-635000">
              <a:lnSpc>
                <a:spcPts val="6000"/>
              </a:lnSpc>
              <a:spcBef>
                <a:spcPts val="0"/>
              </a:spcBef>
              <a:buClr>
                <a:schemeClr val="bg1"/>
              </a:buClr>
              <a:buSzPct val="100000"/>
              <a:buAutoNum type="arabicPeriod"/>
              <a:defRPr sz="3600" b="1"/>
            </a:pPr>
            <a:r>
              <a:rPr lang="nl-BE" sz="3600" b="1" dirty="0"/>
              <a:t>Verantwoord</a:t>
            </a:r>
            <a:r>
              <a:rPr lang="nl-BE" dirty="0" smtClean="0">
                <a:solidFill>
                  <a:schemeClr val="bg2"/>
                </a:solidFill>
              </a:rPr>
              <a:t> </a:t>
            </a:r>
            <a:r>
              <a:rPr lang="nl-BE" dirty="0" smtClean="0"/>
              <a:t>schenken</a:t>
            </a:r>
            <a:endParaRPr dirty="0"/>
          </a:p>
          <a:p>
            <a:pPr marL="635000" indent="-635000">
              <a:lnSpc>
                <a:spcPts val="6000"/>
              </a:lnSpc>
              <a:spcBef>
                <a:spcPts val="0"/>
              </a:spcBef>
              <a:buClr>
                <a:schemeClr val="bg1"/>
              </a:buClr>
              <a:buSzPct val="100000"/>
              <a:buAutoNum type="arabicPeriod"/>
              <a:defRPr sz="3600" b="1"/>
            </a:pPr>
            <a:r>
              <a:rPr lang="nl-BE" dirty="0" smtClean="0"/>
              <a:t>Afronding</a:t>
            </a:r>
            <a:endParaRPr dirty="0"/>
          </a:p>
        </p:txBody>
      </p:sp>
      <p:sp>
        <p:nvSpPr>
          <p:cNvPr id="100" name="Shape 100"/>
          <p:cNvSpPr>
            <a:spLocks noGrp="1"/>
          </p:cNvSpPr>
          <p:nvPr>
            <p:ph type="body" idx="14"/>
          </p:nvPr>
        </p:nvSpPr>
        <p:spPr>
          <a:xfrm>
            <a:off x="1962811" y="378488"/>
            <a:ext cx="9877823" cy="748923"/>
          </a:xfrm>
          <a:prstGeom prst="rect">
            <a:avLst/>
          </a:prstGeom>
        </p:spPr>
        <p:txBody>
          <a:bodyPr/>
          <a:lstStyle/>
          <a:p>
            <a:r>
              <a:rPr lang="nl-BE" dirty="0" smtClean="0"/>
              <a:t>Programma</a:t>
            </a:r>
            <a:endParaRPr dirty="0"/>
          </a:p>
        </p:txBody>
      </p:sp>
    </p:spTree>
    <p:extLst>
      <p:ext uri="{BB962C8B-B14F-4D97-AF65-F5344CB8AC3E}">
        <p14:creationId xmlns:p14="http://schemas.microsoft.com/office/powerpoint/2010/main" val="2147551882"/>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body" idx="13"/>
          </p:nvPr>
        </p:nvSpPr>
        <p:spPr>
          <a:xfrm>
            <a:off x="2035770" y="1943100"/>
            <a:ext cx="8032354" cy="2410916"/>
          </a:xfrm>
          <a:prstGeom prst="rect">
            <a:avLst/>
          </a:prstGeom>
        </p:spPr>
        <p:txBody>
          <a:bodyPr/>
          <a:lstStyle/>
          <a:p>
            <a:pPr marL="0" indent="0">
              <a:lnSpc>
                <a:spcPts val="9000"/>
              </a:lnSpc>
              <a:spcBef>
                <a:spcPts val="0"/>
              </a:spcBef>
              <a:buSzTx/>
              <a:buNone/>
              <a:defRPr sz="8000" b="1">
                <a:solidFill>
                  <a:srgbClr val="FFFFFF"/>
                </a:solidFill>
              </a:defRPr>
            </a:pPr>
            <a:r>
              <a:rPr lang="nl-BE" dirty="0"/>
              <a:t>3</a:t>
            </a:r>
            <a:r>
              <a:rPr dirty="0" smtClean="0"/>
              <a:t>.</a:t>
            </a:r>
            <a:endParaRPr dirty="0"/>
          </a:p>
          <a:p>
            <a:pPr marL="0" indent="0">
              <a:lnSpc>
                <a:spcPts val="9000"/>
              </a:lnSpc>
              <a:spcBef>
                <a:spcPts val="0"/>
              </a:spcBef>
              <a:buSzTx/>
              <a:buNone/>
              <a:defRPr sz="8000" b="1"/>
            </a:pPr>
            <a:r>
              <a:rPr lang="nl-BE" sz="8000" b="1" dirty="0">
                <a:solidFill>
                  <a:schemeClr val="bg2"/>
                </a:solidFill>
              </a:rPr>
              <a:t>Wetgevingsquiz</a:t>
            </a:r>
            <a:endParaRPr sz="8000" b="1" dirty="0">
              <a:solidFill>
                <a:schemeClr val="bg2"/>
              </a:solidFill>
            </a:endParaRPr>
          </a:p>
        </p:txBody>
      </p:sp>
      <p:pic>
        <p:nvPicPr>
          <p:cNvPr id="3" name="Afbeelding 2"/>
          <p:cNvPicPr>
            <a:picLocks noChangeAspect="1"/>
          </p:cNvPicPr>
          <p:nvPr/>
        </p:nvPicPr>
        <p:blipFill rotWithShape="1">
          <a:blip r:embed="rId2"/>
          <a:srcRect l="465" t="6096" r="338" b="7857"/>
          <a:stretch/>
        </p:blipFill>
        <p:spPr>
          <a:xfrm>
            <a:off x="2860094" y="4710291"/>
            <a:ext cx="6383706" cy="3460918"/>
          </a:xfrm>
          <a:prstGeom prst="rect">
            <a:avLst/>
          </a:prstGeom>
        </p:spPr>
      </p:pic>
      <p:pic>
        <p:nvPicPr>
          <p:cNvPr id="4" name="Picture 2" descr="http://www.dagtaak.org/fotos/vevsblogspot-rode-ka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79"/>
          <a:stretch/>
        </p:blipFill>
        <p:spPr bwMode="auto">
          <a:xfrm rot="1403586">
            <a:off x="8032201" y="5108627"/>
            <a:ext cx="1077049" cy="116412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4"/>
          <a:stretch>
            <a:fillRect/>
          </a:stretch>
        </p:blipFill>
        <p:spPr>
          <a:xfrm rot="20142333">
            <a:off x="3070181" y="5109999"/>
            <a:ext cx="1029858" cy="1242932"/>
          </a:xfrm>
          <a:prstGeom prst="rect">
            <a:avLst/>
          </a:prstGeom>
        </p:spPr>
      </p:pic>
    </p:spTree>
    <p:extLst>
      <p:ext uri="{BB962C8B-B14F-4D97-AF65-F5344CB8AC3E}">
        <p14:creationId xmlns:p14="http://schemas.microsoft.com/office/powerpoint/2010/main" val="1548834041"/>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2141099"/>
          </a:xfrm>
          <a:prstGeom prst="rect">
            <a:avLst/>
          </a:prstGeom>
        </p:spPr>
        <p:txBody>
          <a:bodyPr/>
          <a:lstStyle/>
          <a:p>
            <a:pPr marL="0" indent="0">
              <a:lnSpc>
                <a:spcPts val="3600"/>
              </a:lnSpc>
              <a:buSzTx/>
              <a:buNone/>
              <a:defRPr sz="3000" b="1"/>
            </a:pPr>
            <a:r>
              <a:rPr lang="nl-BE" dirty="0" smtClean="0"/>
              <a:t>Situatie 1</a:t>
            </a:r>
            <a:endParaRPr dirty="0"/>
          </a:p>
          <a:p>
            <a:pPr marL="0" indent="0">
              <a:buNone/>
            </a:pPr>
            <a:r>
              <a:rPr lang="nl-BE" dirty="0" smtClean="0"/>
              <a:t>Onze </a:t>
            </a:r>
            <a:r>
              <a:rPr lang="nl-BE" dirty="0"/>
              <a:t>jeugdploeg - met spelers van 16-17 jaar - speelde dit jaar kampioen! We waren als club dan ook enorm fier! Als beloning hebben we getrakteerd met een bak bier. Mag dit of mag dit niet? </a:t>
            </a:r>
          </a:p>
        </p:txBody>
      </p:sp>
      <p:sp>
        <p:nvSpPr>
          <p:cNvPr id="109" name="Shape 109"/>
          <p:cNvSpPr>
            <a:spLocks noGrp="1"/>
          </p:cNvSpPr>
          <p:nvPr>
            <p:ph type="body" idx="14"/>
          </p:nvPr>
        </p:nvSpPr>
        <p:spPr>
          <a:xfrm>
            <a:off x="1962811" y="378488"/>
            <a:ext cx="10246983" cy="748923"/>
          </a:xfrm>
          <a:prstGeom prst="rect">
            <a:avLst/>
          </a:prstGeom>
        </p:spPr>
        <p:txBody>
          <a:bodyPr/>
          <a:lstStyle/>
          <a:p>
            <a:r>
              <a:rPr lang="nl-BE" dirty="0" smtClean="0"/>
              <a:t>Wetgevingsquiz</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smtClean="0"/>
              <a:t>3</a:t>
            </a:r>
            <a:r>
              <a:rPr dirty="0" smtClean="0"/>
              <a:t>. </a:t>
            </a:r>
            <a:r>
              <a:rPr lang="nl-BE" dirty="0" smtClean="0">
                <a:solidFill>
                  <a:schemeClr val="tx2"/>
                </a:solidFill>
              </a:rPr>
              <a:t>Wetgevingsquiz</a:t>
            </a:r>
            <a:endParaRPr dirty="0">
              <a:solidFill>
                <a:schemeClr val="tx2"/>
              </a:solidFill>
            </a:endParaRPr>
          </a:p>
        </p:txBody>
      </p:sp>
      <p:pic>
        <p:nvPicPr>
          <p:cNvPr id="5" name="Afbeelding 4"/>
          <p:cNvPicPr>
            <a:picLocks noChangeAspect="1"/>
          </p:cNvPicPr>
          <p:nvPr/>
        </p:nvPicPr>
        <p:blipFill>
          <a:blip r:embed="rId2"/>
          <a:stretch>
            <a:fillRect/>
          </a:stretch>
        </p:blipFill>
        <p:spPr>
          <a:xfrm rot="20142333">
            <a:off x="9942468" y="5116783"/>
            <a:ext cx="1029858" cy="1242932"/>
          </a:xfrm>
          <a:prstGeom prst="rect">
            <a:avLst/>
          </a:prstGeom>
        </p:spPr>
      </p:pic>
      <p:pic>
        <p:nvPicPr>
          <p:cNvPr id="6" name="Afbeelding 5"/>
          <p:cNvPicPr/>
          <p:nvPr/>
        </p:nvPicPr>
        <p:blipFill rotWithShape="1">
          <a:blip r:embed="rId3"/>
          <a:srcRect l="38915" t="14544" r="28702" b="4545"/>
          <a:stretch/>
        </p:blipFill>
        <p:spPr bwMode="auto">
          <a:xfrm>
            <a:off x="2035770" y="4392843"/>
            <a:ext cx="2446068" cy="3963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1815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2141099"/>
          </a:xfrm>
          <a:prstGeom prst="rect">
            <a:avLst/>
          </a:prstGeom>
        </p:spPr>
        <p:txBody>
          <a:bodyPr/>
          <a:lstStyle/>
          <a:p>
            <a:pPr marL="0" indent="0">
              <a:lnSpc>
                <a:spcPts val="3600"/>
              </a:lnSpc>
              <a:buSzTx/>
              <a:buNone/>
              <a:defRPr sz="3000" b="1"/>
            </a:pPr>
            <a:r>
              <a:rPr lang="nl-BE" dirty="0" smtClean="0"/>
              <a:t>Situatie 2</a:t>
            </a:r>
            <a:endParaRPr dirty="0"/>
          </a:p>
          <a:p>
            <a:pPr marL="0" indent="0">
              <a:buNone/>
            </a:pPr>
            <a:r>
              <a:rPr lang="nl-BE" dirty="0" smtClean="0"/>
              <a:t>Onze </a:t>
            </a:r>
            <a:r>
              <a:rPr lang="nl-BE" dirty="0"/>
              <a:t>jeugdploeg - spelers van 16-17 jaar - speelde dit jaar kampioen! We waren als club dan ook enorm fier! Als beloning hebben we getrakteerd met tequila-shotjes. Mag dit of mag dit niet?</a:t>
            </a:r>
          </a:p>
        </p:txBody>
      </p:sp>
      <p:sp>
        <p:nvSpPr>
          <p:cNvPr id="109" name="Shape 109"/>
          <p:cNvSpPr>
            <a:spLocks noGrp="1"/>
          </p:cNvSpPr>
          <p:nvPr>
            <p:ph type="body" idx="14"/>
          </p:nvPr>
        </p:nvSpPr>
        <p:spPr>
          <a:xfrm>
            <a:off x="1962811" y="378488"/>
            <a:ext cx="10246983" cy="748923"/>
          </a:xfrm>
          <a:prstGeom prst="rect">
            <a:avLst/>
          </a:prstGeom>
        </p:spPr>
        <p:txBody>
          <a:bodyPr/>
          <a:lstStyle/>
          <a:p>
            <a:r>
              <a:rPr lang="nl-BE" dirty="0" smtClean="0"/>
              <a:t>Wetgevingsquiz</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smtClean="0"/>
              <a:t>3</a:t>
            </a:r>
            <a:r>
              <a:rPr dirty="0" smtClean="0"/>
              <a:t>. </a:t>
            </a:r>
            <a:r>
              <a:rPr lang="nl-BE" dirty="0" smtClean="0">
                <a:solidFill>
                  <a:schemeClr val="tx2"/>
                </a:solidFill>
              </a:rPr>
              <a:t>Wetgevingsquiz</a:t>
            </a:r>
            <a:endParaRPr dirty="0">
              <a:solidFill>
                <a:schemeClr val="tx2"/>
              </a:solidFill>
            </a:endParaRPr>
          </a:p>
        </p:txBody>
      </p:sp>
      <p:pic>
        <p:nvPicPr>
          <p:cNvPr id="6" name="Picture 2" descr="http://www.dagtaak.org/fotos/vevsblogspot-rode-kaar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79"/>
          <a:stretch/>
        </p:blipFill>
        <p:spPr bwMode="auto">
          <a:xfrm rot="1403586">
            <a:off x="9736401" y="5108626"/>
            <a:ext cx="1077049" cy="116412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p:nvPr/>
        </p:nvPicPr>
        <p:blipFill rotWithShape="1">
          <a:blip r:embed="rId3"/>
          <a:srcRect l="38915" t="14544" r="28702" b="4545"/>
          <a:stretch/>
        </p:blipFill>
        <p:spPr bwMode="auto">
          <a:xfrm>
            <a:off x="2035770" y="4392843"/>
            <a:ext cx="2446068" cy="3963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52458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4158061"/>
          </a:xfrm>
          <a:prstGeom prst="rect">
            <a:avLst/>
          </a:prstGeom>
        </p:spPr>
        <p:txBody>
          <a:bodyPr/>
          <a:lstStyle/>
          <a:p>
            <a:pPr marL="0" indent="0">
              <a:lnSpc>
                <a:spcPts val="3600"/>
              </a:lnSpc>
              <a:buSzTx/>
              <a:buNone/>
              <a:defRPr sz="3000" b="1"/>
            </a:pPr>
            <a:r>
              <a:rPr lang="nl-BE" dirty="0" smtClean="0"/>
              <a:t>Situatie 3</a:t>
            </a:r>
            <a:endParaRPr dirty="0" smtClean="0"/>
          </a:p>
          <a:p>
            <a:pPr marL="0" indent="0">
              <a:buNone/>
            </a:pPr>
            <a:r>
              <a:rPr lang="nl-BE" dirty="0" smtClean="0"/>
              <a:t>Frans </a:t>
            </a:r>
            <a:r>
              <a:rPr lang="nl-BE" dirty="0"/>
              <a:t>is de hevigste supporter van onze club. Hij supportert steevast met een pint in de hand. Deze avond heeft hij wel heel diep in het glas gekeken. Maar ja, hij is zelf verantwoordelijk voor zijn drankgebruik. Wanneer Frans dus nog een pintje wil drinken, dan serveer ik hem nog een pintje. Mag ik hem nog een pint schenken, of mag dit niet? </a:t>
            </a:r>
          </a:p>
          <a:p>
            <a:pPr marL="0" indent="0">
              <a:buNone/>
            </a:pPr>
            <a:endParaRPr lang="nl-BE" dirty="0"/>
          </a:p>
        </p:txBody>
      </p:sp>
      <p:sp>
        <p:nvSpPr>
          <p:cNvPr id="109" name="Shape 109"/>
          <p:cNvSpPr>
            <a:spLocks noGrp="1"/>
          </p:cNvSpPr>
          <p:nvPr>
            <p:ph type="body" idx="14"/>
          </p:nvPr>
        </p:nvSpPr>
        <p:spPr>
          <a:xfrm>
            <a:off x="1962811" y="378488"/>
            <a:ext cx="10246983" cy="748923"/>
          </a:xfrm>
          <a:prstGeom prst="rect">
            <a:avLst/>
          </a:prstGeom>
        </p:spPr>
        <p:txBody>
          <a:bodyPr/>
          <a:lstStyle/>
          <a:p>
            <a:r>
              <a:rPr lang="nl-BE" dirty="0" smtClean="0"/>
              <a:t>Wetgevingsquiz</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smtClean="0"/>
              <a:t>3</a:t>
            </a:r>
            <a:r>
              <a:rPr dirty="0" smtClean="0"/>
              <a:t>. </a:t>
            </a:r>
            <a:r>
              <a:rPr lang="nl-BE" dirty="0" smtClean="0">
                <a:solidFill>
                  <a:schemeClr val="tx2"/>
                </a:solidFill>
              </a:rPr>
              <a:t>Wetgevingsquiz</a:t>
            </a:r>
            <a:endParaRPr dirty="0">
              <a:solidFill>
                <a:schemeClr val="tx2"/>
              </a:solidFill>
            </a:endParaRPr>
          </a:p>
        </p:txBody>
      </p:sp>
      <p:pic>
        <p:nvPicPr>
          <p:cNvPr id="6" name="Picture 2" descr="http://www.dagtaak.org/fotos/vevsblogspot-rode-kaar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79"/>
          <a:stretch/>
        </p:blipFill>
        <p:spPr bwMode="auto">
          <a:xfrm rot="1403586">
            <a:off x="9736401" y="5108626"/>
            <a:ext cx="1077049" cy="116412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p:nvPr/>
        </p:nvPicPr>
        <p:blipFill rotWithShape="1">
          <a:blip r:embed="rId3"/>
          <a:srcRect l="38915" t="14544" r="28702" b="4545"/>
          <a:stretch/>
        </p:blipFill>
        <p:spPr bwMode="auto">
          <a:xfrm>
            <a:off x="2123566" y="5543377"/>
            <a:ext cx="2446068" cy="3963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58679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body" idx="13"/>
          </p:nvPr>
        </p:nvSpPr>
        <p:spPr>
          <a:xfrm>
            <a:off x="2035770" y="1943100"/>
            <a:ext cx="8032354" cy="2392661"/>
          </a:xfrm>
          <a:prstGeom prst="rect">
            <a:avLst/>
          </a:prstGeom>
        </p:spPr>
        <p:txBody>
          <a:bodyPr/>
          <a:lstStyle/>
          <a:p>
            <a:pPr marL="0" indent="0">
              <a:lnSpc>
                <a:spcPts val="9000"/>
              </a:lnSpc>
              <a:spcBef>
                <a:spcPts val="0"/>
              </a:spcBef>
              <a:buSzTx/>
              <a:buNone/>
              <a:defRPr sz="8000" b="1">
                <a:solidFill>
                  <a:srgbClr val="FFFFFF"/>
                </a:solidFill>
              </a:defRPr>
            </a:pPr>
            <a:r>
              <a:rPr dirty="0"/>
              <a:t>1.</a:t>
            </a:r>
          </a:p>
          <a:p>
            <a:pPr marL="0" indent="0">
              <a:lnSpc>
                <a:spcPts val="9000"/>
              </a:lnSpc>
              <a:spcBef>
                <a:spcPts val="0"/>
              </a:spcBef>
              <a:buSzTx/>
              <a:buNone/>
              <a:defRPr sz="8000" b="1"/>
            </a:pPr>
            <a:r>
              <a:rPr lang="nl-BE" dirty="0" smtClean="0"/>
              <a:t>Opwarmer</a:t>
            </a:r>
            <a:endParaRPr dirty="0"/>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3717941"/>
          </a:xfrm>
          <a:prstGeom prst="rect">
            <a:avLst/>
          </a:prstGeom>
        </p:spPr>
        <p:txBody>
          <a:bodyPr/>
          <a:lstStyle/>
          <a:p>
            <a:pPr marL="0" indent="0">
              <a:lnSpc>
                <a:spcPts val="3600"/>
              </a:lnSpc>
              <a:buSzTx/>
              <a:buNone/>
              <a:defRPr sz="3000" b="1"/>
            </a:pPr>
            <a:r>
              <a:rPr lang="nl-BE" dirty="0" smtClean="0"/>
              <a:t>Situatie 4</a:t>
            </a:r>
            <a:endParaRPr dirty="0"/>
          </a:p>
          <a:p>
            <a:pPr marL="0" indent="0">
              <a:buNone/>
            </a:pPr>
            <a:r>
              <a:rPr lang="nl-BE" dirty="0" smtClean="0"/>
              <a:t>In </a:t>
            </a:r>
            <a:r>
              <a:rPr lang="nl-BE" dirty="0"/>
              <a:t>de kantine verkopen we naast bier van het vat ook blikjes bier. Dit hebben we beslist nadat er te veel glazen mee op het terrein werden genomen en daar achterbleven of sneuvelden. Mits wat extra vuilbakken langs het terrein, werkt dit prima zo. Mag dit, of mag dit niet?</a:t>
            </a:r>
          </a:p>
          <a:p>
            <a:pPr marL="0" indent="0">
              <a:buNone/>
            </a:pPr>
            <a:r>
              <a:rPr lang="nl-BE" dirty="0" smtClean="0"/>
              <a:t> </a:t>
            </a:r>
            <a:endParaRPr lang="nl-BE" dirty="0"/>
          </a:p>
        </p:txBody>
      </p:sp>
      <p:sp>
        <p:nvSpPr>
          <p:cNvPr id="109" name="Shape 109"/>
          <p:cNvSpPr>
            <a:spLocks noGrp="1"/>
          </p:cNvSpPr>
          <p:nvPr>
            <p:ph type="body" idx="14"/>
          </p:nvPr>
        </p:nvSpPr>
        <p:spPr>
          <a:xfrm>
            <a:off x="1962811" y="378488"/>
            <a:ext cx="10246983" cy="748923"/>
          </a:xfrm>
          <a:prstGeom prst="rect">
            <a:avLst/>
          </a:prstGeom>
        </p:spPr>
        <p:txBody>
          <a:bodyPr/>
          <a:lstStyle/>
          <a:p>
            <a:r>
              <a:rPr lang="nl-BE" dirty="0" smtClean="0"/>
              <a:t>Wetgevingsquiz</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smtClean="0"/>
              <a:t>3</a:t>
            </a:r>
            <a:r>
              <a:rPr dirty="0" smtClean="0"/>
              <a:t>. </a:t>
            </a:r>
            <a:r>
              <a:rPr lang="nl-BE" dirty="0" smtClean="0">
                <a:solidFill>
                  <a:schemeClr val="tx2"/>
                </a:solidFill>
              </a:rPr>
              <a:t>Wetgevingsquiz</a:t>
            </a:r>
            <a:endParaRPr dirty="0">
              <a:solidFill>
                <a:schemeClr val="tx2"/>
              </a:solidFill>
            </a:endParaRPr>
          </a:p>
        </p:txBody>
      </p:sp>
      <p:pic>
        <p:nvPicPr>
          <p:cNvPr id="6" name="Picture 2" descr="http://www.dagtaak.org/fotos/vevsblogspot-rode-kaar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79"/>
          <a:stretch/>
        </p:blipFill>
        <p:spPr bwMode="auto">
          <a:xfrm rot="1403586">
            <a:off x="9736401" y="5108626"/>
            <a:ext cx="1077049" cy="116412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p:nvPr/>
        </p:nvPicPr>
        <p:blipFill rotWithShape="1">
          <a:blip r:embed="rId3"/>
          <a:srcRect l="38915" t="14544" r="28702" b="4545"/>
          <a:stretch/>
        </p:blipFill>
        <p:spPr bwMode="auto">
          <a:xfrm>
            <a:off x="2035770" y="5159999"/>
            <a:ext cx="2446068" cy="3963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35621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3021340"/>
          </a:xfrm>
          <a:prstGeom prst="rect">
            <a:avLst/>
          </a:prstGeom>
        </p:spPr>
        <p:txBody>
          <a:bodyPr/>
          <a:lstStyle/>
          <a:p>
            <a:pPr marL="0" indent="0">
              <a:lnSpc>
                <a:spcPts val="3600"/>
              </a:lnSpc>
              <a:buSzTx/>
              <a:buNone/>
              <a:defRPr sz="3000" b="1"/>
            </a:pPr>
            <a:r>
              <a:rPr lang="nl-BE" dirty="0" smtClean="0"/>
              <a:t>Situatie 5</a:t>
            </a:r>
            <a:endParaRPr dirty="0"/>
          </a:p>
          <a:p>
            <a:pPr marL="0" indent="0">
              <a:buNone/>
            </a:pPr>
            <a:r>
              <a:rPr lang="nl-BE" dirty="0" smtClean="0"/>
              <a:t>Een </a:t>
            </a:r>
            <a:r>
              <a:rPr lang="nl-BE" dirty="0"/>
              <a:t>supporter van de tegenploeg had tijdens de wedstrijd te veel gedronken en bleef nadien nog hangen in de kantine. Hij begon ruzie te zoeken met onze vaste stamgasten, dus heb ik hem gevraagd om de kantine te verlaten. Mag ik hem vragen de kantine te verlaten, of mag dit niet? </a:t>
            </a:r>
            <a:r>
              <a:rPr lang="nl-BE" dirty="0" smtClean="0"/>
              <a:t> </a:t>
            </a:r>
            <a:endParaRPr lang="nl-BE" dirty="0"/>
          </a:p>
        </p:txBody>
      </p:sp>
      <p:sp>
        <p:nvSpPr>
          <p:cNvPr id="109" name="Shape 109"/>
          <p:cNvSpPr>
            <a:spLocks noGrp="1"/>
          </p:cNvSpPr>
          <p:nvPr>
            <p:ph type="body" idx="14"/>
          </p:nvPr>
        </p:nvSpPr>
        <p:spPr>
          <a:xfrm>
            <a:off x="1962811" y="378488"/>
            <a:ext cx="10246983" cy="748923"/>
          </a:xfrm>
          <a:prstGeom prst="rect">
            <a:avLst/>
          </a:prstGeom>
        </p:spPr>
        <p:txBody>
          <a:bodyPr/>
          <a:lstStyle/>
          <a:p>
            <a:r>
              <a:rPr lang="nl-BE" dirty="0" smtClean="0"/>
              <a:t>Wetgevingsquiz</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smtClean="0"/>
              <a:t>3</a:t>
            </a:r>
            <a:r>
              <a:rPr dirty="0" smtClean="0"/>
              <a:t>. </a:t>
            </a:r>
            <a:r>
              <a:rPr lang="nl-BE" dirty="0" smtClean="0">
                <a:solidFill>
                  <a:schemeClr val="tx2"/>
                </a:solidFill>
              </a:rPr>
              <a:t>Wetgevingsquiz</a:t>
            </a:r>
            <a:endParaRPr dirty="0">
              <a:solidFill>
                <a:schemeClr val="tx2"/>
              </a:solidFill>
            </a:endParaRPr>
          </a:p>
        </p:txBody>
      </p:sp>
      <p:pic>
        <p:nvPicPr>
          <p:cNvPr id="5" name="Afbeelding 4"/>
          <p:cNvPicPr>
            <a:picLocks noChangeAspect="1"/>
          </p:cNvPicPr>
          <p:nvPr/>
        </p:nvPicPr>
        <p:blipFill>
          <a:blip r:embed="rId2"/>
          <a:stretch>
            <a:fillRect/>
          </a:stretch>
        </p:blipFill>
        <p:spPr>
          <a:xfrm rot="20142333">
            <a:off x="9942468" y="5116783"/>
            <a:ext cx="1029858" cy="1242932"/>
          </a:xfrm>
          <a:prstGeom prst="rect">
            <a:avLst/>
          </a:prstGeom>
        </p:spPr>
      </p:pic>
      <p:pic>
        <p:nvPicPr>
          <p:cNvPr id="6" name="Afbeelding 5"/>
          <p:cNvPicPr/>
          <p:nvPr/>
        </p:nvPicPr>
        <p:blipFill rotWithShape="1">
          <a:blip r:embed="rId3"/>
          <a:srcRect l="38915" t="14544" r="28702" b="4545"/>
          <a:stretch/>
        </p:blipFill>
        <p:spPr bwMode="auto">
          <a:xfrm>
            <a:off x="2035770" y="5159999"/>
            <a:ext cx="2446068" cy="3963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73580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3021340"/>
          </a:xfrm>
          <a:prstGeom prst="rect">
            <a:avLst/>
          </a:prstGeom>
        </p:spPr>
        <p:txBody>
          <a:bodyPr/>
          <a:lstStyle/>
          <a:p>
            <a:pPr marL="0" indent="0">
              <a:lnSpc>
                <a:spcPts val="3600"/>
              </a:lnSpc>
              <a:buSzTx/>
              <a:buNone/>
              <a:defRPr sz="3000" b="1"/>
            </a:pPr>
            <a:r>
              <a:rPr lang="nl-BE" dirty="0" smtClean="0"/>
              <a:t>Situatie 6</a:t>
            </a:r>
            <a:endParaRPr dirty="0"/>
          </a:p>
          <a:p>
            <a:pPr marL="0" indent="0">
              <a:buNone/>
            </a:pPr>
            <a:r>
              <a:rPr lang="nl-BE" dirty="0" smtClean="0"/>
              <a:t>Ik </a:t>
            </a:r>
            <a:r>
              <a:rPr lang="nl-BE" dirty="0"/>
              <a:t>betrapte een paar mannen van de jeugd op het roken van een joint in de kleedkamer. Ik heb geëist dat ze vertrokken met hun joint. Ze vroegen of ik geen oogje kon dicht knijpen omdat het ‘maar een joint’ was. Ik heb hen uiteindelijk, na veel protest, buiten kunnen zetten. Mag ik hen buiten zetten, of mag dit niet? </a:t>
            </a:r>
            <a:r>
              <a:rPr lang="nl-BE" dirty="0" smtClean="0"/>
              <a:t> </a:t>
            </a:r>
            <a:endParaRPr lang="nl-BE" dirty="0"/>
          </a:p>
        </p:txBody>
      </p:sp>
      <p:sp>
        <p:nvSpPr>
          <p:cNvPr id="109" name="Shape 109"/>
          <p:cNvSpPr>
            <a:spLocks noGrp="1"/>
          </p:cNvSpPr>
          <p:nvPr>
            <p:ph type="body" idx="14"/>
          </p:nvPr>
        </p:nvSpPr>
        <p:spPr>
          <a:xfrm>
            <a:off x="1962811" y="378488"/>
            <a:ext cx="10246983" cy="748923"/>
          </a:xfrm>
          <a:prstGeom prst="rect">
            <a:avLst/>
          </a:prstGeom>
        </p:spPr>
        <p:txBody>
          <a:bodyPr/>
          <a:lstStyle/>
          <a:p>
            <a:r>
              <a:rPr lang="nl-BE" dirty="0" smtClean="0"/>
              <a:t>Wetgevingsquiz</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smtClean="0"/>
              <a:t>3</a:t>
            </a:r>
            <a:r>
              <a:rPr dirty="0" smtClean="0"/>
              <a:t>. </a:t>
            </a:r>
            <a:r>
              <a:rPr lang="nl-BE" dirty="0" smtClean="0">
                <a:solidFill>
                  <a:schemeClr val="tx2"/>
                </a:solidFill>
              </a:rPr>
              <a:t>Wetgevingsquiz</a:t>
            </a:r>
            <a:endParaRPr dirty="0">
              <a:solidFill>
                <a:schemeClr val="tx2"/>
              </a:solidFill>
            </a:endParaRPr>
          </a:p>
        </p:txBody>
      </p:sp>
      <p:pic>
        <p:nvPicPr>
          <p:cNvPr id="8" name="Afbeelding 7"/>
          <p:cNvPicPr>
            <a:picLocks noChangeAspect="1"/>
          </p:cNvPicPr>
          <p:nvPr/>
        </p:nvPicPr>
        <p:blipFill>
          <a:blip r:embed="rId2"/>
          <a:stretch>
            <a:fillRect/>
          </a:stretch>
        </p:blipFill>
        <p:spPr>
          <a:xfrm rot="20142333">
            <a:off x="9942468" y="5116783"/>
            <a:ext cx="1029858" cy="1242932"/>
          </a:xfrm>
          <a:prstGeom prst="rect">
            <a:avLst/>
          </a:prstGeom>
        </p:spPr>
      </p:pic>
      <p:pic>
        <p:nvPicPr>
          <p:cNvPr id="6" name="Afbeelding 5"/>
          <p:cNvPicPr/>
          <p:nvPr/>
        </p:nvPicPr>
        <p:blipFill rotWithShape="1">
          <a:blip r:embed="rId3"/>
          <a:srcRect l="38915" t="14544" r="28702" b="4545"/>
          <a:stretch/>
        </p:blipFill>
        <p:spPr bwMode="auto">
          <a:xfrm>
            <a:off x="2035770" y="5241229"/>
            <a:ext cx="2446068" cy="3963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8811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4598182"/>
          </a:xfrm>
          <a:prstGeom prst="rect">
            <a:avLst/>
          </a:prstGeom>
        </p:spPr>
        <p:txBody>
          <a:bodyPr/>
          <a:lstStyle/>
          <a:p>
            <a:pPr marL="0" indent="0">
              <a:lnSpc>
                <a:spcPts val="3600"/>
              </a:lnSpc>
              <a:buSzTx/>
              <a:buNone/>
              <a:defRPr sz="3000" b="1"/>
            </a:pPr>
            <a:r>
              <a:rPr lang="nl-BE" dirty="0" smtClean="0"/>
              <a:t>Situatie 7</a:t>
            </a:r>
            <a:endParaRPr dirty="0"/>
          </a:p>
          <a:p>
            <a:pPr marL="0" indent="0">
              <a:buNone/>
            </a:pPr>
            <a:r>
              <a:rPr lang="nl-BE" dirty="0" smtClean="0"/>
              <a:t>Joost</a:t>
            </a:r>
            <a:r>
              <a:rPr lang="nl-BE" dirty="0"/>
              <a:t>, de vrijwilliger die ons uit de nood helpt op drukke dagen, staat bekend als nogal een strenge kerel. Onze jeugd noemt hem daarom Droogst in plaats van Joost. Op momenten dat hij het voor het zeggen heeft achter de bar, eist hij bijvoorbeeld dat iedereen zijn lege pinten zelf naar de toog terugbrengt. En hij vraagt altijd een leeftijdsbewijs van jongeren die hem te jong lijken om te drinken. Mag dit laatste of mag dit niet?</a:t>
            </a:r>
          </a:p>
          <a:p>
            <a:pPr marL="0" indent="0">
              <a:buNone/>
            </a:pPr>
            <a:endParaRPr lang="nl-BE" dirty="0"/>
          </a:p>
        </p:txBody>
      </p:sp>
      <p:sp>
        <p:nvSpPr>
          <p:cNvPr id="109" name="Shape 109"/>
          <p:cNvSpPr>
            <a:spLocks noGrp="1"/>
          </p:cNvSpPr>
          <p:nvPr>
            <p:ph type="body" idx="14"/>
          </p:nvPr>
        </p:nvSpPr>
        <p:spPr>
          <a:xfrm>
            <a:off x="1962811" y="378488"/>
            <a:ext cx="10246983" cy="748923"/>
          </a:xfrm>
          <a:prstGeom prst="rect">
            <a:avLst/>
          </a:prstGeom>
        </p:spPr>
        <p:txBody>
          <a:bodyPr/>
          <a:lstStyle/>
          <a:p>
            <a:r>
              <a:rPr lang="nl-BE" dirty="0" smtClean="0"/>
              <a:t>Wetgevingsquiz</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smtClean="0"/>
              <a:t>3</a:t>
            </a:r>
            <a:r>
              <a:rPr dirty="0" smtClean="0"/>
              <a:t>. </a:t>
            </a:r>
            <a:r>
              <a:rPr lang="nl-BE" dirty="0" smtClean="0">
                <a:solidFill>
                  <a:schemeClr val="tx2"/>
                </a:solidFill>
              </a:rPr>
              <a:t>Wetgevingsquiz</a:t>
            </a:r>
            <a:endParaRPr dirty="0">
              <a:solidFill>
                <a:schemeClr val="tx2"/>
              </a:solidFill>
            </a:endParaRPr>
          </a:p>
        </p:txBody>
      </p:sp>
      <p:pic>
        <p:nvPicPr>
          <p:cNvPr id="8" name="Afbeelding 7"/>
          <p:cNvPicPr>
            <a:picLocks noChangeAspect="1"/>
          </p:cNvPicPr>
          <p:nvPr/>
        </p:nvPicPr>
        <p:blipFill>
          <a:blip r:embed="rId2"/>
          <a:stretch>
            <a:fillRect/>
          </a:stretch>
        </p:blipFill>
        <p:spPr>
          <a:xfrm rot="20142333">
            <a:off x="10213931" y="5567037"/>
            <a:ext cx="1029858" cy="1242932"/>
          </a:xfrm>
          <a:prstGeom prst="rect">
            <a:avLst/>
          </a:prstGeom>
        </p:spPr>
      </p:pic>
      <p:pic>
        <p:nvPicPr>
          <p:cNvPr id="6" name="Afbeelding 5"/>
          <p:cNvPicPr/>
          <p:nvPr/>
        </p:nvPicPr>
        <p:blipFill rotWithShape="1">
          <a:blip r:embed="rId3"/>
          <a:srcRect l="38915" t="14544" r="28702" b="4545"/>
          <a:stretch/>
        </p:blipFill>
        <p:spPr bwMode="auto">
          <a:xfrm>
            <a:off x="2035770" y="5790322"/>
            <a:ext cx="2446068" cy="3963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04611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3021340"/>
          </a:xfrm>
          <a:prstGeom prst="rect">
            <a:avLst/>
          </a:prstGeom>
        </p:spPr>
        <p:txBody>
          <a:bodyPr/>
          <a:lstStyle/>
          <a:p>
            <a:pPr marL="0" indent="0">
              <a:lnSpc>
                <a:spcPts val="3600"/>
              </a:lnSpc>
              <a:buSzTx/>
              <a:buNone/>
              <a:defRPr sz="3000" b="1"/>
            </a:pPr>
            <a:r>
              <a:rPr lang="nl-BE" dirty="0" smtClean="0"/>
              <a:t>Situatie 8</a:t>
            </a:r>
            <a:endParaRPr dirty="0"/>
          </a:p>
          <a:p>
            <a:pPr marL="0" indent="0">
              <a:buNone/>
            </a:pPr>
            <a:r>
              <a:rPr lang="nl-BE" dirty="0"/>
              <a:t>We schenken geen sterkedrank in onze kantine. Op onze jaarlijkse fuif maken we een uitzondering op de drankenlijst. Naast het gewone aanbod, zijn er die avond ook cocktails te koop. Onze vrijwilligers mixen ze op voorhand om aan democratische prijzen te kunnen verkopen. Mag dit of mag dit niet? </a:t>
            </a:r>
          </a:p>
        </p:txBody>
      </p:sp>
      <p:sp>
        <p:nvSpPr>
          <p:cNvPr id="109" name="Shape 109"/>
          <p:cNvSpPr>
            <a:spLocks noGrp="1"/>
          </p:cNvSpPr>
          <p:nvPr>
            <p:ph type="body" idx="14"/>
          </p:nvPr>
        </p:nvSpPr>
        <p:spPr>
          <a:xfrm>
            <a:off x="1962811" y="378488"/>
            <a:ext cx="10246983" cy="748923"/>
          </a:xfrm>
          <a:prstGeom prst="rect">
            <a:avLst/>
          </a:prstGeom>
        </p:spPr>
        <p:txBody>
          <a:bodyPr/>
          <a:lstStyle/>
          <a:p>
            <a:r>
              <a:rPr lang="nl-BE" dirty="0" smtClean="0"/>
              <a:t>Wetgevingsquiz</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smtClean="0"/>
              <a:t>3</a:t>
            </a:r>
            <a:r>
              <a:rPr dirty="0" smtClean="0"/>
              <a:t>. </a:t>
            </a:r>
            <a:r>
              <a:rPr lang="nl-BE" dirty="0" smtClean="0">
                <a:solidFill>
                  <a:schemeClr val="tx2"/>
                </a:solidFill>
              </a:rPr>
              <a:t>Wetgevingsquiz</a:t>
            </a:r>
            <a:endParaRPr dirty="0">
              <a:solidFill>
                <a:schemeClr val="tx2"/>
              </a:solidFill>
            </a:endParaRPr>
          </a:p>
        </p:txBody>
      </p:sp>
      <p:pic>
        <p:nvPicPr>
          <p:cNvPr id="6" name="Picture 2" descr="http://www.dagtaak.org/fotos/vevsblogspot-rode-kaar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79"/>
          <a:stretch/>
        </p:blipFill>
        <p:spPr bwMode="auto">
          <a:xfrm rot="1403586">
            <a:off x="9736401" y="5108626"/>
            <a:ext cx="1077049" cy="116412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p:nvPr/>
        </p:nvPicPr>
        <p:blipFill rotWithShape="1">
          <a:blip r:embed="rId3"/>
          <a:srcRect l="38915" t="14544" r="28702" b="4545"/>
          <a:stretch/>
        </p:blipFill>
        <p:spPr bwMode="auto">
          <a:xfrm>
            <a:off x="2035770" y="5159999"/>
            <a:ext cx="2446068" cy="3963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42754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3021340"/>
          </a:xfrm>
          <a:prstGeom prst="rect">
            <a:avLst/>
          </a:prstGeom>
        </p:spPr>
        <p:txBody>
          <a:bodyPr/>
          <a:lstStyle/>
          <a:p>
            <a:pPr marL="0" indent="0">
              <a:lnSpc>
                <a:spcPts val="3600"/>
              </a:lnSpc>
              <a:buSzTx/>
              <a:buNone/>
              <a:defRPr sz="3000" b="1"/>
            </a:pPr>
            <a:r>
              <a:rPr lang="nl-BE" dirty="0" smtClean="0"/>
              <a:t>Situatie 9</a:t>
            </a:r>
            <a:endParaRPr dirty="0"/>
          </a:p>
          <a:p>
            <a:pPr marL="0" indent="0">
              <a:buNone/>
            </a:pPr>
            <a:r>
              <a:rPr lang="nl-BE" dirty="0"/>
              <a:t>Onze aanpak bij dronken chauffeurs is heel duidelijk: we nemen de autosleutels af en steken die in onze sleutelkast, achter slot en grendel. We bezorgen ze pas terug van zodra de persoon weer nuchter is of wanneer duidelijk is dat de persoon met iemand anders kan meerijden. Mag dit of mag dit niet? </a:t>
            </a:r>
          </a:p>
        </p:txBody>
      </p:sp>
      <p:sp>
        <p:nvSpPr>
          <p:cNvPr id="109" name="Shape 109"/>
          <p:cNvSpPr>
            <a:spLocks noGrp="1"/>
          </p:cNvSpPr>
          <p:nvPr>
            <p:ph type="body" idx="14"/>
          </p:nvPr>
        </p:nvSpPr>
        <p:spPr>
          <a:xfrm>
            <a:off x="1962811" y="378488"/>
            <a:ext cx="10246983" cy="748923"/>
          </a:xfrm>
          <a:prstGeom prst="rect">
            <a:avLst/>
          </a:prstGeom>
        </p:spPr>
        <p:txBody>
          <a:bodyPr/>
          <a:lstStyle/>
          <a:p>
            <a:r>
              <a:rPr lang="nl-BE" dirty="0" smtClean="0"/>
              <a:t>Wetgevingsquiz</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smtClean="0"/>
              <a:t>3</a:t>
            </a:r>
            <a:r>
              <a:rPr dirty="0" smtClean="0"/>
              <a:t>. </a:t>
            </a:r>
            <a:r>
              <a:rPr lang="nl-BE" dirty="0" smtClean="0">
                <a:solidFill>
                  <a:schemeClr val="tx2"/>
                </a:solidFill>
              </a:rPr>
              <a:t>Wetgevingsquiz</a:t>
            </a:r>
            <a:endParaRPr dirty="0">
              <a:solidFill>
                <a:schemeClr val="tx2"/>
              </a:solidFill>
            </a:endParaRPr>
          </a:p>
        </p:txBody>
      </p:sp>
      <p:pic>
        <p:nvPicPr>
          <p:cNvPr id="6" name="Picture 2" descr="http://www.dagtaak.org/fotos/vevsblogspot-rode-kaar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79"/>
          <a:stretch/>
        </p:blipFill>
        <p:spPr bwMode="auto">
          <a:xfrm rot="1403586">
            <a:off x="9736401" y="5108626"/>
            <a:ext cx="1077049" cy="116412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p:nvPr/>
        </p:nvPicPr>
        <p:blipFill rotWithShape="1">
          <a:blip r:embed="rId3"/>
          <a:srcRect l="38915" t="14544" r="28702" b="4545"/>
          <a:stretch/>
        </p:blipFill>
        <p:spPr bwMode="auto">
          <a:xfrm>
            <a:off x="2035770" y="5234301"/>
            <a:ext cx="2446068" cy="3963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97108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3277820"/>
          </a:xfrm>
          <a:prstGeom prst="rect">
            <a:avLst/>
          </a:prstGeom>
        </p:spPr>
        <p:txBody>
          <a:bodyPr/>
          <a:lstStyle/>
          <a:p>
            <a:pPr marL="0" indent="0">
              <a:lnSpc>
                <a:spcPts val="3600"/>
              </a:lnSpc>
              <a:buSzTx/>
              <a:buNone/>
              <a:defRPr sz="3000" b="1"/>
            </a:pPr>
            <a:r>
              <a:rPr lang="nl-BE" dirty="0" smtClean="0"/>
              <a:t>Situatie 10</a:t>
            </a:r>
            <a:endParaRPr dirty="0"/>
          </a:p>
          <a:p>
            <a:pPr marL="0" indent="0">
              <a:buNone/>
            </a:pPr>
            <a:r>
              <a:rPr lang="nl-BE" dirty="0" smtClean="0"/>
              <a:t>Een </a:t>
            </a:r>
            <a:r>
              <a:rPr lang="nl-BE" dirty="0"/>
              <a:t>paar zonen en dochters van het kantinepersoneel doen bij ons weekendwerk. Tijdens de weekendmatchen draaien ze dan een paar uur mee aan de bar. Goed om ervaring op te doen voor die minderjarigen (het gaat om 15-16-jarigen). Mag dit of mag dit niet?</a:t>
            </a:r>
          </a:p>
          <a:p>
            <a:pPr marL="0" indent="0">
              <a:buNone/>
            </a:pPr>
            <a:endParaRPr lang="nl-BE" dirty="0"/>
          </a:p>
        </p:txBody>
      </p:sp>
      <p:sp>
        <p:nvSpPr>
          <p:cNvPr id="109" name="Shape 109"/>
          <p:cNvSpPr>
            <a:spLocks noGrp="1"/>
          </p:cNvSpPr>
          <p:nvPr>
            <p:ph type="body" idx="14"/>
          </p:nvPr>
        </p:nvSpPr>
        <p:spPr>
          <a:xfrm>
            <a:off x="1962811" y="378488"/>
            <a:ext cx="10246983" cy="748923"/>
          </a:xfrm>
          <a:prstGeom prst="rect">
            <a:avLst/>
          </a:prstGeom>
        </p:spPr>
        <p:txBody>
          <a:bodyPr/>
          <a:lstStyle/>
          <a:p>
            <a:r>
              <a:rPr lang="nl-BE" dirty="0" smtClean="0"/>
              <a:t>Wetgevingsquiz</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smtClean="0"/>
              <a:t>3</a:t>
            </a:r>
            <a:r>
              <a:rPr dirty="0" smtClean="0"/>
              <a:t>. </a:t>
            </a:r>
            <a:r>
              <a:rPr lang="nl-BE" dirty="0" smtClean="0">
                <a:solidFill>
                  <a:schemeClr val="tx2"/>
                </a:solidFill>
              </a:rPr>
              <a:t>Wetgevingsquiz</a:t>
            </a:r>
            <a:endParaRPr dirty="0">
              <a:solidFill>
                <a:schemeClr val="tx2"/>
              </a:solidFill>
            </a:endParaRPr>
          </a:p>
        </p:txBody>
      </p:sp>
      <p:pic>
        <p:nvPicPr>
          <p:cNvPr id="8" name="Afbeelding 7"/>
          <p:cNvPicPr>
            <a:picLocks noChangeAspect="1"/>
          </p:cNvPicPr>
          <p:nvPr/>
        </p:nvPicPr>
        <p:blipFill>
          <a:blip r:embed="rId2"/>
          <a:stretch>
            <a:fillRect/>
          </a:stretch>
        </p:blipFill>
        <p:spPr>
          <a:xfrm rot="20142333">
            <a:off x="10213931" y="5567037"/>
            <a:ext cx="1029858" cy="1242932"/>
          </a:xfrm>
          <a:prstGeom prst="rect">
            <a:avLst/>
          </a:prstGeom>
        </p:spPr>
      </p:pic>
      <p:pic>
        <p:nvPicPr>
          <p:cNvPr id="6" name="Afbeelding 5"/>
          <p:cNvPicPr/>
          <p:nvPr/>
        </p:nvPicPr>
        <p:blipFill rotWithShape="1">
          <a:blip r:embed="rId3"/>
          <a:srcRect l="38915" t="14544" r="28702" b="4545"/>
          <a:stretch/>
        </p:blipFill>
        <p:spPr bwMode="auto">
          <a:xfrm>
            <a:off x="2035770" y="4686141"/>
            <a:ext cx="2446068" cy="3963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21191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body" idx="13"/>
          </p:nvPr>
        </p:nvSpPr>
        <p:spPr>
          <a:xfrm>
            <a:off x="2035770" y="1943100"/>
            <a:ext cx="10101065" cy="3949799"/>
          </a:xfrm>
          <a:prstGeom prst="rect">
            <a:avLst/>
          </a:prstGeom>
        </p:spPr>
        <p:txBody>
          <a:bodyPr/>
          <a:lstStyle/>
          <a:p>
            <a:pPr marL="635000" indent="-635000">
              <a:lnSpc>
                <a:spcPts val="6000"/>
              </a:lnSpc>
              <a:spcBef>
                <a:spcPts val="0"/>
              </a:spcBef>
              <a:buClr>
                <a:schemeClr val="bg1"/>
              </a:buClr>
              <a:buSzPct val="100000"/>
              <a:buAutoNum type="arabicPeriod"/>
              <a:defRPr sz="3600" b="1"/>
            </a:pPr>
            <a:r>
              <a:rPr lang="nl-BE" dirty="0" smtClean="0">
                <a:solidFill>
                  <a:schemeClr val="tx1"/>
                </a:solidFill>
              </a:rPr>
              <a:t>Opwarmer</a:t>
            </a:r>
            <a:endParaRPr dirty="0">
              <a:solidFill>
                <a:schemeClr val="tx1"/>
              </a:solidFill>
            </a:endParaRPr>
          </a:p>
          <a:p>
            <a:pPr marL="635000" indent="-635000">
              <a:lnSpc>
                <a:spcPts val="6000"/>
              </a:lnSpc>
              <a:spcBef>
                <a:spcPts val="0"/>
              </a:spcBef>
              <a:buClr>
                <a:schemeClr val="bg1"/>
              </a:buClr>
              <a:buSzPct val="100000"/>
              <a:buAutoNum type="arabicPeriod"/>
              <a:defRPr sz="3600" b="1"/>
            </a:pPr>
            <a:r>
              <a:rPr lang="nl-BE" sz="3600" b="1" dirty="0"/>
              <a:t>Kruiswoordraadsel </a:t>
            </a:r>
            <a:endParaRPr lang="nl-BE" sz="3600" b="1" dirty="0" smtClean="0"/>
          </a:p>
          <a:p>
            <a:pPr marL="635000" indent="-635000">
              <a:lnSpc>
                <a:spcPts val="6000"/>
              </a:lnSpc>
              <a:spcBef>
                <a:spcPts val="0"/>
              </a:spcBef>
              <a:buClr>
                <a:schemeClr val="bg1"/>
              </a:buClr>
              <a:buSzPct val="100000"/>
              <a:buAutoNum type="arabicPeriod"/>
              <a:defRPr sz="3600" b="1"/>
            </a:pPr>
            <a:r>
              <a:rPr lang="nl-BE" dirty="0" smtClean="0"/>
              <a:t>Wetgevingsquiz</a:t>
            </a:r>
          </a:p>
          <a:p>
            <a:pPr marL="635000" indent="-635000">
              <a:lnSpc>
                <a:spcPts val="6000"/>
              </a:lnSpc>
              <a:spcBef>
                <a:spcPts val="0"/>
              </a:spcBef>
              <a:buClr>
                <a:schemeClr val="bg1"/>
              </a:buClr>
              <a:buSzPct val="100000"/>
              <a:buAutoNum type="arabicPeriod"/>
              <a:defRPr sz="3600" b="1"/>
            </a:pPr>
            <a:r>
              <a:rPr lang="nl-BE" sz="3600" b="1" dirty="0">
                <a:solidFill>
                  <a:schemeClr val="bg2"/>
                </a:solidFill>
              </a:rPr>
              <a:t>Verantwoord schenken</a:t>
            </a:r>
            <a:endParaRPr sz="3600" b="1" dirty="0">
              <a:solidFill>
                <a:schemeClr val="bg2"/>
              </a:solidFill>
            </a:endParaRPr>
          </a:p>
          <a:p>
            <a:pPr marL="635000" indent="-635000">
              <a:lnSpc>
                <a:spcPts val="6000"/>
              </a:lnSpc>
              <a:spcBef>
                <a:spcPts val="0"/>
              </a:spcBef>
              <a:buClr>
                <a:schemeClr val="bg1"/>
              </a:buClr>
              <a:buSzPct val="100000"/>
              <a:buAutoNum type="arabicPeriod"/>
              <a:defRPr sz="3600" b="1"/>
            </a:pPr>
            <a:r>
              <a:rPr lang="nl-BE" dirty="0" smtClean="0"/>
              <a:t>Afronding</a:t>
            </a:r>
            <a:endParaRPr dirty="0"/>
          </a:p>
        </p:txBody>
      </p:sp>
      <p:sp>
        <p:nvSpPr>
          <p:cNvPr id="100" name="Shape 100"/>
          <p:cNvSpPr>
            <a:spLocks noGrp="1"/>
          </p:cNvSpPr>
          <p:nvPr>
            <p:ph type="body" idx="14"/>
          </p:nvPr>
        </p:nvSpPr>
        <p:spPr>
          <a:xfrm>
            <a:off x="1962811" y="378488"/>
            <a:ext cx="9877823" cy="748923"/>
          </a:xfrm>
          <a:prstGeom prst="rect">
            <a:avLst/>
          </a:prstGeom>
        </p:spPr>
        <p:txBody>
          <a:bodyPr/>
          <a:lstStyle/>
          <a:p>
            <a:r>
              <a:rPr lang="nl-BE" dirty="0" smtClean="0"/>
              <a:t>Programma</a:t>
            </a:r>
            <a:endParaRPr dirty="0"/>
          </a:p>
        </p:txBody>
      </p:sp>
    </p:spTree>
    <p:extLst>
      <p:ext uri="{BB962C8B-B14F-4D97-AF65-F5344CB8AC3E}">
        <p14:creationId xmlns:p14="http://schemas.microsoft.com/office/powerpoint/2010/main" val="2258180322"/>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body" idx="13"/>
          </p:nvPr>
        </p:nvSpPr>
        <p:spPr>
          <a:xfrm>
            <a:off x="2035770" y="1943100"/>
            <a:ext cx="8032354" cy="3565079"/>
          </a:xfrm>
          <a:prstGeom prst="rect">
            <a:avLst/>
          </a:prstGeom>
        </p:spPr>
        <p:txBody>
          <a:bodyPr/>
          <a:lstStyle/>
          <a:p>
            <a:pPr marL="0" indent="0">
              <a:lnSpc>
                <a:spcPts val="9000"/>
              </a:lnSpc>
              <a:spcBef>
                <a:spcPts val="0"/>
              </a:spcBef>
              <a:buSzTx/>
              <a:buNone/>
              <a:defRPr sz="8000" b="1">
                <a:solidFill>
                  <a:srgbClr val="FFFFFF"/>
                </a:solidFill>
              </a:defRPr>
            </a:pPr>
            <a:r>
              <a:rPr lang="nl-BE" dirty="0" smtClean="0"/>
              <a:t>4</a:t>
            </a:r>
            <a:r>
              <a:rPr dirty="0" smtClean="0"/>
              <a:t>.</a:t>
            </a:r>
            <a:endParaRPr dirty="0"/>
          </a:p>
          <a:p>
            <a:pPr marL="0" indent="0">
              <a:lnSpc>
                <a:spcPts val="9000"/>
              </a:lnSpc>
              <a:spcBef>
                <a:spcPts val="0"/>
              </a:spcBef>
              <a:buSzTx/>
              <a:buNone/>
              <a:defRPr sz="8000" b="1"/>
            </a:pPr>
            <a:r>
              <a:rPr lang="nl-BE" dirty="0" smtClean="0">
                <a:solidFill>
                  <a:schemeClr val="bg2"/>
                </a:solidFill>
              </a:rPr>
              <a:t>Verantwoord </a:t>
            </a:r>
            <a:r>
              <a:rPr lang="nl-BE" dirty="0" smtClean="0"/>
              <a:t>schenken</a:t>
            </a:r>
            <a:endParaRPr dirty="0"/>
          </a:p>
        </p:txBody>
      </p:sp>
    </p:spTree>
    <p:extLst>
      <p:ext uri="{BB962C8B-B14F-4D97-AF65-F5344CB8AC3E}">
        <p14:creationId xmlns:p14="http://schemas.microsoft.com/office/powerpoint/2010/main" val="3625797654"/>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Waarom?</a:t>
            </a:r>
            <a:endParaRPr dirty="0"/>
          </a:p>
        </p:txBody>
      </p:sp>
      <p:sp>
        <p:nvSpPr>
          <p:cNvPr id="106" name="Shape 106"/>
          <p:cNvSpPr>
            <a:spLocks noGrp="1"/>
          </p:cNvSpPr>
          <p:nvPr>
            <p:ph type="body" idx="15"/>
          </p:nvPr>
        </p:nvSpPr>
        <p:spPr>
          <a:xfrm>
            <a:off x="9432395" y="8948871"/>
            <a:ext cx="3135777" cy="348813"/>
          </a:xfrm>
          <a:prstGeom prst="rect">
            <a:avLst/>
          </a:prstGeom>
        </p:spPr>
        <p:txBody>
          <a:bodyPr/>
          <a:lstStyle/>
          <a:p>
            <a:r>
              <a:rPr lang="nl-BE" dirty="0" smtClean="0"/>
              <a:t>4</a:t>
            </a:r>
            <a:r>
              <a:rPr dirty="0" smtClean="0"/>
              <a:t>. </a:t>
            </a:r>
            <a:r>
              <a:rPr lang="nl-BE" dirty="0" smtClean="0">
                <a:solidFill>
                  <a:schemeClr val="tx2"/>
                </a:solidFill>
              </a:rPr>
              <a:t>Verantwoord schenken</a:t>
            </a:r>
            <a:endParaRPr dirty="0">
              <a:solidFill>
                <a:schemeClr val="tx2"/>
              </a:solidFill>
            </a:endParaRPr>
          </a:p>
        </p:txBody>
      </p:sp>
      <p:sp>
        <p:nvSpPr>
          <p:cNvPr id="7" name="Shape 108"/>
          <p:cNvSpPr>
            <a:spLocks noGrp="1"/>
          </p:cNvSpPr>
          <p:nvPr>
            <p:ph type="body" idx="13"/>
          </p:nvPr>
        </p:nvSpPr>
        <p:spPr>
          <a:xfrm>
            <a:off x="2035770" y="1943100"/>
            <a:ext cx="10101065" cy="4649478"/>
          </a:xfrm>
          <a:prstGeom prst="rect">
            <a:avLst/>
          </a:prstGeom>
        </p:spPr>
        <p:txBody>
          <a:bodyPr/>
          <a:lstStyle/>
          <a:p>
            <a:pPr marL="0" indent="0">
              <a:buNone/>
            </a:pPr>
            <a:endParaRPr lang="nl-BE" dirty="0" smtClean="0"/>
          </a:p>
          <a:p>
            <a:r>
              <a:rPr lang="nl-BE" dirty="0" smtClean="0"/>
              <a:t>de club kan </a:t>
            </a:r>
            <a:r>
              <a:rPr lang="nl-BE" dirty="0"/>
              <a:t>boetes krijgen die variëren van 156 euro tot 60.000 euro. </a:t>
            </a:r>
          </a:p>
          <a:p>
            <a:r>
              <a:rPr lang="nl-BE" dirty="0"/>
              <a:t>Dronkenschap kan overlast veroorzaken, zoals agressie, incidenten, vandalisme, … . </a:t>
            </a:r>
            <a:endParaRPr lang="nl-BE" dirty="0" smtClean="0"/>
          </a:p>
          <a:p>
            <a:r>
              <a:rPr lang="nl-BE" dirty="0"/>
              <a:t>Als sportclub heb je er dan ook alle belang bij om het goede voorbeeld te geven aan sporters </a:t>
            </a:r>
          </a:p>
          <a:p>
            <a:pPr marL="0" indent="0">
              <a:buNone/>
            </a:pPr>
            <a:endParaRPr lang="nl-BE" dirty="0"/>
          </a:p>
        </p:txBody>
      </p:sp>
    </p:spTree>
    <p:extLst>
      <p:ext uri="{BB962C8B-B14F-4D97-AF65-F5344CB8AC3E}">
        <p14:creationId xmlns:p14="http://schemas.microsoft.com/office/powerpoint/2010/main" val="180993218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body" idx="13"/>
          </p:nvPr>
        </p:nvSpPr>
        <p:spPr>
          <a:xfrm>
            <a:off x="2035770" y="1943100"/>
            <a:ext cx="10101065" cy="508601"/>
          </a:xfrm>
          <a:prstGeom prst="rect">
            <a:avLst/>
          </a:prstGeom>
        </p:spPr>
        <p:txBody>
          <a:bodyPr/>
          <a:lstStyle/>
          <a:p>
            <a:pPr marL="0" indent="0">
              <a:buSzTx/>
              <a:buNone/>
            </a:pPr>
            <a:r>
              <a:rPr lang="nl-BE" u="sng" dirty="0">
                <a:hlinkClick r:id="rId5"/>
              </a:rPr>
              <a:t>https://www.youtube.com/watch?v=kyIq98sDVrU</a:t>
            </a:r>
            <a:endParaRPr dirty="0">
              <a:solidFill>
                <a:schemeClr val="accent5"/>
              </a:solidFill>
            </a:endParaRPr>
          </a:p>
        </p:txBody>
      </p:sp>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Videofragment</a:t>
            </a:r>
            <a:endParaRPr dirty="0"/>
          </a:p>
        </p:txBody>
      </p:sp>
      <p:sp>
        <p:nvSpPr>
          <p:cNvPr id="106" name="Shape 106"/>
          <p:cNvSpPr>
            <a:spLocks noGrp="1"/>
          </p:cNvSpPr>
          <p:nvPr>
            <p:ph type="body" idx="15"/>
          </p:nvPr>
        </p:nvSpPr>
        <p:spPr>
          <a:xfrm>
            <a:off x="9432395" y="8948871"/>
            <a:ext cx="3135777" cy="348813"/>
          </a:xfrm>
          <a:prstGeom prst="rect">
            <a:avLst/>
          </a:prstGeom>
        </p:spPr>
        <p:txBody>
          <a:bodyPr/>
          <a:lstStyle/>
          <a:p>
            <a:r>
              <a:rPr dirty="0"/>
              <a:t>1. </a:t>
            </a:r>
            <a:r>
              <a:rPr lang="nl-BE" dirty="0" smtClean="0">
                <a:solidFill>
                  <a:schemeClr val="tx2"/>
                </a:solidFill>
              </a:rPr>
              <a:t>Opwarmer</a:t>
            </a:r>
            <a:endParaRPr dirty="0">
              <a:solidFill>
                <a:schemeClr val="tx2"/>
              </a:solidFill>
            </a:endParaRPr>
          </a:p>
        </p:txBody>
      </p:sp>
      <p:pic>
        <p:nvPicPr>
          <p:cNvPr id="2" name="What are your kids learn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35770" y="2919681"/>
            <a:ext cx="9575321" cy="5386118"/>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Tips</a:t>
            </a:r>
            <a:endParaRPr dirty="0"/>
          </a:p>
        </p:txBody>
      </p:sp>
      <p:sp>
        <p:nvSpPr>
          <p:cNvPr id="106"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sp>
        <p:nvSpPr>
          <p:cNvPr id="6" name="Shape 136"/>
          <p:cNvSpPr/>
          <p:nvPr/>
        </p:nvSpPr>
        <p:spPr>
          <a:xfrm>
            <a:off x="2035770" y="2795666"/>
            <a:ext cx="4696070" cy="3349658"/>
          </a:xfrm>
          <a:prstGeom prst="rect">
            <a:avLst/>
          </a:prstGeom>
          <a:solidFill>
            <a:srgbClr val="DCDEE0"/>
          </a:solidFill>
          <a:ln w="12700">
            <a:miter lim="400000"/>
          </a:ln>
        </p:spPr>
        <p:txBody>
          <a:bodyPr lIns="50800" tIns="50800" rIns="50800" bIns="50800" anchor="ctr"/>
          <a:lstStyle/>
          <a:p>
            <a:pPr algn="ctr"/>
            <a:r>
              <a:rPr lang="fr-BE" sz="2400" dirty="0"/>
              <a:t>Alle </a:t>
            </a:r>
            <a:r>
              <a:rPr lang="fr-BE" sz="2400" dirty="0" err="1"/>
              <a:t>barmedewerkers</a:t>
            </a:r>
            <a:r>
              <a:rPr lang="fr-BE" sz="2400" dirty="0"/>
              <a:t> </a:t>
            </a:r>
            <a:r>
              <a:rPr lang="fr-BE" sz="2400" dirty="0" err="1"/>
              <a:t>zijn</a:t>
            </a:r>
            <a:r>
              <a:rPr lang="fr-BE" sz="2400" dirty="0"/>
              <a:t> </a:t>
            </a:r>
            <a:r>
              <a:rPr lang="fr-BE" sz="2400" dirty="0" err="1"/>
              <a:t>geïnformeerd</a:t>
            </a:r>
            <a:r>
              <a:rPr lang="fr-BE" sz="2400" dirty="0"/>
              <a:t> over </a:t>
            </a:r>
            <a:r>
              <a:rPr lang="fr-BE" sz="2400" dirty="0" err="1"/>
              <a:t>wetgeving</a:t>
            </a:r>
            <a:r>
              <a:rPr lang="fr-BE" sz="2400" dirty="0"/>
              <a:t>, </a:t>
            </a:r>
            <a:r>
              <a:rPr lang="fr-BE" sz="2400" dirty="0" err="1"/>
              <a:t>afspraken</a:t>
            </a:r>
            <a:r>
              <a:rPr lang="fr-BE" sz="2400" dirty="0"/>
              <a:t> en regels in de </a:t>
            </a:r>
            <a:r>
              <a:rPr lang="fr-BE" sz="2400" dirty="0" err="1"/>
              <a:t>sportclub</a:t>
            </a:r>
            <a:r>
              <a:rPr lang="fr-BE" sz="2400" dirty="0"/>
              <a:t>.</a:t>
            </a:r>
            <a:endParaRPr lang="nl-BE" sz="2400" dirty="0"/>
          </a:p>
        </p:txBody>
      </p:sp>
      <p:sp>
        <p:nvSpPr>
          <p:cNvPr id="7" name="Shape 137"/>
          <p:cNvSpPr/>
          <p:nvPr/>
        </p:nvSpPr>
        <p:spPr>
          <a:xfrm>
            <a:off x="7068244" y="6451478"/>
            <a:ext cx="4696070" cy="2376409"/>
          </a:xfrm>
          <a:prstGeom prst="rect">
            <a:avLst/>
          </a:prstGeom>
          <a:solidFill>
            <a:srgbClr val="DCDEE0"/>
          </a:solidFill>
          <a:ln w="12700">
            <a:miter lim="400000"/>
          </a:ln>
        </p:spPr>
        <p:txBody>
          <a:bodyPr lIns="50800" tIns="50800" rIns="50800" bIns="50800" anchor="ctr"/>
          <a:lstStyle/>
          <a:p>
            <a:pPr algn="ctr"/>
            <a:r>
              <a:rPr lang="fr-BE" sz="2400" dirty="0"/>
              <a:t>Schenk </a:t>
            </a:r>
            <a:r>
              <a:rPr lang="fr-BE" sz="2400" dirty="0" err="1"/>
              <a:t>altijd</a:t>
            </a:r>
            <a:r>
              <a:rPr lang="fr-BE" sz="2400" dirty="0"/>
              <a:t> de </a:t>
            </a:r>
            <a:r>
              <a:rPr lang="fr-BE" sz="2400" dirty="0" err="1"/>
              <a:t>juiste</a:t>
            </a:r>
            <a:r>
              <a:rPr lang="fr-BE" sz="2400" dirty="0"/>
              <a:t> </a:t>
            </a:r>
            <a:r>
              <a:rPr lang="fr-BE" sz="2400" dirty="0" err="1"/>
              <a:t>hoeveelheid</a:t>
            </a:r>
            <a:r>
              <a:rPr lang="fr-BE" sz="2400" dirty="0"/>
              <a:t>.</a:t>
            </a:r>
            <a:endParaRPr lang="nl-BE" sz="2400" dirty="0"/>
          </a:p>
        </p:txBody>
      </p:sp>
      <p:sp>
        <p:nvSpPr>
          <p:cNvPr id="8" name="Shape 138"/>
          <p:cNvSpPr/>
          <p:nvPr/>
        </p:nvSpPr>
        <p:spPr>
          <a:xfrm>
            <a:off x="2035770" y="6442907"/>
            <a:ext cx="4696070" cy="2068866"/>
          </a:xfrm>
          <a:prstGeom prst="rect">
            <a:avLst/>
          </a:prstGeom>
          <a:solidFill>
            <a:srgbClr val="DCDEE0"/>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10"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In de kantine</a:t>
            </a:r>
            <a:endParaRPr dirty="0"/>
          </a:p>
        </p:txBody>
      </p:sp>
      <p:pic>
        <p:nvPicPr>
          <p:cNvPr id="13" name="Afbeelding 12" descr="K:\GREET\Hanna\foto's_sportivos\foto's\foto 9\gratis\9-wine-855166__180.jpg"/>
          <p:cNvPicPr/>
          <p:nvPr/>
        </p:nvPicPr>
        <p:blipFill>
          <a:blip r:embed="rId3">
            <a:extLst>
              <a:ext uri="{28A0092B-C50C-407E-A947-70E740481C1C}">
                <a14:useLocalDpi xmlns:a14="http://schemas.microsoft.com/office/drawing/2010/main" val="0"/>
              </a:ext>
            </a:extLst>
          </a:blip>
          <a:srcRect/>
          <a:stretch>
            <a:fillRect/>
          </a:stretch>
        </p:blipFill>
        <p:spPr bwMode="auto">
          <a:xfrm>
            <a:off x="7086302" y="2821696"/>
            <a:ext cx="4678012" cy="3297598"/>
          </a:xfrm>
          <a:prstGeom prst="rect">
            <a:avLst/>
          </a:prstGeom>
          <a:noFill/>
          <a:ln>
            <a:noFill/>
          </a:ln>
        </p:spPr>
      </p:pic>
      <p:pic>
        <p:nvPicPr>
          <p:cNvPr id="14" name="Afbeelding 13" descr="K:\GREET\Hanna\foto's_sportivos\foto's\foto 7\7_stock-photo-6795599-law.jpg"/>
          <p:cNvPicPr/>
          <p:nvPr/>
        </p:nvPicPr>
        <p:blipFill>
          <a:blip r:embed="rId4">
            <a:extLst>
              <a:ext uri="{28A0092B-C50C-407E-A947-70E740481C1C}">
                <a14:useLocalDpi xmlns:a14="http://schemas.microsoft.com/office/drawing/2010/main" val="0"/>
              </a:ext>
            </a:extLst>
          </a:blip>
          <a:srcRect/>
          <a:stretch>
            <a:fillRect/>
          </a:stretch>
        </p:blipFill>
        <p:spPr bwMode="auto">
          <a:xfrm>
            <a:off x="2035770" y="6433633"/>
            <a:ext cx="4696070" cy="2394254"/>
          </a:xfrm>
          <a:prstGeom prst="rect">
            <a:avLst/>
          </a:prstGeom>
          <a:noFill/>
          <a:ln>
            <a:noFill/>
          </a:ln>
        </p:spPr>
      </p:pic>
    </p:spTree>
    <p:extLst>
      <p:ext uri="{BB962C8B-B14F-4D97-AF65-F5344CB8AC3E}">
        <p14:creationId xmlns:p14="http://schemas.microsoft.com/office/powerpoint/2010/main" val="20883279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311400" y="2703483"/>
            <a:ext cx="8382000" cy="5657850"/>
          </a:xfrm>
          <a:prstGeom prst="rect">
            <a:avLst/>
          </a:prstGeom>
        </p:spPr>
      </p:pic>
      <p:sp>
        <p:nvSpPr>
          <p:cNvPr id="128"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Hoeveel is te veel?</a:t>
            </a:r>
            <a:endParaRPr dirty="0"/>
          </a:p>
        </p:txBody>
      </p:sp>
      <p:sp>
        <p:nvSpPr>
          <p:cNvPr id="129" name="Shape 129"/>
          <p:cNvSpPr>
            <a:spLocks noGrp="1"/>
          </p:cNvSpPr>
          <p:nvPr>
            <p:ph type="body" idx="14"/>
          </p:nvPr>
        </p:nvSpPr>
        <p:spPr>
          <a:xfrm>
            <a:off x="1962811" y="378488"/>
            <a:ext cx="10246983" cy="748923"/>
          </a:xfrm>
          <a:prstGeom prst="rect">
            <a:avLst/>
          </a:prstGeom>
        </p:spPr>
        <p:txBody>
          <a:bodyPr/>
          <a:lstStyle/>
          <a:p>
            <a:r>
              <a:rPr dirty="0" err="1" smtClean="0"/>
              <a:t>Tussendoortje</a:t>
            </a:r>
            <a:endParaRPr dirty="0"/>
          </a:p>
        </p:txBody>
      </p:sp>
      <p:sp>
        <p:nvSpPr>
          <p:cNvPr id="7" name="Rechthoek 6"/>
          <p:cNvSpPr/>
          <p:nvPr/>
        </p:nvSpPr>
        <p:spPr>
          <a:xfrm>
            <a:off x="2508445" y="5313673"/>
            <a:ext cx="807806" cy="5372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 name="Rechthoek 7"/>
          <p:cNvSpPr/>
          <p:nvPr/>
        </p:nvSpPr>
        <p:spPr>
          <a:xfrm>
            <a:off x="4888985" y="5334751"/>
            <a:ext cx="834310" cy="573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9" name="Rechthoek 8"/>
          <p:cNvSpPr/>
          <p:nvPr/>
        </p:nvSpPr>
        <p:spPr>
          <a:xfrm>
            <a:off x="3704450" y="5305996"/>
            <a:ext cx="789224" cy="544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1"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spTree>
    <p:extLst>
      <p:ext uri="{BB962C8B-B14F-4D97-AF65-F5344CB8AC3E}">
        <p14:creationId xmlns:p14="http://schemas.microsoft.com/office/powerpoint/2010/main" val="18839312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Tips</a:t>
            </a:r>
            <a:endParaRPr dirty="0"/>
          </a:p>
        </p:txBody>
      </p:sp>
      <p:sp>
        <p:nvSpPr>
          <p:cNvPr id="106"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sp>
        <p:nvSpPr>
          <p:cNvPr id="6" name="Shape 136"/>
          <p:cNvSpPr/>
          <p:nvPr/>
        </p:nvSpPr>
        <p:spPr>
          <a:xfrm>
            <a:off x="2035770" y="2795666"/>
            <a:ext cx="4696070" cy="3349658"/>
          </a:xfrm>
          <a:prstGeom prst="rect">
            <a:avLst/>
          </a:prstGeom>
          <a:solidFill>
            <a:srgbClr val="DCDEE0"/>
          </a:solidFill>
          <a:ln w="12700">
            <a:miter lim="400000"/>
          </a:ln>
        </p:spPr>
        <p:txBody>
          <a:bodyPr lIns="50800" tIns="50800" rIns="50800" bIns="50800" anchor="ctr"/>
          <a:lstStyle/>
          <a:p>
            <a:pPr algn="ctr"/>
            <a:endParaRPr lang="nl-BE" sz="2400" dirty="0"/>
          </a:p>
        </p:txBody>
      </p:sp>
      <p:sp>
        <p:nvSpPr>
          <p:cNvPr id="7" name="Shape 137"/>
          <p:cNvSpPr/>
          <p:nvPr/>
        </p:nvSpPr>
        <p:spPr>
          <a:xfrm>
            <a:off x="7086302" y="2795666"/>
            <a:ext cx="4696070" cy="2376409"/>
          </a:xfrm>
          <a:prstGeom prst="rect">
            <a:avLst/>
          </a:prstGeom>
          <a:solidFill>
            <a:srgbClr val="DCDEE0"/>
          </a:solidFill>
          <a:ln w="12700">
            <a:miter lim="400000"/>
          </a:ln>
        </p:spPr>
        <p:txBody>
          <a:bodyPr lIns="50800" tIns="50800" rIns="50800" bIns="50800" anchor="ctr"/>
          <a:lstStyle/>
          <a:p>
            <a:pPr algn="ctr"/>
            <a:r>
              <a:rPr lang="fr-BE" sz="2400" dirty="0" err="1"/>
              <a:t>Haal</a:t>
            </a:r>
            <a:r>
              <a:rPr lang="fr-BE" sz="2400" dirty="0"/>
              <a:t> lege </a:t>
            </a:r>
            <a:r>
              <a:rPr lang="fr-BE" sz="2400" dirty="0" err="1"/>
              <a:t>glazen</a:t>
            </a:r>
            <a:r>
              <a:rPr lang="fr-BE" sz="2400" dirty="0"/>
              <a:t> niet </a:t>
            </a:r>
            <a:r>
              <a:rPr lang="fr-BE" sz="2400" dirty="0" err="1"/>
              <a:t>meteen</a:t>
            </a:r>
            <a:r>
              <a:rPr lang="fr-BE" sz="2400" dirty="0"/>
              <a:t> </a:t>
            </a:r>
            <a:r>
              <a:rPr lang="fr-BE" sz="2400" dirty="0" err="1"/>
              <a:t>weg</a:t>
            </a:r>
            <a:r>
              <a:rPr lang="fr-BE" sz="2400" dirty="0"/>
              <a:t>.</a:t>
            </a:r>
          </a:p>
        </p:txBody>
      </p:sp>
      <p:sp>
        <p:nvSpPr>
          <p:cNvPr id="8" name="Shape 138"/>
          <p:cNvSpPr/>
          <p:nvPr/>
        </p:nvSpPr>
        <p:spPr>
          <a:xfrm>
            <a:off x="2035770" y="6442907"/>
            <a:ext cx="4696070" cy="2068866"/>
          </a:xfrm>
          <a:prstGeom prst="rect">
            <a:avLst/>
          </a:prstGeom>
          <a:solidFill>
            <a:srgbClr val="DCDEE0"/>
          </a:solidFill>
          <a:ln w="12700">
            <a:miter lim="400000"/>
          </a:ln>
        </p:spPr>
        <p:txBody>
          <a:bodyPr lIns="50800" tIns="50800" rIns="50800" bIns="50800" anchor="ctr"/>
          <a:lstStyle/>
          <a:p>
            <a:pPr algn="ctr"/>
            <a:r>
              <a:rPr lang="fr-BE" sz="2400" dirty="0" err="1"/>
              <a:t>Geef</a:t>
            </a:r>
            <a:r>
              <a:rPr lang="fr-BE" sz="2400" dirty="0"/>
              <a:t> </a:t>
            </a:r>
            <a:r>
              <a:rPr lang="fr-BE" sz="2400" dirty="0" err="1"/>
              <a:t>zelf</a:t>
            </a:r>
            <a:r>
              <a:rPr lang="fr-BE" sz="2400" dirty="0"/>
              <a:t> het </a:t>
            </a:r>
            <a:r>
              <a:rPr lang="fr-BE" sz="2400" dirty="0" err="1"/>
              <a:t>goede</a:t>
            </a:r>
            <a:r>
              <a:rPr lang="fr-BE" sz="2400" dirty="0"/>
              <a:t> </a:t>
            </a:r>
            <a:r>
              <a:rPr lang="fr-BE" sz="2400" dirty="0" err="1"/>
              <a:t>voorbeeld</a:t>
            </a:r>
            <a:r>
              <a:rPr lang="fr-BE" sz="2400" dirty="0"/>
              <a:t>.</a:t>
            </a:r>
          </a:p>
        </p:txBody>
      </p:sp>
      <p:sp>
        <p:nvSpPr>
          <p:cNvPr id="10"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In de kantine</a:t>
            </a:r>
            <a:endParaRPr dirty="0"/>
          </a:p>
        </p:txBody>
      </p:sp>
      <p:pic>
        <p:nvPicPr>
          <p:cNvPr id="11" name="Afbeelding 10" descr="K:\GREET\Hanna\foto's_sportivos\foto's\foto 10\aankopen\10_stock-photo-11912686-rustic-bar.jpg"/>
          <p:cNvPicPr/>
          <p:nvPr/>
        </p:nvPicPr>
        <p:blipFill>
          <a:blip r:embed="rId3">
            <a:extLst>
              <a:ext uri="{28A0092B-C50C-407E-A947-70E740481C1C}">
                <a14:useLocalDpi xmlns:a14="http://schemas.microsoft.com/office/drawing/2010/main" val="0"/>
              </a:ext>
            </a:extLst>
          </a:blip>
          <a:srcRect/>
          <a:stretch>
            <a:fillRect/>
          </a:stretch>
        </p:blipFill>
        <p:spPr bwMode="auto">
          <a:xfrm>
            <a:off x="2035770" y="2795666"/>
            <a:ext cx="4696070" cy="3349658"/>
          </a:xfrm>
          <a:prstGeom prst="rect">
            <a:avLst/>
          </a:prstGeom>
          <a:noFill/>
          <a:ln>
            <a:noFill/>
          </a:ln>
        </p:spPr>
      </p:pic>
      <p:pic>
        <p:nvPicPr>
          <p:cNvPr id="12" name="Afbeelding 11" descr="K:\GREET\Hanna\foto's_sportivos\foto's\foto 11\gratis\11-glasses-933896__180.jpg"/>
          <p:cNvPicPr/>
          <p:nvPr/>
        </p:nvPicPr>
        <p:blipFill>
          <a:blip r:embed="rId4">
            <a:extLst>
              <a:ext uri="{28A0092B-C50C-407E-A947-70E740481C1C}">
                <a14:useLocalDpi xmlns:a14="http://schemas.microsoft.com/office/drawing/2010/main" val="0"/>
              </a:ext>
            </a:extLst>
          </a:blip>
          <a:srcRect/>
          <a:stretch>
            <a:fillRect/>
          </a:stretch>
        </p:blipFill>
        <p:spPr bwMode="auto">
          <a:xfrm>
            <a:off x="7086302" y="5460384"/>
            <a:ext cx="4696070" cy="3051389"/>
          </a:xfrm>
          <a:prstGeom prst="rect">
            <a:avLst/>
          </a:prstGeom>
          <a:noFill/>
          <a:ln>
            <a:noFill/>
          </a:ln>
        </p:spPr>
      </p:pic>
    </p:spTree>
    <p:extLst>
      <p:ext uri="{BB962C8B-B14F-4D97-AF65-F5344CB8AC3E}">
        <p14:creationId xmlns:p14="http://schemas.microsoft.com/office/powerpoint/2010/main" val="31148073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Tips</a:t>
            </a:r>
            <a:endParaRPr dirty="0"/>
          </a:p>
        </p:txBody>
      </p:sp>
      <p:sp>
        <p:nvSpPr>
          <p:cNvPr id="106"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sp>
        <p:nvSpPr>
          <p:cNvPr id="8" name="Shape 138"/>
          <p:cNvSpPr/>
          <p:nvPr/>
        </p:nvSpPr>
        <p:spPr>
          <a:xfrm>
            <a:off x="7084360" y="2809953"/>
            <a:ext cx="4696070" cy="2379885"/>
          </a:xfrm>
          <a:prstGeom prst="rect">
            <a:avLst/>
          </a:prstGeom>
          <a:solidFill>
            <a:srgbClr val="DCDEE0"/>
          </a:solidFill>
          <a:ln w="12700">
            <a:miter lim="400000"/>
          </a:ln>
        </p:spPr>
        <p:txBody>
          <a:bodyPr lIns="50800" tIns="50800" rIns="50800" bIns="50800" anchor="ctr"/>
          <a:lstStyle/>
          <a:p>
            <a:pPr algn="ctr"/>
            <a:r>
              <a:rPr lang="fr-BE" sz="2400" dirty="0"/>
              <a:t>Bekijk </a:t>
            </a:r>
            <a:r>
              <a:rPr lang="fr-BE" sz="2400" dirty="0" err="1"/>
              <a:t>voor</a:t>
            </a:r>
            <a:r>
              <a:rPr lang="fr-BE" sz="2400" dirty="0"/>
              <a:t> </a:t>
            </a:r>
            <a:r>
              <a:rPr lang="fr-BE" sz="2400" dirty="0" err="1"/>
              <a:t>aanvang</a:t>
            </a:r>
            <a:r>
              <a:rPr lang="fr-BE" sz="2400" dirty="0"/>
              <a:t> van je </a:t>
            </a:r>
            <a:r>
              <a:rPr lang="fr-BE" sz="2400" dirty="0" err="1"/>
              <a:t>bardienst</a:t>
            </a:r>
            <a:r>
              <a:rPr lang="fr-BE" sz="2400" dirty="0"/>
              <a:t> naar het </a:t>
            </a:r>
            <a:r>
              <a:rPr lang="fr-BE" sz="2400" dirty="0" err="1"/>
              <a:t>competitieschema</a:t>
            </a:r>
            <a:r>
              <a:rPr lang="fr-BE" sz="2400" dirty="0"/>
              <a:t>. </a:t>
            </a:r>
            <a:endParaRPr lang="nl-BE" sz="2400" dirty="0"/>
          </a:p>
        </p:txBody>
      </p:sp>
      <p:sp>
        <p:nvSpPr>
          <p:cNvPr id="10"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In de kantine</a:t>
            </a:r>
            <a:endParaRPr dirty="0"/>
          </a:p>
        </p:txBody>
      </p:sp>
      <p:sp>
        <p:nvSpPr>
          <p:cNvPr id="13" name="Shape 136"/>
          <p:cNvSpPr/>
          <p:nvPr/>
        </p:nvSpPr>
        <p:spPr>
          <a:xfrm>
            <a:off x="2035770" y="5460383"/>
            <a:ext cx="4696070" cy="3051389"/>
          </a:xfrm>
          <a:prstGeom prst="rect">
            <a:avLst/>
          </a:prstGeom>
          <a:solidFill>
            <a:srgbClr val="DCDEE0"/>
          </a:solidFill>
          <a:ln w="12700">
            <a:miter lim="400000"/>
          </a:ln>
        </p:spPr>
        <p:txBody>
          <a:bodyPr lIns="50800" tIns="50800" rIns="50800" bIns="50800" anchor="ctr"/>
          <a:lstStyle/>
          <a:p>
            <a:r>
              <a:rPr lang="fr-BE" sz="2400" dirty="0"/>
              <a:t>Al je met </a:t>
            </a:r>
            <a:r>
              <a:rPr lang="fr-BE" sz="2400" dirty="0" err="1"/>
              <a:t>een</a:t>
            </a:r>
            <a:r>
              <a:rPr lang="fr-BE" sz="2400" dirty="0"/>
              <a:t> </a:t>
            </a:r>
            <a:r>
              <a:rPr lang="fr-BE" sz="2400" dirty="0" err="1"/>
              <a:t>groep</a:t>
            </a:r>
            <a:r>
              <a:rPr lang="fr-BE" sz="2400" dirty="0"/>
              <a:t> te </a:t>
            </a:r>
            <a:r>
              <a:rPr lang="fr-BE" sz="2400" dirty="0" err="1"/>
              <a:t>maken</a:t>
            </a:r>
            <a:r>
              <a:rPr lang="fr-BE" sz="2400" dirty="0"/>
              <a:t> </a:t>
            </a:r>
            <a:r>
              <a:rPr lang="fr-BE" sz="2400" dirty="0" err="1"/>
              <a:t>hebt</a:t>
            </a:r>
            <a:r>
              <a:rPr lang="fr-BE" sz="2400" dirty="0"/>
              <a:t> die ‘</a:t>
            </a:r>
            <a:r>
              <a:rPr lang="fr-BE" sz="2400" dirty="0" err="1"/>
              <a:t>rondjes</a:t>
            </a:r>
            <a:r>
              <a:rPr lang="fr-BE" sz="2400" dirty="0"/>
              <a:t>’ </a:t>
            </a:r>
            <a:r>
              <a:rPr lang="fr-BE" sz="2400" dirty="0" err="1"/>
              <a:t>bestelt</a:t>
            </a:r>
            <a:r>
              <a:rPr lang="fr-BE" sz="2400" dirty="0"/>
              <a:t>:</a:t>
            </a:r>
          </a:p>
          <a:p>
            <a:pPr marL="214308" indent="-214308">
              <a:buFont typeface="Arial" panose="020B0604020202020204" pitchFamily="34" charset="0"/>
              <a:buChar char="•"/>
            </a:pPr>
            <a:r>
              <a:rPr lang="fr-BE" sz="2000" dirty="0" err="1"/>
              <a:t>Vraag</a:t>
            </a:r>
            <a:r>
              <a:rPr lang="fr-BE" sz="2000" dirty="0"/>
              <a:t> </a:t>
            </a:r>
            <a:r>
              <a:rPr lang="fr-BE" sz="2000" dirty="0" err="1"/>
              <a:t>aan</a:t>
            </a:r>
            <a:r>
              <a:rPr lang="fr-BE" sz="2000" dirty="0"/>
              <a:t> </a:t>
            </a:r>
            <a:r>
              <a:rPr lang="fr-BE" sz="2000" dirty="0" err="1"/>
              <a:t>iedereen</a:t>
            </a:r>
            <a:r>
              <a:rPr lang="fr-BE" sz="2000" dirty="0"/>
              <a:t> </a:t>
            </a:r>
            <a:r>
              <a:rPr lang="fr-BE" sz="2000" dirty="0" err="1"/>
              <a:t>afzonderlijk</a:t>
            </a:r>
            <a:r>
              <a:rPr lang="fr-BE" sz="2000" dirty="0"/>
              <a:t>.</a:t>
            </a:r>
          </a:p>
          <a:p>
            <a:pPr marL="214308" indent="-214308">
              <a:buFont typeface="Arial" panose="020B0604020202020204" pitchFamily="34" charset="0"/>
              <a:buChar char="•"/>
            </a:pPr>
            <a:r>
              <a:rPr lang="fr-BE" sz="2000" dirty="0" err="1"/>
              <a:t>Heb</a:t>
            </a:r>
            <a:r>
              <a:rPr lang="fr-BE" sz="2000" dirty="0"/>
              <a:t> </a:t>
            </a:r>
            <a:r>
              <a:rPr lang="fr-BE" sz="2000" dirty="0" err="1"/>
              <a:t>aandacht</a:t>
            </a:r>
            <a:r>
              <a:rPr lang="fr-BE" sz="2000" dirty="0"/>
              <a:t> </a:t>
            </a:r>
            <a:r>
              <a:rPr lang="fr-BE" sz="2000" dirty="0" err="1"/>
              <a:t>voor</a:t>
            </a:r>
            <a:r>
              <a:rPr lang="fr-BE" sz="2000" dirty="0"/>
              <a:t> </a:t>
            </a:r>
            <a:r>
              <a:rPr lang="fr-BE" sz="2000" dirty="0" err="1"/>
              <a:t>minderjarigen</a:t>
            </a:r>
            <a:r>
              <a:rPr lang="fr-BE" sz="2000" dirty="0"/>
              <a:t>.</a:t>
            </a:r>
          </a:p>
          <a:p>
            <a:pPr marL="214308" indent="-214308">
              <a:buFont typeface="Arial" panose="020B0604020202020204" pitchFamily="34" charset="0"/>
              <a:buChar char="•"/>
            </a:pPr>
            <a:r>
              <a:rPr lang="fr-BE" sz="2000" dirty="0" err="1"/>
              <a:t>Vraag</a:t>
            </a:r>
            <a:r>
              <a:rPr lang="fr-BE" sz="2000" dirty="0"/>
              <a:t> </a:t>
            </a:r>
            <a:r>
              <a:rPr lang="fr-BE" sz="2000" dirty="0" err="1"/>
              <a:t>wie</a:t>
            </a:r>
            <a:r>
              <a:rPr lang="fr-BE" sz="2000" dirty="0"/>
              <a:t> er </a:t>
            </a:r>
            <a:r>
              <a:rPr lang="fr-BE" sz="2000" dirty="0" err="1"/>
              <a:t>nog</a:t>
            </a:r>
            <a:r>
              <a:rPr lang="fr-BE" sz="2000" dirty="0"/>
              <a:t> met de auto naar huis </a:t>
            </a:r>
            <a:r>
              <a:rPr lang="fr-BE" sz="2000" dirty="0" err="1"/>
              <a:t>moet</a:t>
            </a:r>
            <a:r>
              <a:rPr lang="fr-BE" sz="2000" dirty="0"/>
              <a:t>.</a:t>
            </a:r>
          </a:p>
        </p:txBody>
      </p:sp>
      <p:pic>
        <p:nvPicPr>
          <p:cNvPr id="12" name="Afbeelding 11" descr="K:\GREET\Hanna\foto's_sportivos\foto's\foto 13\aankopen\stock-photo-92156709-waiter-serving-beer-at-restaurant.jpg"/>
          <p:cNvPicPr/>
          <p:nvPr/>
        </p:nvPicPr>
        <p:blipFill>
          <a:blip r:embed="rId3">
            <a:extLst>
              <a:ext uri="{28A0092B-C50C-407E-A947-70E740481C1C}">
                <a14:useLocalDpi xmlns:a14="http://schemas.microsoft.com/office/drawing/2010/main" val="0"/>
              </a:ext>
            </a:extLst>
          </a:blip>
          <a:srcRect/>
          <a:stretch>
            <a:fillRect/>
          </a:stretch>
        </p:blipFill>
        <p:spPr bwMode="auto">
          <a:xfrm>
            <a:off x="2035770" y="2914338"/>
            <a:ext cx="4696070" cy="2275500"/>
          </a:xfrm>
          <a:prstGeom prst="rect">
            <a:avLst/>
          </a:prstGeom>
          <a:noFill/>
          <a:ln>
            <a:noFill/>
          </a:ln>
        </p:spPr>
      </p:pic>
      <p:pic>
        <p:nvPicPr>
          <p:cNvPr id="14" name="Afbeelding 13" descr="K:\GREET\Hanna\foto's_sportivos\foto's\foto 12\aankopen\stock-photo-59714388-scheduling-blue-tone.jpg"/>
          <p:cNvPicPr/>
          <p:nvPr/>
        </p:nvPicPr>
        <p:blipFill rotWithShape="1">
          <a:blip r:embed="rId4">
            <a:extLst>
              <a:ext uri="{28A0092B-C50C-407E-A947-70E740481C1C}">
                <a14:useLocalDpi xmlns:a14="http://schemas.microsoft.com/office/drawing/2010/main" val="0"/>
              </a:ext>
            </a:extLst>
          </a:blip>
          <a:srcRect b="1708"/>
          <a:stretch/>
        </p:blipFill>
        <p:spPr bwMode="auto">
          <a:xfrm>
            <a:off x="7084360" y="5460383"/>
            <a:ext cx="4696070" cy="3153822"/>
          </a:xfrm>
          <a:prstGeom prst="rect">
            <a:avLst/>
          </a:prstGeom>
          <a:noFill/>
          <a:ln>
            <a:noFill/>
          </a:ln>
        </p:spPr>
      </p:pic>
    </p:spTree>
    <p:extLst>
      <p:ext uri="{BB962C8B-B14F-4D97-AF65-F5344CB8AC3E}">
        <p14:creationId xmlns:p14="http://schemas.microsoft.com/office/powerpoint/2010/main" val="20624803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Tips</a:t>
            </a:r>
            <a:endParaRPr dirty="0"/>
          </a:p>
        </p:txBody>
      </p:sp>
      <p:sp>
        <p:nvSpPr>
          <p:cNvPr id="106"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sp>
        <p:nvSpPr>
          <p:cNvPr id="7" name="Shape 137"/>
          <p:cNvSpPr/>
          <p:nvPr/>
        </p:nvSpPr>
        <p:spPr>
          <a:xfrm>
            <a:off x="3940892" y="2804940"/>
            <a:ext cx="4696070" cy="2376409"/>
          </a:xfrm>
          <a:prstGeom prst="rect">
            <a:avLst/>
          </a:prstGeom>
          <a:solidFill>
            <a:srgbClr val="DCDEE0"/>
          </a:solidFill>
          <a:ln w="12700">
            <a:miter lim="400000"/>
          </a:ln>
        </p:spPr>
        <p:txBody>
          <a:bodyPr lIns="50800" tIns="50800" rIns="50800" bIns="50800" anchor="ctr"/>
          <a:lstStyle/>
          <a:p>
            <a:pPr algn="ctr"/>
            <a:r>
              <a:rPr lang="fr-BE" sz="2400"/>
              <a:t>Vraag leeftijdsbewijs onder 25 jaar.</a:t>
            </a:r>
            <a:endParaRPr lang="fr-BE" sz="2400" dirty="0"/>
          </a:p>
        </p:txBody>
      </p:sp>
      <p:sp>
        <p:nvSpPr>
          <p:cNvPr id="10"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In de kantine</a:t>
            </a:r>
            <a:endParaRPr dirty="0"/>
          </a:p>
        </p:txBody>
      </p:sp>
      <p:pic>
        <p:nvPicPr>
          <p:cNvPr id="8" name="Afbeelding 7" descr="K:\GREET\Hanna\foto's_sportivos\definitieve foto's\kim_zww.tif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0892" y="5478932"/>
            <a:ext cx="4696070" cy="3469939"/>
          </a:xfrm>
          <a:prstGeom prst="rect">
            <a:avLst/>
          </a:prstGeom>
          <a:noFill/>
          <a:ln>
            <a:noFill/>
          </a:ln>
        </p:spPr>
      </p:pic>
    </p:spTree>
    <p:extLst>
      <p:ext uri="{BB962C8B-B14F-4D97-AF65-F5344CB8AC3E}">
        <p14:creationId xmlns:p14="http://schemas.microsoft.com/office/powerpoint/2010/main" val="1716788860"/>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Leeftijd</a:t>
            </a:r>
            <a:endParaRPr dirty="0"/>
          </a:p>
        </p:txBody>
      </p:sp>
      <p:sp>
        <p:nvSpPr>
          <p:cNvPr id="134" name="Shape 134"/>
          <p:cNvSpPr>
            <a:spLocks noGrp="1"/>
          </p:cNvSpPr>
          <p:nvPr>
            <p:ph type="body" idx="14"/>
          </p:nvPr>
        </p:nvSpPr>
        <p:spPr>
          <a:xfrm>
            <a:off x="1962811" y="378488"/>
            <a:ext cx="10246983" cy="748923"/>
          </a:xfrm>
          <a:prstGeom prst="rect">
            <a:avLst/>
          </a:prstGeom>
        </p:spPr>
        <p:txBody>
          <a:bodyPr/>
          <a:lstStyle/>
          <a:p>
            <a:r>
              <a:rPr dirty="0" err="1" smtClean="0"/>
              <a:t>Tussendoortje</a:t>
            </a:r>
            <a:endParaRPr dirty="0"/>
          </a:p>
        </p:txBody>
      </p:sp>
      <p:pic>
        <p:nvPicPr>
          <p:cNvPr id="10" name="Afbeelding 9"/>
          <p:cNvPicPr>
            <a:picLocks noChangeAspect="1"/>
          </p:cNvPicPr>
          <p:nvPr/>
        </p:nvPicPr>
        <p:blipFill rotWithShape="1">
          <a:blip r:embed="rId2" cstate="print">
            <a:extLst>
              <a:ext uri="{28A0092B-C50C-407E-A947-70E740481C1C}">
                <a14:useLocalDpi xmlns:a14="http://schemas.microsoft.com/office/drawing/2010/main" val="0"/>
              </a:ext>
            </a:extLst>
          </a:blip>
          <a:srcRect l="25635" r="22225"/>
          <a:stretch/>
        </p:blipFill>
        <p:spPr>
          <a:xfrm>
            <a:off x="3876514" y="3323046"/>
            <a:ext cx="2471738" cy="2666572"/>
          </a:xfrm>
          <a:prstGeom prst="rect">
            <a:avLst/>
          </a:prstGeom>
        </p:spPr>
      </p:pic>
      <p:pic>
        <p:nvPicPr>
          <p:cNvPr id="11" name="Afbeelding 10"/>
          <p:cNvPicPr>
            <a:picLocks noChangeAspect="1"/>
          </p:cNvPicPr>
          <p:nvPr/>
        </p:nvPicPr>
        <p:blipFill rotWithShape="1">
          <a:blip r:embed="rId3" cstate="print">
            <a:extLst>
              <a:ext uri="{28A0092B-C50C-407E-A947-70E740481C1C}">
                <a14:useLocalDpi xmlns:a14="http://schemas.microsoft.com/office/drawing/2010/main" val="0"/>
              </a:ext>
            </a:extLst>
          </a:blip>
          <a:srcRect t="9588"/>
          <a:stretch/>
        </p:blipFill>
        <p:spPr>
          <a:xfrm>
            <a:off x="1962811" y="3323046"/>
            <a:ext cx="1895725" cy="2666781"/>
          </a:xfrm>
          <a:prstGeom prst="rect">
            <a:avLst/>
          </a:prstGeom>
        </p:spPr>
      </p:pic>
      <p:pic>
        <p:nvPicPr>
          <p:cNvPr id="12" name="Afbeelding 11"/>
          <p:cNvPicPr>
            <a:picLocks noChangeAspect="1"/>
          </p:cNvPicPr>
          <p:nvPr/>
        </p:nvPicPr>
        <p:blipFill rotWithShape="1">
          <a:blip r:embed="rId4" cstate="print">
            <a:extLst>
              <a:ext uri="{28A0092B-C50C-407E-A947-70E740481C1C}">
                <a14:useLocalDpi xmlns:a14="http://schemas.microsoft.com/office/drawing/2010/main" val="0"/>
              </a:ext>
            </a:extLst>
          </a:blip>
          <a:srcRect l="29239" r="21032"/>
          <a:stretch/>
        </p:blipFill>
        <p:spPr>
          <a:xfrm>
            <a:off x="8348180" y="3348778"/>
            <a:ext cx="2357438" cy="2666572"/>
          </a:xfrm>
          <a:prstGeom prst="rect">
            <a:avLst/>
          </a:prstGeom>
        </p:spPr>
      </p:pic>
      <p:pic>
        <p:nvPicPr>
          <p:cNvPr id="13" name="Afbeelding 12"/>
          <p:cNvPicPr>
            <a:picLocks noChangeAspect="1"/>
          </p:cNvPicPr>
          <p:nvPr/>
        </p:nvPicPr>
        <p:blipFill rotWithShape="1">
          <a:blip r:embed="rId5" cstate="print">
            <a:extLst>
              <a:ext uri="{28A0092B-C50C-407E-A947-70E740481C1C}">
                <a14:useLocalDpi xmlns:a14="http://schemas.microsoft.com/office/drawing/2010/main" val="0"/>
              </a:ext>
            </a:extLst>
          </a:blip>
          <a:srcRect l="9192" t="7022"/>
          <a:stretch/>
        </p:blipFill>
        <p:spPr>
          <a:xfrm rot="5400000">
            <a:off x="10399708" y="3662683"/>
            <a:ext cx="2705070" cy="2077259"/>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014930" y="3656368"/>
            <a:ext cx="2666572" cy="1999928"/>
          </a:xfrm>
          <a:prstGeom prst="rect">
            <a:avLst/>
          </a:prstGeom>
        </p:spPr>
      </p:pic>
      <p:sp>
        <p:nvSpPr>
          <p:cNvPr id="15" name="Shape 106"/>
          <p:cNvSpPr txBox="1">
            <a:spLocks/>
          </p:cNvSpPr>
          <p:nvPr/>
        </p:nvSpPr>
        <p:spPr>
          <a:xfrm>
            <a:off x="9492301" y="8733342"/>
            <a:ext cx="3135777" cy="3488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marL="0" marR="0" indent="0" algn="l" defTabSz="584200" rtl="0" eaLnBrk="1" latinLnBrk="0" hangingPunct="1">
              <a:lnSpc>
                <a:spcPct val="100000"/>
              </a:lnSpc>
              <a:spcBef>
                <a:spcPts val="0"/>
              </a:spcBef>
              <a:spcAft>
                <a:spcPts val="0"/>
              </a:spcAft>
              <a:buClrTx/>
              <a:buSzTx/>
              <a:buFontTx/>
              <a:buNone/>
              <a:tabLst/>
              <a:defRPr sz="1600" b="1" i="0" u="none" strike="noStrike" cap="none" spc="0" baseline="0">
                <a:ln>
                  <a:noFill/>
                </a:ln>
                <a:solidFill>
                  <a:srgbClr val="FFFFFF"/>
                </a:solidFill>
                <a:uFillTx/>
                <a:latin typeface="+mn-lt"/>
                <a:ea typeface="+mn-ea"/>
                <a:cs typeface="+mn-cs"/>
                <a:sym typeface="Helvetica"/>
              </a:defRPr>
            </a:lvl1pPr>
            <a:lvl2pPr marL="765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2pPr>
            <a:lvl3pPr marL="1210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3pPr>
            <a:lvl4pPr marL="1654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4pPr>
            <a:lvl5pPr marL="2099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5pPr>
            <a:lvl6pPr marL="2543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6pPr>
            <a:lvl7pPr marL="2988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7pPr>
            <a:lvl8pPr marL="3432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8pPr>
            <a:lvl9pPr marL="3877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9pPr>
          </a:lstStyle>
          <a:p>
            <a:r>
              <a:rPr lang="nl-BE" dirty="0" smtClean="0"/>
              <a:t>4. </a:t>
            </a:r>
            <a:r>
              <a:rPr lang="nl-BE" dirty="0" smtClean="0">
                <a:solidFill>
                  <a:schemeClr val="tx2"/>
                </a:solidFill>
              </a:rPr>
              <a:t>Verantwoord schenken</a:t>
            </a:r>
            <a:endParaRPr lang="nl-BE" dirty="0">
              <a:solidFill>
                <a:schemeClr val="tx2"/>
              </a:solidFill>
            </a:endParaRPr>
          </a:p>
        </p:txBody>
      </p:sp>
    </p:spTree>
    <p:extLst>
      <p:ext uri="{BB962C8B-B14F-4D97-AF65-F5344CB8AC3E}">
        <p14:creationId xmlns:p14="http://schemas.microsoft.com/office/powerpoint/2010/main" val="24222920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body" idx="13"/>
          </p:nvPr>
        </p:nvSpPr>
        <p:spPr>
          <a:xfrm>
            <a:off x="2035770" y="1943100"/>
            <a:ext cx="10101065" cy="1679434"/>
          </a:xfrm>
          <a:prstGeom prst="rect">
            <a:avLst/>
          </a:prstGeom>
        </p:spPr>
        <p:txBody>
          <a:bodyPr/>
          <a:lstStyle/>
          <a:p>
            <a:pPr marL="0" indent="0">
              <a:buNone/>
            </a:pPr>
            <a:r>
              <a:rPr lang="nl-BE" b="1" dirty="0"/>
              <a:t>Wat doe je als iemand pinten bestelt voor een groep jongeren die misschien nog geen 16 jaar zijn</a:t>
            </a:r>
            <a:r>
              <a:rPr lang="nl-BE" b="1" dirty="0" smtClean="0"/>
              <a:t>?</a:t>
            </a:r>
          </a:p>
          <a:p>
            <a:pPr marL="0" indent="0">
              <a:buNone/>
            </a:pPr>
            <a:endParaRPr lang="nl-BE" b="1" dirty="0"/>
          </a:p>
        </p:txBody>
      </p:sp>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Videofragment</a:t>
            </a:r>
            <a:endParaRPr dirty="0"/>
          </a:p>
        </p:txBody>
      </p:sp>
      <p:pic>
        <p:nvPicPr>
          <p:cNvPr id="5" name="VAD_NL_EDIT-16_VAD_M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5770" y="3245043"/>
            <a:ext cx="9306017" cy="5234635"/>
          </a:xfrm>
          <a:prstGeom prst="rect">
            <a:avLst/>
          </a:prstGeom>
        </p:spPr>
      </p:pic>
      <p:sp>
        <p:nvSpPr>
          <p:cNvPr id="7" name="Shape 106"/>
          <p:cNvSpPr>
            <a:spLocks noGrp="1"/>
          </p:cNvSpPr>
          <p:nvPr>
            <p:ph type="body" sz="quarter" idx="15"/>
          </p:nvPr>
        </p:nvSpPr>
        <p:spPr>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spTree>
    <p:extLst>
      <p:ext uri="{BB962C8B-B14F-4D97-AF65-F5344CB8AC3E}">
        <p14:creationId xmlns:p14="http://schemas.microsoft.com/office/powerpoint/2010/main" val="303669162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Tips</a:t>
            </a:r>
            <a:endParaRPr dirty="0"/>
          </a:p>
        </p:txBody>
      </p:sp>
      <p:sp>
        <p:nvSpPr>
          <p:cNvPr id="106"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sp>
        <p:nvSpPr>
          <p:cNvPr id="6" name="Shape 136"/>
          <p:cNvSpPr/>
          <p:nvPr/>
        </p:nvSpPr>
        <p:spPr>
          <a:xfrm>
            <a:off x="4121745" y="2795665"/>
            <a:ext cx="4696070" cy="3349658"/>
          </a:xfrm>
          <a:prstGeom prst="rect">
            <a:avLst/>
          </a:prstGeom>
          <a:solidFill>
            <a:srgbClr val="DCDEE0"/>
          </a:solidFill>
          <a:ln w="12700">
            <a:miter lim="400000"/>
          </a:ln>
        </p:spPr>
        <p:txBody>
          <a:bodyPr lIns="50800" tIns="50800" rIns="50800" bIns="50800" anchor="ctr"/>
          <a:lstStyle/>
          <a:p>
            <a:pPr algn="ctr"/>
            <a:endParaRPr lang="nl-BE" sz="2400" dirty="0"/>
          </a:p>
        </p:txBody>
      </p:sp>
      <p:sp>
        <p:nvSpPr>
          <p:cNvPr id="8" name="Shape 138"/>
          <p:cNvSpPr/>
          <p:nvPr/>
        </p:nvSpPr>
        <p:spPr>
          <a:xfrm>
            <a:off x="4121745" y="6812676"/>
            <a:ext cx="4696070" cy="2068866"/>
          </a:xfrm>
          <a:prstGeom prst="rect">
            <a:avLst/>
          </a:prstGeom>
          <a:solidFill>
            <a:srgbClr val="DCDEE0"/>
          </a:solidFill>
          <a:ln w="12700">
            <a:miter lim="400000"/>
          </a:ln>
        </p:spPr>
        <p:txBody>
          <a:bodyPr lIns="50800" tIns="50800" rIns="50800" bIns="50800" anchor="ctr"/>
          <a:lstStyle/>
          <a:p>
            <a:pPr algn="ctr"/>
            <a:r>
              <a:rPr lang="fr-BE" sz="2400" dirty="0"/>
              <a:t>Speur naar </a:t>
            </a:r>
            <a:r>
              <a:rPr lang="fr-BE" sz="2400" dirty="0" err="1"/>
              <a:t>tekenen</a:t>
            </a:r>
            <a:r>
              <a:rPr lang="fr-BE" sz="2400" dirty="0"/>
              <a:t> van </a:t>
            </a:r>
            <a:r>
              <a:rPr lang="fr-BE" sz="2400" dirty="0" err="1"/>
              <a:t>dronkenschap</a:t>
            </a:r>
            <a:r>
              <a:rPr lang="fr-BE" sz="2400" dirty="0"/>
              <a:t>. </a:t>
            </a:r>
          </a:p>
        </p:txBody>
      </p:sp>
      <p:sp>
        <p:nvSpPr>
          <p:cNvPr id="10"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In de kantine</a:t>
            </a:r>
            <a:endParaRPr dirty="0"/>
          </a:p>
        </p:txBody>
      </p:sp>
      <p:pic>
        <p:nvPicPr>
          <p:cNvPr id="11" name="Afbeelding 10" descr="K:\GREET\Hanna\foto's_sportivos\foto's\foto 2\gratis\2_stock-photo-16519408-drunk.jpg"/>
          <p:cNvPicPr/>
          <p:nvPr/>
        </p:nvPicPr>
        <p:blipFill rotWithShape="1">
          <a:blip r:embed="rId3">
            <a:extLst>
              <a:ext uri="{28A0092B-C50C-407E-A947-70E740481C1C}">
                <a14:useLocalDpi xmlns:a14="http://schemas.microsoft.com/office/drawing/2010/main" val="0"/>
              </a:ext>
            </a:extLst>
          </a:blip>
          <a:srcRect b="34768"/>
          <a:stretch/>
        </p:blipFill>
        <p:spPr bwMode="auto">
          <a:xfrm>
            <a:off x="4121745" y="2795665"/>
            <a:ext cx="4696070" cy="3728703"/>
          </a:xfrm>
          <a:prstGeom prst="rect">
            <a:avLst/>
          </a:prstGeom>
          <a:noFill/>
          <a:ln>
            <a:noFill/>
          </a:ln>
        </p:spPr>
      </p:pic>
    </p:spTree>
    <p:extLst>
      <p:ext uri="{BB962C8B-B14F-4D97-AF65-F5344CB8AC3E}">
        <p14:creationId xmlns:p14="http://schemas.microsoft.com/office/powerpoint/2010/main" val="698380378"/>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Signalen van dronkenschap</a:t>
            </a:r>
            <a:endParaRPr dirty="0"/>
          </a:p>
        </p:txBody>
      </p:sp>
      <p:sp>
        <p:nvSpPr>
          <p:cNvPr id="12"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pic>
        <p:nvPicPr>
          <p:cNvPr id="7" name="Picture 4" descr="http://i.huffpost.com/gen/1073312/images/o-DRUNK-WALKING-faceboo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8681" y="3699293"/>
            <a:ext cx="4766334" cy="3477883"/>
          </a:xfrm>
          <a:prstGeom prst="rect">
            <a:avLst/>
          </a:prstGeom>
          <a:noFill/>
          <a:extLst/>
        </p:spPr>
      </p:pic>
      <p:pic>
        <p:nvPicPr>
          <p:cNvPr id="8" name="Afbeelding 7"/>
          <p:cNvPicPr/>
          <p:nvPr/>
        </p:nvPicPr>
        <p:blipFill>
          <a:blip r:embed="rId4">
            <a:extLst>
              <a:ext uri="{28A0092B-C50C-407E-A947-70E740481C1C}">
                <a14:useLocalDpi xmlns:a14="http://schemas.microsoft.com/office/drawing/2010/main" val="0"/>
              </a:ext>
            </a:extLst>
          </a:blip>
          <a:srcRect/>
          <a:stretch>
            <a:fillRect/>
          </a:stretch>
        </p:blipFill>
        <p:spPr bwMode="auto">
          <a:xfrm>
            <a:off x="917590" y="4145574"/>
            <a:ext cx="3237152" cy="3031604"/>
          </a:xfrm>
          <a:prstGeom prst="rect">
            <a:avLst/>
          </a:prstGeom>
          <a:noFill/>
          <a:ln>
            <a:noFill/>
          </a:ln>
        </p:spPr>
      </p:pic>
      <p:pic>
        <p:nvPicPr>
          <p:cNvPr id="9" name="Afbeelding 8"/>
          <p:cNvPicPr/>
          <p:nvPr/>
        </p:nvPicPr>
        <p:blipFill rotWithShape="1">
          <a:blip r:embed="rId5">
            <a:extLst>
              <a:ext uri="{28A0092B-C50C-407E-A947-70E740481C1C}">
                <a14:useLocalDpi xmlns:a14="http://schemas.microsoft.com/office/drawing/2010/main" val="0"/>
              </a:ext>
            </a:extLst>
          </a:blip>
          <a:srcRect r="22795"/>
          <a:stretch/>
        </p:blipFill>
        <p:spPr bwMode="auto">
          <a:xfrm>
            <a:off x="8708954" y="3699294"/>
            <a:ext cx="3358107" cy="3477883"/>
          </a:xfrm>
          <a:prstGeom prst="rect">
            <a:avLst/>
          </a:prstGeom>
          <a:noFill/>
          <a:ln>
            <a:noFill/>
          </a:ln>
        </p:spPr>
      </p:pic>
    </p:spTree>
    <p:extLst>
      <p:ext uri="{BB962C8B-B14F-4D97-AF65-F5344CB8AC3E}">
        <p14:creationId xmlns:p14="http://schemas.microsoft.com/office/powerpoint/2010/main" val="3957987514"/>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Signalen van cannabisgebruik</a:t>
            </a:r>
            <a:endParaRPr dirty="0"/>
          </a:p>
        </p:txBody>
      </p:sp>
      <p:sp>
        <p:nvSpPr>
          <p:cNvPr id="10" name="Shape 104"/>
          <p:cNvSpPr>
            <a:spLocks noGrp="1"/>
          </p:cNvSpPr>
          <p:nvPr>
            <p:ph type="body" idx="13"/>
          </p:nvPr>
        </p:nvSpPr>
        <p:spPr>
          <a:xfrm>
            <a:off x="2035770" y="2714625"/>
            <a:ext cx="10101065" cy="4465838"/>
          </a:xfrm>
          <a:prstGeom prst="rect">
            <a:avLst/>
          </a:prstGeom>
        </p:spPr>
        <p:txBody>
          <a:bodyPr/>
          <a:lstStyle/>
          <a:p>
            <a:pPr marL="0" indent="0">
              <a:buNone/>
            </a:pPr>
            <a:r>
              <a:rPr lang="nl-BE" dirty="0" smtClean="0"/>
              <a:t>Ook bij het gebruik van cannabis zijn er een aantal signalen die je kan opmerken:</a:t>
            </a:r>
          </a:p>
          <a:p>
            <a:pPr lvl="0"/>
            <a:r>
              <a:rPr lang="nl-BE" dirty="0"/>
              <a:t>Rooddoorlopen ogen </a:t>
            </a:r>
          </a:p>
          <a:p>
            <a:pPr lvl="0"/>
            <a:r>
              <a:rPr lang="nl-BE" dirty="0"/>
              <a:t>Hangende oogleden </a:t>
            </a:r>
          </a:p>
          <a:p>
            <a:pPr lvl="0"/>
            <a:r>
              <a:rPr lang="nl-BE" dirty="0"/>
              <a:t>Lachkick: zomaar ineens de slappe lach krijgen</a:t>
            </a:r>
          </a:p>
          <a:p>
            <a:pPr lvl="0"/>
            <a:r>
              <a:rPr lang="nl-BE" dirty="0"/>
              <a:t>Vreetkick: grote honger met een hevige drang naar zoetigheden</a:t>
            </a:r>
          </a:p>
          <a:p>
            <a:pPr lvl="0"/>
            <a:r>
              <a:rPr lang="nl-BE" dirty="0"/>
              <a:t>Slome, trage bewegingen</a:t>
            </a:r>
          </a:p>
        </p:txBody>
      </p:sp>
      <p:sp>
        <p:nvSpPr>
          <p:cNvPr id="22"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spTree>
    <p:extLst>
      <p:ext uri="{BB962C8B-B14F-4D97-AF65-F5344CB8AC3E}">
        <p14:creationId xmlns:p14="http://schemas.microsoft.com/office/powerpoint/2010/main" val="144881791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1962811" y="378488"/>
            <a:ext cx="10246983" cy="748923"/>
          </a:xfrm>
        </p:spPr>
        <p:txBody>
          <a:bodyPr/>
          <a:lstStyle/>
          <a:p>
            <a:r>
              <a:rPr lang="nl-BE" dirty="0" smtClean="0"/>
              <a:t>SPORTIVOS?</a:t>
            </a:r>
            <a:endParaRPr lang="nl-BE" dirty="0"/>
          </a:p>
        </p:txBody>
      </p:sp>
      <p:sp>
        <p:nvSpPr>
          <p:cNvPr id="4" name="Tijdelijke aanduiding voor tekst 3"/>
          <p:cNvSpPr>
            <a:spLocks noGrp="1"/>
          </p:cNvSpPr>
          <p:nvPr>
            <p:ph type="body" sz="quarter" idx="15"/>
          </p:nvPr>
        </p:nvSpPr>
        <p:spPr>
          <a:xfrm>
            <a:off x="9432395" y="8948871"/>
            <a:ext cx="3135777" cy="348813"/>
          </a:xfrm>
        </p:spPr>
        <p:txBody>
          <a:bodyPr/>
          <a:lstStyle/>
          <a:p>
            <a:r>
              <a:rPr lang="nl-BE" dirty="0" smtClean="0"/>
              <a:t>1. </a:t>
            </a:r>
            <a:r>
              <a:rPr lang="nl-BE" dirty="0" smtClean="0">
                <a:solidFill>
                  <a:schemeClr val="tx2"/>
                </a:solidFill>
              </a:rPr>
              <a:t>Opwarmer</a:t>
            </a:r>
            <a:endParaRPr lang="nl-BE" dirty="0">
              <a:solidFill>
                <a:schemeClr val="tx2"/>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569" y="2418947"/>
            <a:ext cx="2772442" cy="3626354"/>
          </a:xfrm>
          <a:prstGeom prst="rect">
            <a:avLst/>
          </a:prstGeom>
        </p:spPr>
      </p:pic>
      <p:pic>
        <p:nvPicPr>
          <p:cNvPr id="8" name="Afbeelding 7"/>
          <p:cNvPicPr>
            <a:picLocks noChangeAspect="1"/>
          </p:cNvPicPr>
          <p:nvPr/>
        </p:nvPicPr>
        <p:blipFill>
          <a:blip r:embed="rId3"/>
          <a:stretch>
            <a:fillRect/>
          </a:stretch>
        </p:blipFill>
        <p:spPr>
          <a:xfrm>
            <a:off x="9033285" y="2414588"/>
            <a:ext cx="2791921" cy="3651833"/>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761" y="2414588"/>
            <a:ext cx="2775774" cy="3630713"/>
          </a:xfrm>
          <a:prstGeom prst="rect">
            <a:avLst/>
          </a:prstGeom>
        </p:spPr>
      </p:pic>
    </p:spTree>
    <p:extLst>
      <p:ext uri="{BB962C8B-B14F-4D97-AF65-F5344CB8AC3E}">
        <p14:creationId xmlns:p14="http://schemas.microsoft.com/office/powerpoint/2010/main" val="189322227"/>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Hoe alcohol weigeren?</a:t>
            </a:r>
            <a:endParaRPr dirty="0"/>
          </a:p>
        </p:txBody>
      </p:sp>
      <p:pic>
        <p:nvPicPr>
          <p:cNvPr id="3" name="Afbeelding 2"/>
          <p:cNvPicPr>
            <a:picLocks noChangeAspect="1"/>
          </p:cNvPicPr>
          <p:nvPr/>
        </p:nvPicPr>
        <p:blipFill>
          <a:blip r:embed="rId3"/>
          <a:stretch>
            <a:fillRect/>
          </a:stretch>
        </p:blipFill>
        <p:spPr>
          <a:xfrm>
            <a:off x="1273174" y="2514600"/>
            <a:ext cx="9870993" cy="4171951"/>
          </a:xfrm>
          <a:prstGeom prst="rect">
            <a:avLst/>
          </a:prstGeom>
        </p:spPr>
      </p:pic>
      <p:sp>
        <p:nvSpPr>
          <p:cNvPr id="7"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Stappenplan</a:t>
            </a:r>
            <a:endParaRPr dirty="0"/>
          </a:p>
        </p:txBody>
      </p:sp>
      <p:sp>
        <p:nvSpPr>
          <p:cNvPr id="9"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spTree>
    <p:extLst>
      <p:ext uri="{BB962C8B-B14F-4D97-AF65-F5344CB8AC3E}">
        <p14:creationId xmlns:p14="http://schemas.microsoft.com/office/powerpoint/2010/main" val="3813579807"/>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Hoe alcohol weigeren?</a:t>
            </a:r>
            <a:endParaRPr dirty="0"/>
          </a:p>
        </p:txBody>
      </p:sp>
      <p:sp>
        <p:nvSpPr>
          <p:cNvPr id="106" name="Shape 106"/>
          <p:cNvSpPr>
            <a:spLocks noGrp="1"/>
          </p:cNvSpPr>
          <p:nvPr>
            <p:ph type="body" idx="15"/>
          </p:nvPr>
        </p:nvSpPr>
        <p:spPr>
          <a:xfrm>
            <a:off x="9432395" y="8948871"/>
            <a:ext cx="3135777" cy="348813"/>
          </a:xfrm>
          <a:prstGeom prst="rect">
            <a:avLst/>
          </a:prstGeom>
        </p:spPr>
        <p:txBody>
          <a:bodyPr/>
          <a:lstStyle/>
          <a:p>
            <a:r>
              <a:rPr dirty="0"/>
              <a:t>1. </a:t>
            </a:r>
            <a:r>
              <a:rPr lang="nl-BE" dirty="0" smtClean="0">
                <a:solidFill>
                  <a:schemeClr val="tx2"/>
                </a:solidFill>
              </a:rPr>
              <a:t>Opwarmer</a:t>
            </a:r>
            <a:endParaRPr dirty="0">
              <a:solidFill>
                <a:schemeClr val="tx2"/>
              </a:solidFill>
            </a:endParaRPr>
          </a:p>
        </p:txBody>
      </p:sp>
      <p:pic>
        <p:nvPicPr>
          <p:cNvPr id="2" name="Afbeelding 1"/>
          <p:cNvPicPr>
            <a:picLocks noChangeAspect="1"/>
          </p:cNvPicPr>
          <p:nvPr/>
        </p:nvPicPr>
        <p:blipFill>
          <a:blip r:embed="rId3"/>
          <a:stretch>
            <a:fillRect/>
          </a:stretch>
        </p:blipFill>
        <p:spPr>
          <a:xfrm>
            <a:off x="1635123" y="2816541"/>
            <a:ext cx="9251951" cy="6481143"/>
          </a:xfrm>
          <a:prstGeom prst="rect">
            <a:avLst/>
          </a:prstGeom>
        </p:spPr>
      </p:pic>
      <p:sp>
        <p:nvSpPr>
          <p:cNvPr id="6"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r>
              <a:rPr lang="nl-BE" dirty="0" smtClean="0"/>
              <a:t>Stappenplan</a:t>
            </a:r>
            <a:endParaRPr dirty="0"/>
          </a:p>
        </p:txBody>
      </p:sp>
      <p:sp>
        <p:nvSpPr>
          <p:cNvPr id="7" name="Shape 106"/>
          <p:cNvSpPr txBox="1">
            <a:spLocks/>
          </p:cNvSpPr>
          <p:nvPr/>
        </p:nvSpPr>
        <p:spPr>
          <a:xfrm>
            <a:off x="9584795" y="9101271"/>
            <a:ext cx="3135777" cy="3488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marL="0" marR="0" indent="0" algn="l" defTabSz="584200" rtl="0" eaLnBrk="1" latinLnBrk="0" hangingPunct="1">
              <a:lnSpc>
                <a:spcPct val="100000"/>
              </a:lnSpc>
              <a:spcBef>
                <a:spcPts val="0"/>
              </a:spcBef>
              <a:spcAft>
                <a:spcPts val="0"/>
              </a:spcAft>
              <a:buClrTx/>
              <a:buSzTx/>
              <a:buFontTx/>
              <a:buNone/>
              <a:tabLst/>
              <a:defRPr sz="1600" b="1" i="0" u="none" strike="noStrike" cap="none" spc="0" baseline="0">
                <a:ln>
                  <a:noFill/>
                </a:ln>
                <a:solidFill>
                  <a:srgbClr val="8DC63F"/>
                </a:solidFill>
                <a:uFillTx/>
                <a:latin typeface="+mn-lt"/>
                <a:ea typeface="+mn-ea"/>
                <a:cs typeface="+mn-cs"/>
                <a:sym typeface="Helvetica"/>
              </a:defRPr>
            </a:lvl1pPr>
            <a:lvl2pPr marL="765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2pPr>
            <a:lvl3pPr marL="1210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3pPr>
            <a:lvl4pPr marL="1654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4pPr>
            <a:lvl5pPr marL="2099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5pPr>
            <a:lvl6pPr marL="2543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6pPr>
            <a:lvl7pPr marL="2988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7pPr>
            <a:lvl8pPr marL="3432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8pPr>
            <a:lvl9pPr marL="3877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9pPr>
          </a:lstStyle>
          <a:p>
            <a:r>
              <a:rPr lang="nl-BE" smtClean="0"/>
              <a:t>4. </a:t>
            </a:r>
            <a:r>
              <a:rPr lang="nl-BE" smtClean="0">
                <a:solidFill>
                  <a:schemeClr val="tx2"/>
                </a:solidFill>
              </a:rPr>
              <a:t>Verantwoord schenken</a:t>
            </a:r>
            <a:endParaRPr lang="nl-BE" dirty="0">
              <a:solidFill>
                <a:schemeClr val="tx2"/>
              </a:solidFill>
            </a:endParaRPr>
          </a:p>
        </p:txBody>
      </p:sp>
    </p:spTree>
    <p:extLst>
      <p:ext uri="{BB962C8B-B14F-4D97-AF65-F5344CB8AC3E}">
        <p14:creationId xmlns:p14="http://schemas.microsoft.com/office/powerpoint/2010/main" val="3226001961"/>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body" idx="13"/>
          </p:nvPr>
        </p:nvSpPr>
        <p:spPr>
          <a:xfrm>
            <a:off x="2035770" y="2714625"/>
            <a:ext cx="10101065" cy="3512757"/>
          </a:xfrm>
          <a:prstGeom prst="rect">
            <a:avLst/>
          </a:prstGeom>
        </p:spPr>
        <p:txBody>
          <a:bodyPr/>
          <a:lstStyle/>
          <a:p>
            <a:pPr lvl="0"/>
            <a:r>
              <a:rPr lang="nl-BE" dirty="0"/>
              <a:t>Blijf  rustig. </a:t>
            </a:r>
          </a:p>
          <a:p>
            <a:pPr lvl="0"/>
            <a:r>
              <a:rPr lang="nl-BE" dirty="0" smtClean="0"/>
              <a:t>Roep </a:t>
            </a:r>
            <a:r>
              <a:rPr lang="nl-BE" dirty="0"/>
              <a:t>de barverantwoordelijke of een andere barmedewerker erbij. </a:t>
            </a:r>
          </a:p>
          <a:p>
            <a:pPr lvl="0"/>
            <a:r>
              <a:rPr lang="nl-BE" dirty="0" smtClean="0"/>
              <a:t>Wanneer </a:t>
            </a:r>
            <a:r>
              <a:rPr lang="nl-BE" dirty="0"/>
              <a:t>iemand agressief wordt -&gt; vermijd oogcontact.</a:t>
            </a:r>
          </a:p>
          <a:p>
            <a:pPr lvl="0"/>
            <a:r>
              <a:rPr lang="nl-BE" dirty="0" smtClean="0"/>
              <a:t>Volg voor </a:t>
            </a:r>
            <a:r>
              <a:rPr lang="nl-BE" dirty="0"/>
              <a:t>het verwijderen van een klant uit de kantine de instructies van de sportclub.  </a:t>
            </a:r>
          </a:p>
        </p:txBody>
      </p:sp>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Hoe alcohol weigeren?</a:t>
            </a:r>
            <a:endParaRPr dirty="0"/>
          </a:p>
        </p:txBody>
      </p:sp>
      <p:sp>
        <p:nvSpPr>
          <p:cNvPr id="5" name="Shape 128"/>
          <p:cNvSpPr txBox="1">
            <a:spLocks/>
          </p:cNvSpPr>
          <p:nvPr/>
        </p:nvSpPr>
        <p:spPr>
          <a:xfrm>
            <a:off x="2035770" y="1943100"/>
            <a:ext cx="10101065" cy="56425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marL="0" marR="0" indent="0" algn="l" defTabSz="584200" rtl="0" eaLnBrk="1" latinLnBrk="0" hangingPunct="1">
              <a:lnSpc>
                <a:spcPts val="3600"/>
              </a:lnSpc>
              <a:spcBef>
                <a:spcPts val="2000"/>
              </a:spcBef>
              <a:spcAft>
                <a:spcPts val="0"/>
              </a:spcAft>
              <a:buClrTx/>
              <a:buSzTx/>
              <a:buFontTx/>
              <a:buNone/>
              <a:tabLst/>
              <a:defRPr sz="3000" b="1" i="0" u="none" strike="noStrike" cap="none" spc="0" baseline="0">
                <a:ln>
                  <a:noFill/>
                </a:ln>
                <a:solidFill>
                  <a:srgbClr val="000000"/>
                </a:solidFill>
                <a:uFillTx/>
                <a:latin typeface="+mn-lt"/>
                <a:ea typeface="+mn-ea"/>
                <a:cs typeface="+mn-cs"/>
                <a:sym typeface="Helvetica"/>
              </a:defRPr>
            </a:lvl1pPr>
            <a:lvl2pPr marL="765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2pPr>
            <a:lvl3pPr marL="1210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3pPr>
            <a:lvl4pPr marL="1654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4pPr>
            <a:lvl5pPr marL="2099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5pPr>
            <a:lvl6pPr marL="2543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6pPr>
            <a:lvl7pPr marL="2988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7pPr>
            <a:lvl8pPr marL="3432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8pPr>
            <a:lvl9pPr marL="3877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9pPr>
          </a:lstStyle>
          <a:p>
            <a:r>
              <a:rPr lang="nl-BE" dirty="0" smtClean="0"/>
              <a:t>Loopt de situatie uit de hand?</a:t>
            </a:r>
            <a:endParaRPr lang="nl-BE" dirty="0"/>
          </a:p>
        </p:txBody>
      </p:sp>
      <p:sp>
        <p:nvSpPr>
          <p:cNvPr id="8"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spTree>
    <p:extLst>
      <p:ext uri="{BB962C8B-B14F-4D97-AF65-F5344CB8AC3E}">
        <p14:creationId xmlns:p14="http://schemas.microsoft.com/office/powerpoint/2010/main" val="1662334552"/>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body" idx="13"/>
          </p:nvPr>
        </p:nvSpPr>
        <p:spPr>
          <a:xfrm>
            <a:off x="2035770" y="1943100"/>
            <a:ext cx="10101065" cy="508601"/>
          </a:xfrm>
          <a:prstGeom prst="rect">
            <a:avLst/>
          </a:prstGeom>
        </p:spPr>
        <p:txBody>
          <a:bodyPr/>
          <a:lstStyle/>
          <a:p>
            <a:pPr marL="0" indent="0">
              <a:buSzTx/>
              <a:buNone/>
            </a:pPr>
            <a:r>
              <a:rPr lang="nl-BE" b="1" dirty="0" smtClean="0"/>
              <a:t>Rollenspel</a:t>
            </a:r>
            <a:endParaRPr b="1" dirty="0" smtClean="0"/>
          </a:p>
        </p:txBody>
      </p:sp>
      <p:sp>
        <p:nvSpPr>
          <p:cNvPr id="105" name="Shape 105"/>
          <p:cNvSpPr>
            <a:spLocks noGrp="1"/>
          </p:cNvSpPr>
          <p:nvPr>
            <p:ph type="body" idx="14"/>
          </p:nvPr>
        </p:nvSpPr>
        <p:spPr>
          <a:xfrm>
            <a:off x="1962811" y="378488"/>
            <a:ext cx="10246983" cy="748923"/>
          </a:xfrm>
          <a:prstGeom prst="rect">
            <a:avLst/>
          </a:prstGeom>
        </p:spPr>
        <p:txBody>
          <a:bodyPr/>
          <a:lstStyle/>
          <a:p>
            <a:r>
              <a:rPr lang="nl-BE" dirty="0" smtClean="0"/>
              <a:t>Aan de slag!</a:t>
            </a:r>
            <a:endParaRPr dirty="0"/>
          </a:p>
        </p:txBody>
      </p:sp>
      <p:sp>
        <p:nvSpPr>
          <p:cNvPr id="7" name="Shape 106"/>
          <p:cNvSpPr>
            <a:spLocks noGrp="1"/>
          </p:cNvSpPr>
          <p:nvPr>
            <p:ph type="body" idx="15"/>
          </p:nvPr>
        </p:nvSpPr>
        <p:spPr>
          <a:xfrm>
            <a:off x="9432395" y="8948871"/>
            <a:ext cx="3135777" cy="348813"/>
          </a:xfrm>
          <a:prstGeom prst="rect">
            <a:avLst/>
          </a:prstGeom>
        </p:spPr>
        <p:txBody>
          <a:bodyPr/>
          <a:lstStyle/>
          <a:p>
            <a:r>
              <a:rPr lang="nl-BE" dirty="0"/>
              <a:t>4</a:t>
            </a:r>
            <a:r>
              <a:rPr dirty="0" smtClean="0"/>
              <a:t>. </a:t>
            </a:r>
            <a:r>
              <a:rPr lang="nl-BE" dirty="0" smtClean="0">
                <a:solidFill>
                  <a:schemeClr val="tx2"/>
                </a:solidFill>
              </a:rPr>
              <a:t>Verantwoord schenken</a:t>
            </a:r>
            <a:endParaRPr dirty="0">
              <a:solidFill>
                <a:schemeClr val="tx2"/>
              </a:solidFill>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5770" y="2750482"/>
            <a:ext cx="5647637" cy="5442541"/>
          </a:xfrm>
          <a:prstGeom prst="rect">
            <a:avLst/>
          </a:prstGeom>
        </p:spPr>
      </p:pic>
    </p:spTree>
    <p:extLst>
      <p:ext uri="{BB962C8B-B14F-4D97-AF65-F5344CB8AC3E}">
        <p14:creationId xmlns:p14="http://schemas.microsoft.com/office/powerpoint/2010/main" val="2235407163"/>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body" idx="13"/>
          </p:nvPr>
        </p:nvSpPr>
        <p:spPr>
          <a:xfrm>
            <a:off x="2035770" y="1943100"/>
            <a:ext cx="10101065" cy="3949799"/>
          </a:xfrm>
          <a:prstGeom prst="rect">
            <a:avLst/>
          </a:prstGeom>
        </p:spPr>
        <p:txBody>
          <a:bodyPr/>
          <a:lstStyle/>
          <a:p>
            <a:pPr marL="635000" indent="-635000">
              <a:lnSpc>
                <a:spcPts val="6000"/>
              </a:lnSpc>
              <a:spcBef>
                <a:spcPts val="0"/>
              </a:spcBef>
              <a:buClr>
                <a:schemeClr val="bg1"/>
              </a:buClr>
              <a:buSzPct val="100000"/>
              <a:buAutoNum type="arabicPeriod"/>
              <a:defRPr sz="3600" b="1"/>
            </a:pPr>
            <a:r>
              <a:rPr lang="nl-BE" dirty="0" smtClean="0">
                <a:solidFill>
                  <a:schemeClr val="tx1"/>
                </a:solidFill>
              </a:rPr>
              <a:t>Opwarmer</a:t>
            </a:r>
            <a:endParaRPr dirty="0">
              <a:solidFill>
                <a:schemeClr val="tx1"/>
              </a:solidFill>
            </a:endParaRPr>
          </a:p>
          <a:p>
            <a:pPr marL="635000" indent="-635000">
              <a:lnSpc>
                <a:spcPts val="6000"/>
              </a:lnSpc>
              <a:spcBef>
                <a:spcPts val="0"/>
              </a:spcBef>
              <a:buClr>
                <a:schemeClr val="bg1"/>
              </a:buClr>
              <a:buSzPct val="100000"/>
              <a:buAutoNum type="arabicPeriod"/>
              <a:defRPr sz="3600" b="1"/>
            </a:pPr>
            <a:r>
              <a:rPr lang="nl-BE" sz="3600" b="1" dirty="0" smtClean="0"/>
              <a:t>Kruiswoordraadsel</a:t>
            </a:r>
            <a:endParaRPr lang="nl-BE" sz="3600" b="1" dirty="0"/>
          </a:p>
          <a:p>
            <a:pPr marL="635000" indent="-635000">
              <a:lnSpc>
                <a:spcPts val="6000"/>
              </a:lnSpc>
              <a:spcBef>
                <a:spcPts val="0"/>
              </a:spcBef>
              <a:buClr>
                <a:schemeClr val="bg1"/>
              </a:buClr>
              <a:buSzPct val="100000"/>
              <a:buAutoNum type="arabicPeriod"/>
              <a:defRPr sz="3600" b="1"/>
            </a:pPr>
            <a:r>
              <a:rPr lang="nl-BE" dirty="0" smtClean="0"/>
              <a:t>Wetgevingsquiz</a:t>
            </a:r>
          </a:p>
          <a:p>
            <a:pPr marL="635000" indent="-635000">
              <a:lnSpc>
                <a:spcPts val="6000"/>
              </a:lnSpc>
              <a:spcBef>
                <a:spcPts val="0"/>
              </a:spcBef>
              <a:buClr>
                <a:schemeClr val="bg1"/>
              </a:buClr>
              <a:buSzPct val="100000"/>
              <a:buAutoNum type="arabicPeriod"/>
              <a:defRPr sz="3600" b="1"/>
            </a:pPr>
            <a:r>
              <a:rPr lang="nl-BE" sz="3600" b="1" dirty="0"/>
              <a:t>Verantwoord</a:t>
            </a:r>
            <a:r>
              <a:rPr lang="nl-BE" dirty="0" smtClean="0">
                <a:solidFill>
                  <a:schemeClr val="bg2"/>
                </a:solidFill>
              </a:rPr>
              <a:t> </a:t>
            </a:r>
            <a:r>
              <a:rPr lang="nl-BE" dirty="0" smtClean="0"/>
              <a:t>schenken</a:t>
            </a:r>
            <a:endParaRPr dirty="0"/>
          </a:p>
          <a:p>
            <a:pPr marL="635000" indent="-635000">
              <a:lnSpc>
                <a:spcPts val="6000"/>
              </a:lnSpc>
              <a:spcBef>
                <a:spcPts val="0"/>
              </a:spcBef>
              <a:buClr>
                <a:schemeClr val="bg1"/>
              </a:buClr>
              <a:buSzPct val="100000"/>
              <a:buAutoNum type="arabicPeriod"/>
              <a:defRPr sz="3600" b="1"/>
            </a:pPr>
            <a:r>
              <a:rPr lang="nl-BE" sz="3600" b="1" dirty="0">
                <a:solidFill>
                  <a:schemeClr val="bg2"/>
                </a:solidFill>
              </a:rPr>
              <a:t>Afronding</a:t>
            </a:r>
            <a:endParaRPr sz="3600" b="1" dirty="0">
              <a:solidFill>
                <a:schemeClr val="bg2"/>
              </a:solidFill>
            </a:endParaRPr>
          </a:p>
        </p:txBody>
      </p:sp>
      <p:sp>
        <p:nvSpPr>
          <p:cNvPr id="100" name="Shape 100"/>
          <p:cNvSpPr>
            <a:spLocks noGrp="1"/>
          </p:cNvSpPr>
          <p:nvPr>
            <p:ph type="body" idx="14"/>
          </p:nvPr>
        </p:nvSpPr>
        <p:spPr>
          <a:xfrm>
            <a:off x="1962811" y="378488"/>
            <a:ext cx="9877823" cy="748923"/>
          </a:xfrm>
          <a:prstGeom prst="rect">
            <a:avLst/>
          </a:prstGeom>
        </p:spPr>
        <p:txBody>
          <a:bodyPr/>
          <a:lstStyle/>
          <a:p>
            <a:r>
              <a:rPr lang="nl-BE" dirty="0" smtClean="0"/>
              <a:t>Programma</a:t>
            </a:r>
            <a:endParaRPr dirty="0"/>
          </a:p>
        </p:txBody>
      </p:sp>
    </p:spTree>
    <p:extLst>
      <p:ext uri="{BB962C8B-B14F-4D97-AF65-F5344CB8AC3E}">
        <p14:creationId xmlns:p14="http://schemas.microsoft.com/office/powerpoint/2010/main" val="1784429212"/>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body" idx="13"/>
          </p:nvPr>
        </p:nvSpPr>
        <p:spPr>
          <a:xfrm>
            <a:off x="2035770" y="1943100"/>
            <a:ext cx="8032354" cy="2410916"/>
          </a:xfrm>
          <a:prstGeom prst="rect">
            <a:avLst/>
          </a:prstGeom>
        </p:spPr>
        <p:txBody>
          <a:bodyPr/>
          <a:lstStyle/>
          <a:p>
            <a:pPr marL="0" indent="0">
              <a:lnSpc>
                <a:spcPts val="9000"/>
              </a:lnSpc>
              <a:spcBef>
                <a:spcPts val="0"/>
              </a:spcBef>
              <a:buSzTx/>
              <a:buNone/>
              <a:defRPr sz="8000" b="1">
                <a:solidFill>
                  <a:srgbClr val="FFFFFF"/>
                </a:solidFill>
              </a:defRPr>
            </a:pPr>
            <a:r>
              <a:rPr lang="nl-BE" dirty="0"/>
              <a:t>5</a:t>
            </a:r>
            <a:r>
              <a:rPr dirty="0" smtClean="0"/>
              <a:t>.</a:t>
            </a:r>
            <a:endParaRPr dirty="0"/>
          </a:p>
          <a:p>
            <a:pPr marL="0" indent="0">
              <a:lnSpc>
                <a:spcPts val="9000"/>
              </a:lnSpc>
              <a:spcBef>
                <a:spcPts val="0"/>
              </a:spcBef>
              <a:buSzTx/>
              <a:buNone/>
              <a:defRPr sz="8000" b="1"/>
            </a:pPr>
            <a:r>
              <a:rPr lang="nl-BE" dirty="0" smtClean="0">
                <a:solidFill>
                  <a:schemeClr val="bg2"/>
                </a:solidFill>
              </a:rPr>
              <a:t>Afronding</a:t>
            </a:r>
            <a:endParaRPr dirty="0">
              <a:solidFill>
                <a:schemeClr val="bg2"/>
              </a:solidFill>
            </a:endParaRPr>
          </a:p>
        </p:txBody>
      </p:sp>
    </p:spTree>
    <p:extLst>
      <p:ext uri="{BB962C8B-B14F-4D97-AF65-F5344CB8AC3E}">
        <p14:creationId xmlns:p14="http://schemas.microsoft.com/office/powerpoint/2010/main" val="2352052135"/>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4"/>
          </p:nvPr>
        </p:nvSpPr>
        <p:spPr>
          <a:xfrm>
            <a:off x="1962811" y="378488"/>
            <a:ext cx="10246983" cy="748923"/>
          </a:xfrm>
          <a:prstGeom prst="rect">
            <a:avLst/>
          </a:prstGeom>
        </p:spPr>
        <p:txBody>
          <a:bodyPr/>
          <a:lstStyle/>
          <a:p>
            <a:r>
              <a:rPr lang="nl-BE" dirty="0" err="1" smtClean="0"/>
              <a:t>Afrondig</a:t>
            </a:r>
            <a:endParaRPr dirty="0"/>
          </a:p>
        </p:txBody>
      </p:sp>
      <p:sp>
        <p:nvSpPr>
          <p:cNvPr id="106" name="Shape 106"/>
          <p:cNvSpPr>
            <a:spLocks noGrp="1"/>
          </p:cNvSpPr>
          <p:nvPr>
            <p:ph type="body" idx="15"/>
          </p:nvPr>
        </p:nvSpPr>
        <p:spPr>
          <a:xfrm>
            <a:off x="9432395" y="8948871"/>
            <a:ext cx="3135777" cy="348813"/>
          </a:xfrm>
          <a:prstGeom prst="rect">
            <a:avLst/>
          </a:prstGeom>
        </p:spPr>
        <p:txBody>
          <a:bodyPr/>
          <a:lstStyle/>
          <a:p>
            <a:r>
              <a:rPr lang="nl-BE" dirty="0" smtClean="0"/>
              <a:t>5</a:t>
            </a:r>
            <a:r>
              <a:rPr dirty="0" smtClean="0"/>
              <a:t>. </a:t>
            </a:r>
            <a:r>
              <a:rPr lang="nl-BE" dirty="0" smtClean="0">
                <a:solidFill>
                  <a:schemeClr val="tx2"/>
                </a:solidFill>
              </a:rPr>
              <a:t>Afronding</a:t>
            </a:r>
            <a:endParaRPr dirty="0">
              <a:solidFill>
                <a:schemeClr val="tx2"/>
              </a:solidFill>
            </a:endParaRPr>
          </a:p>
        </p:txBody>
      </p:sp>
      <p:sp>
        <p:nvSpPr>
          <p:cNvPr id="10" name="Shape 128"/>
          <p:cNvSpPr>
            <a:spLocks noGrp="1"/>
          </p:cNvSpPr>
          <p:nvPr>
            <p:ph type="body" idx="13"/>
          </p:nvPr>
        </p:nvSpPr>
        <p:spPr>
          <a:xfrm>
            <a:off x="2035770" y="1943100"/>
            <a:ext cx="10101065" cy="564257"/>
          </a:xfrm>
          <a:prstGeom prst="rect">
            <a:avLst/>
          </a:prstGeom>
        </p:spPr>
        <p:txBody>
          <a:bodyPr/>
          <a:lstStyle>
            <a:lvl1pPr marL="0" indent="0">
              <a:lnSpc>
                <a:spcPts val="3600"/>
              </a:lnSpc>
              <a:buSzTx/>
              <a:buNone/>
              <a:defRPr sz="3000" b="1"/>
            </a:lvl1pPr>
          </a:lstStyle>
          <a:p>
            <a:endParaRPr dirty="0"/>
          </a:p>
        </p:txBody>
      </p:sp>
      <p:sp>
        <p:nvSpPr>
          <p:cNvPr id="9" name="Shape 136"/>
          <p:cNvSpPr/>
          <p:nvPr/>
        </p:nvSpPr>
        <p:spPr>
          <a:xfrm>
            <a:off x="2181390" y="2795666"/>
            <a:ext cx="4696070" cy="3349658"/>
          </a:xfrm>
          <a:prstGeom prst="rect">
            <a:avLst/>
          </a:prstGeom>
          <a:solidFill>
            <a:srgbClr val="DCDEE0"/>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11" name="Shape 137"/>
          <p:cNvSpPr/>
          <p:nvPr/>
        </p:nvSpPr>
        <p:spPr>
          <a:xfrm>
            <a:off x="7068244" y="2795666"/>
            <a:ext cx="2900458" cy="2068866"/>
          </a:xfrm>
          <a:prstGeom prst="rect">
            <a:avLst/>
          </a:prstGeom>
          <a:solidFill>
            <a:srgbClr val="DCDEE0"/>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14" name="Shape 139"/>
          <p:cNvSpPr/>
          <p:nvPr/>
        </p:nvSpPr>
        <p:spPr>
          <a:xfrm>
            <a:off x="7068244" y="5162115"/>
            <a:ext cx="4696070" cy="3349658"/>
          </a:xfrm>
          <a:prstGeom prst="rect">
            <a:avLst/>
          </a:prstGeom>
          <a:solidFill>
            <a:srgbClr val="DCDEE0"/>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sp>
        <p:nvSpPr>
          <p:cNvPr id="15" name="Shape 140"/>
          <p:cNvSpPr/>
          <p:nvPr/>
        </p:nvSpPr>
        <p:spPr>
          <a:xfrm>
            <a:off x="10259498" y="2795666"/>
            <a:ext cx="1524927" cy="1501874"/>
          </a:xfrm>
          <a:prstGeom prst="rect">
            <a:avLst/>
          </a:prstGeom>
          <a:solidFill>
            <a:srgbClr val="DCDEE0"/>
          </a:solidFill>
          <a:ln w="12700">
            <a:miter lim="400000"/>
          </a:ln>
        </p:spPr>
        <p:txBody>
          <a:bodyPr lIns="50800" tIns="50800" rIns="50800" bIns="50800" anchor="ctr"/>
          <a:lstStyle/>
          <a:p>
            <a:pPr algn="ctr">
              <a:lnSpc>
                <a:spcPct val="100000"/>
              </a:lnSpc>
              <a:spcBef>
                <a:spcPts val="0"/>
              </a:spcBef>
              <a:defRPr sz="2400">
                <a:latin typeface="Helvetica Light"/>
                <a:ea typeface="Helvetica Light"/>
                <a:cs typeface="Helvetica Light"/>
                <a:sym typeface="Helvetica Light"/>
              </a:defRPr>
            </a:pPr>
            <a:endParaRPr/>
          </a:p>
        </p:txBody>
      </p:sp>
      <p:pic>
        <p:nvPicPr>
          <p:cNvPr id="16" name="Afbeelding 15" descr="K:\GREET\Hanna\foto's_sportivos\foto's\foto 1\gratis\1_stock-photo-57869800-sportsman-sitting-on-the-railing-on-stadium.jpg"/>
          <p:cNvPicPr/>
          <p:nvPr/>
        </p:nvPicPr>
        <p:blipFill>
          <a:blip r:embed="rId3">
            <a:extLst>
              <a:ext uri="{28A0092B-C50C-407E-A947-70E740481C1C}">
                <a14:useLocalDpi xmlns:a14="http://schemas.microsoft.com/office/drawing/2010/main" val="0"/>
              </a:ext>
            </a:extLst>
          </a:blip>
          <a:srcRect/>
          <a:stretch>
            <a:fillRect/>
          </a:stretch>
        </p:blipFill>
        <p:spPr bwMode="auto">
          <a:xfrm>
            <a:off x="2188672" y="2804940"/>
            <a:ext cx="4688787" cy="3340384"/>
          </a:xfrm>
          <a:prstGeom prst="rect">
            <a:avLst/>
          </a:prstGeom>
          <a:noFill/>
          <a:ln>
            <a:noFill/>
          </a:ln>
        </p:spPr>
      </p:pic>
      <p:pic>
        <p:nvPicPr>
          <p:cNvPr id="17" name="Afbeelding 16" descr="K:\GREET\Hanna\foto's_sportivos\foto's\foto 3\aankopen\stock-photo-95475447-car-in-pursuit.jpg"/>
          <p:cNvPicPr/>
          <p:nvPr/>
        </p:nvPicPr>
        <p:blipFill>
          <a:blip r:embed="rId4">
            <a:extLst>
              <a:ext uri="{28A0092B-C50C-407E-A947-70E740481C1C}">
                <a14:useLocalDpi xmlns:a14="http://schemas.microsoft.com/office/drawing/2010/main" val="0"/>
              </a:ext>
            </a:extLst>
          </a:blip>
          <a:srcRect/>
          <a:stretch>
            <a:fillRect/>
          </a:stretch>
        </p:blipFill>
        <p:spPr bwMode="auto">
          <a:xfrm>
            <a:off x="7068243" y="2795666"/>
            <a:ext cx="2900459" cy="2068866"/>
          </a:xfrm>
          <a:prstGeom prst="rect">
            <a:avLst/>
          </a:prstGeom>
          <a:noFill/>
          <a:ln>
            <a:noFill/>
          </a:ln>
        </p:spPr>
      </p:pic>
      <p:pic>
        <p:nvPicPr>
          <p:cNvPr id="18" name="Afbeelding 17" descr="K:\GREET\Hanna\foto's_sportivos\foto's\foto 4\aankopen\4_stock-photo-9680858-don-t-drink-drive-warning.jpg"/>
          <p:cNvPicPr/>
          <p:nvPr/>
        </p:nvPicPr>
        <p:blipFill>
          <a:blip r:embed="rId5">
            <a:extLst>
              <a:ext uri="{28A0092B-C50C-407E-A947-70E740481C1C}">
                <a14:useLocalDpi xmlns:a14="http://schemas.microsoft.com/office/drawing/2010/main" val="0"/>
              </a:ext>
            </a:extLst>
          </a:blip>
          <a:srcRect/>
          <a:stretch>
            <a:fillRect/>
          </a:stretch>
        </p:blipFill>
        <p:spPr bwMode="auto">
          <a:xfrm>
            <a:off x="10259498" y="2811726"/>
            <a:ext cx="1504816" cy="2066876"/>
          </a:xfrm>
          <a:prstGeom prst="rect">
            <a:avLst/>
          </a:prstGeom>
          <a:noFill/>
          <a:ln>
            <a:noFill/>
          </a:ln>
        </p:spPr>
      </p:pic>
      <p:pic>
        <p:nvPicPr>
          <p:cNvPr id="19" name="Afbeelding 18" descr="K:\GREET\Hanna\foto's_sportivos\foto's\foto 6\aankopen\6_2012-3-nov-alcohol-ok.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6252" y="5315700"/>
            <a:ext cx="4472286" cy="31960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Afbeelding 19" descr="K:\GREET\Hanna\foto's_sportivos\foto's\foto 9\gratis\9-wine-855166__180.jpg"/>
          <p:cNvPicPr/>
          <p:nvPr/>
        </p:nvPicPr>
        <p:blipFill>
          <a:blip r:embed="rId7">
            <a:extLst>
              <a:ext uri="{28A0092B-C50C-407E-A947-70E740481C1C}">
                <a14:useLocalDpi xmlns:a14="http://schemas.microsoft.com/office/drawing/2010/main" val="0"/>
              </a:ext>
            </a:extLst>
          </a:blip>
          <a:srcRect/>
          <a:stretch>
            <a:fillRect/>
          </a:stretch>
        </p:blipFill>
        <p:spPr bwMode="auto">
          <a:xfrm>
            <a:off x="2181390" y="6442907"/>
            <a:ext cx="2918516" cy="2068866"/>
          </a:xfrm>
          <a:prstGeom prst="rect">
            <a:avLst/>
          </a:prstGeom>
          <a:noFill/>
          <a:ln>
            <a:noFill/>
          </a:ln>
        </p:spPr>
      </p:pic>
    </p:spTree>
    <p:extLst>
      <p:ext uri="{BB962C8B-B14F-4D97-AF65-F5344CB8AC3E}">
        <p14:creationId xmlns:p14="http://schemas.microsoft.com/office/powerpoint/2010/main" val="3001217542"/>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body" idx="13"/>
          </p:nvPr>
        </p:nvSpPr>
        <p:spPr>
          <a:prstGeom prst="rect">
            <a:avLst/>
          </a:prstGeom>
        </p:spPr>
        <p:txBody>
          <a:bodyPr/>
          <a:lstStyle/>
          <a:p>
            <a:pPr marL="0" indent="0">
              <a:lnSpc>
                <a:spcPts val="9000"/>
              </a:lnSpc>
              <a:spcBef>
                <a:spcPts val="0"/>
              </a:spcBef>
              <a:buSzTx/>
              <a:buNone/>
              <a:defRPr sz="8000" b="1">
                <a:solidFill>
                  <a:srgbClr val="FFFFFF"/>
                </a:solidFill>
              </a:defRPr>
            </a:pPr>
            <a:r>
              <a:rPr dirty="0" err="1"/>
              <a:t>Bedankt</a:t>
            </a:r>
            <a:endParaRPr dirty="0"/>
          </a:p>
          <a:p>
            <a:pPr marL="0" indent="0">
              <a:lnSpc>
                <a:spcPts val="9000"/>
              </a:lnSpc>
              <a:spcBef>
                <a:spcPts val="0"/>
              </a:spcBef>
              <a:buSzTx/>
              <a:buNone/>
              <a:defRPr sz="8000" b="1"/>
            </a:pPr>
            <a:r>
              <a:rPr dirty="0" err="1"/>
              <a:t>voor</a:t>
            </a:r>
            <a:r>
              <a:rPr dirty="0"/>
              <a:t> je</a:t>
            </a:r>
          </a:p>
          <a:p>
            <a:pPr marL="0" indent="0">
              <a:lnSpc>
                <a:spcPts val="9000"/>
              </a:lnSpc>
              <a:spcBef>
                <a:spcPts val="0"/>
              </a:spcBef>
              <a:buSzTx/>
              <a:buNone/>
              <a:defRPr sz="8000" b="1"/>
            </a:pPr>
            <a:r>
              <a:rPr dirty="0" err="1"/>
              <a:t>deelname</a:t>
            </a:r>
            <a:endParaRPr dirty="0"/>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body" idx="13"/>
          </p:nvPr>
        </p:nvSpPr>
        <p:spPr>
          <a:xfrm>
            <a:off x="2035770" y="1943100"/>
            <a:ext cx="10101065" cy="3949799"/>
          </a:xfrm>
          <a:prstGeom prst="rect">
            <a:avLst/>
          </a:prstGeom>
        </p:spPr>
        <p:txBody>
          <a:bodyPr/>
          <a:lstStyle/>
          <a:p>
            <a:pPr marL="635000" indent="-635000">
              <a:lnSpc>
                <a:spcPts val="6000"/>
              </a:lnSpc>
              <a:spcBef>
                <a:spcPts val="0"/>
              </a:spcBef>
              <a:buClr>
                <a:schemeClr val="bg1"/>
              </a:buClr>
              <a:buSzPct val="100000"/>
              <a:buAutoNum type="arabicPeriod"/>
              <a:defRPr sz="3600" b="1"/>
            </a:pPr>
            <a:r>
              <a:rPr lang="nl-BE" dirty="0" smtClean="0">
                <a:solidFill>
                  <a:schemeClr val="tx1"/>
                </a:solidFill>
              </a:rPr>
              <a:t>Opwarmer</a:t>
            </a:r>
            <a:endParaRPr dirty="0">
              <a:solidFill>
                <a:schemeClr val="tx1"/>
              </a:solidFill>
            </a:endParaRPr>
          </a:p>
          <a:p>
            <a:pPr marL="635000" indent="-635000">
              <a:lnSpc>
                <a:spcPts val="6000"/>
              </a:lnSpc>
              <a:spcBef>
                <a:spcPts val="0"/>
              </a:spcBef>
              <a:buClr>
                <a:schemeClr val="bg1"/>
              </a:buClr>
              <a:buSzPct val="100000"/>
              <a:buAutoNum type="arabicPeriod"/>
              <a:defRPr sz="3600" b="1"/>
            </a:pPr>
            <a:r>
              <a:rPr lang="nl-BE" dirty="0" smtClean="0">
                <a:solidFill>
                  <a:schemeClr val="bg2"/>
                </a:solidFill>
              </a:rPr>
              <a:t>Kruiswoordraadsel</a:t>
            </a:r>
          </a:p>
          <a:p>
            <a:pPr marL="635000" indent="-635000">
              <a:lnSpc>
                <a:spcPts val="6000"/>
              </a:lnSpc>
              <a:spcBef>
                <a:spcPts val="0"/>
              </a:spcBef>
              <a:buClr>
                <a:schemeClr val="bg1"/>
              </a:buClr>
              <a:buSzPct val="100000"/>
              <a:buAutoNum type="arabicPeriod"/>
              <a:defRPr sz="3600" b="1"/>
            </a:pPr>
            <a:r>
              <a:rPr lang="nl-BE" dirty="0" smtClean="0"/>
              <a:t>Wetgevingsquiz</a:t>
            </a:r>
          </a:p>
          <a:p>
            <a:pPr marL="635000" indent="-635000">
              <a:lnSpc>
                <a:spcPts val="6000"/>
              </a:lnSpc>
              <a:spcBef>
                <a:spcPts val="0"/>
              </a:spcBef>
              <a:buClr>
                <a:schemeClr val="bg1"/>
              </a:buClr>
              <a:buSzPct val="100000"/>
              <a:buAutoNum type="arabicPeriod"/>
              <a:defRPr sz="3600" b="1"/>
            </a:pPr>
            <a:r>
              <a:rPr lang="nl-BE" dirty="0" smtClean="0">
                <a:solidFill>
                  <a:schemeClr val="tx1"/>
                </a:solidFill>
              </a:rPr>
              <a:t>Verantwoord</a:t>
            </a:r>
            <a:r>
              <a:rPr lang="nl-BE" dirty="0" smtClean="0">
                <a:solidFill>
                  <a:schemeClr val="bg2"/>
                </a:solidFill>
              </a:rPr>
              <a:t> </a:t>
            </a:r>
            <a:r>
              <a:rPr lang="nl-BE" dirty="0" smtClean="0"/>
              <a:t>schenken</a:t>
            </a:r>
            <a:endParaRPr dirty="0"/>
          </a:p>
          <a:p>
            <a:pPr marL="635000" indent="-635000">
              <a:lnSpc>
                <a:spcPts val="6000"/>
              </a:lnSpc>
              <a:spcBef>
                <a:spcPts val="0"/>
              </a:spcBef>
              <a:buClr>
                <a:schemeClr val="bg1"/>
              </a:buClr>
              <a:buSzPct val="100000"/>
              <a:buAutoNum type="arabicPeriod"/>
              <a:defRPr sz="3600" b="1"/>
            </a:pPr>
            <a:r>
              <a:rPr lang="nl-BE" dirty="0" smtClean="0"/>
              <a:t>Afronding</a:t>
            </a:r>
            <a:endParaRPr dirty="0"/>
          </a:p>
        </p:txBody>
      </p:sp>
      <p:sp>
        <p:nvSpPr>
          <p:cNvPr id="100" name="Shape 100"/>
          <p:cNvSpPr>
            <a:spLocks noGrp="1"/>
          </p:cNvSpPr>
          <p:nvPr>
            <p:ph type="body" idx="14"/>
          </p:nvPr>
        </p:nvSpPr>
        <p:spPr>
          <a:xfrm>
            <a:off x="1962811" y="378488"/>
            <a:ext cx="9877823" cy="748923"/>
          </a:xfrm>
          <a:prstGeom prst="rect">
            <a:avLst/>
          </a:prstGeom>
        </p:spPr>
        <p:txBody>
          <a:bodyPr/>
          <a:lstStyle/>
          <a:p>
            <a:r>
              <a:rPr lang="nl-BE" dirty="0" smtClean="0"/>
              <a:t>Programma</a:t>
            </a:r>
            <a:endParaRPr dirty="0"/>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body" idx="13"/>
          </p:nvPr>
        </p:nvSpPr>
        <p:spPr>
          <a:xfrm>
            <a:off x="2035769" y="1943100"/>
            <a:ext cx="10369015" cy="3565079"/>
          </a:xfrm>
          <a:prstGeom prst="rect">
            <a:avLst/>
          </a:prstGeom>
        </p:spPr>
        <p:txBody>
          <a:bodyPr/>
          <a:lstStyle/>
          <a:p>
            <a:pPr marL="0" indent="0">
              <a:lnSpc>
                <a:spcPts val="9000"/>
              </a:lnSpc>
              <a:spcBef>
                <a:spcPts val="0"/>
              </a:spcBef>
              <a:buSzTx/>
              <a:buNone/>
              <a:defRPr sz="8000" b="1">
                <a:solidFill>
                  <a:srgbClr val="FFFFFF"/>
                </a:solidFill>
              </a:defRPr>
            </a:pPr>
            <a:r>
              <a:rPr lang="nl-BE" dirty="0" smtClean="0"/>
              <a:t>2</a:t>
            </a:r>
            <a:r>
              <a:rPr dirty="0" smtClean="0"/>
              <a:t>.</a:t>
            </a:r>
            <a:endParaRPr dirty="0"/>
          </a:p>
          <a:p>
            <a:pPr marL="0" indent="0">
              <a:lnSpc>
                <a:spcPts val="9000"/>
              </a:lnSpc>
              <a:spcBef>
                <a:spcPts val="0"/>
              </a:spcBef>
              <a:buSzTx/>
              <a:buNone/>
              <a:defRPr sz="8000" b="1"/>
            </a:pPr>
            <a:r>
              <a:rPr lang="nl-BE" dirty="0" smtClean="0">
                <a:solidFill>
                  <a:schemeClr val="bg2"/>
                </a:solidFill>
              </a:rPr>
              <a:t>Kruiswoordraadsel</a:t>
            </a:r>
            <a:endParaRPr dirty="0">
              <a:solidFill>
                <a:schemeClr val="bg2"/>
              </a:solidFill>
            </a:endParaRPr>
          </a:p>
        </p:txBody>
      </p:sp>
    </p:spTree>
    <p:extLst>
      <p:ext uri="{BB962C8B-B14F-4D97-AF65-F5344CB8AC3E}">
        <p14:creationId xmlns:p14="http://schemas.microsoft.com/office/powerpoint/2010/main" val="815109065"/>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1962811" y="378488"/>
            <a:ext cx="10246983" cy="748923"/>
          </a:xfrm>
        </p:spPr>
        <p:txBody>
          <a:bodyPr/>
          <a:lstStyle/>
          <a:p>
            <a:r>
              <a:rPr lang="nl-BE" dirty="0" smtClean="0"/>
              <a:t>Kruiswoordraadsel</a:t>
            </a:r>
            <a:endParaRPr lang="nl-BE" dirty="0"/>
          </a:p>
        </p:txBody>
      </p:sp>
      <p:sp>
        <p:nvSpPr>
          <p:cNvPr id="8" name="Shape 106"/>
          <p:cNvSpPr>
            <a:spLocks noGrp="1"/>
          </p:cNvSpPr>
          <p:nvPr>
            <p:ph type="body" idx="15"/>
          </p:nvPr>
        </p:nvSpPr>
        <p:spPr>
          <a:xfrm>
            <a:off x="9203795" y="8948871"/>
            <a:ext cx="3135777" cy="348813"/>
          </a:xfrm>
          <a:prstGeom prst="rect">
            <a:avLst/>
          </a:prstGeom>
        </p:spPr>
        <p:txBody>
          <a:bodyPr/>
          <a:lstStyle/>
          <a:p>
            <a:r>
              <a:rPr lang="nl-BE" dirty="0"/>
              <a:t>2</a:t>
            </a:r>
            <a:r>
              <a:rPr dirty="0" smtClean="0"/>
              <a:t>. </a:t>
            </a:r>
            <a:r>
              <a:rPr lang="nl-BE" dirty="0" smtClean="0">
                <a:solidFill>
                  <a:schemeClr val="tx2"/>
                </a:solidFill>
              </a:rPr>
              <a:t>Kruiswoordraadsel</a:t>
            </a:r>
            <a:endParaRPr dirty="0">
              <a:solidFill>
                <a:schemeClr val="tx2"/>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1307718747"/>
              </p:ext>
            </p:extLst>
          </p:nvPr>
        </p:nvGraphicFramePr>
        <p:xfrm>
          <a:off x="2252662" y="3044665"/>
          <a:ext cx="7743204" cy="3447100"/>
        </p:xfrm>
        <a:graphic>
          <a:graphicData uri="http://schemas.openxmlformats.org/drawingml/2006/table">
            <a:tbl>
              <a:tblPr firstRow="1" firstCol="1" bandRow="1">
                <a:tableStyleId>{5940675A-B579-460E-94D1-54222C63F5DA}</a:tableStyleId>
              </a:tblPr>
              <a:tblGrid>
                <a:gridCol w="557847"/>
                <a:gridCol w="481780"/>
                <a:gridCol w="475030"/>
                <a:gridCol w="480936"/>
                <a:gridCol w="475030"/>
                <a:gridCol w="481780"/>
                <a:gridCol w="480936"/>
                <a:gridCol w="480936"/>
                <a:gridCol w="477561"/>
                <a:gridCol w="480093"/>
                <a:gridCol w="480093"/>
                <a:gridCol w="480093"/>
                <a:gridCol w="482624"/>
                <a:gridCol w="477561"/>
                <a:gridCol w="480936"/>
                <a:gridCol w="469968"/>
              </a:tblGrid>
              <a:tr h="689420">
                <a:tc>
                  <a:txBody>
                    <a:bodyPr/>
                    <a:lstStyle/>
                    <a:p>
                      <a:pPr marL="0" lvl="0" indent="0">
                        <a:lnSpc>
                          <a:spcPct val="107000"/>
                        </a:lnSpc>
                        <a:spcAft>
                          <a:spcPts val="0"/>
                        </a:spcAft>
                        <a:buFont typeface="+mj-lt"/>
                        <a:buNone/>
                      </a:pPr>
                      <a:r>
                        <a:rPr lang="nl-BE" sz="1200" dirty="0" smtClean="0">
                          <a:effectLst/>
                        </a:rPr>
                        <a:t>1.</a:t>
                      </a:r>
                      <a:r>
                        <a:rPr lang="nl-BE" sz="1200" baseline="0" dirty="0" smtClean="0">
                          <a:effectLst/>
                        </a:rPr>
                        <a:t> </a:t>
                      </a: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nl-BE"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89420">
                <a:tc>
                  <a:txBody>
                    <a:bodyPr/>
                    <a:lstStyle/>
                    <a:p>
                      <a:pPr marL="0" lvl="0" indent="0">
                        <a:lnSpc>
                          <a:spcPct val="107000"/>
                        </a:lnSpc>
                        <a:spcAft>
                          <a:spcPts val="0"/>
                        </a:spcAft>
                        <a:buFont typeface="+mj-lt"/>
                        <a:buNone/>
                      </a:pPr>
                      <a:r>
                        <a:rPr lang="nl-BE" sz="1200" dirty="0" smtClean="0">
                          <a:effectLst/>
                        </a:rPr>
                        <a:t>2.</a:t>
                      </a:r>
                      <a:r>
                        <a:rPr lang="nl-BE" sz="1200" baseline="0" dirty="0" smtClean="0">
                          <a:effectLst/>
                        </a:rPr>
                        <a:t> </a:t>
                      </a: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nl-BE"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89420">
                <a:tc>
                  <a:txBody>
                    <a:bodyPr/>
                    <a:lstStyle/>
                    <a:p>
                      <a:pPr marL="0" lvl="0" indent="0">
                        <a:lnSpc>
                          <a:spcPct val="107000"/>
                        </a:lnSpc>
                        <a:spcAft>
                          <a:spcPts val="0"/>
                        </a:spcAft>
                        <a:buFont typeface="+mj-lt"/>
                        <a:buNone/>
                      </a:pPr>
                      <a:r>
                        <a:rPr lang="nl-BE" sz="1200" dirty="0" smtClean="0">
                          <a:effectLst/>
                        </a:rPr>
                        <a:t>3.</a:t>
                      </a: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89420">
                <a:tc>
                  <a:txBody>
                    <a:bodyPr/>
                    <a:lstStyle/>
                    <a:p>
                      <a:pPr marL="0" lvl="0" indent="0">
                        <a:lnSpc>
                          <a:spcPct val="107000"/>
                        </a:lnSpc>
                        <a:spcAft>
                          <a:spcPts val="0"/>
                        </a:spcAft>
                        <a:buFont typeface="+mj-lt"/>
                        <a:buNone/>
                      </a:pPr>
                      <a:r>
                        <a:rPr lang="nl-BE" sz="1200" dirty="0" smtClean="0">
                          <a:effectLst/>
                        </a:rPr>
                        <a:t>4.</a:t>
                      </a: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89420">
                <a:tc>
                  <a:txBody>
                    <a:bodyPr/>
                    <a:lstStyle/>
                    <a:p>
                      <a:pPr marL="0" lvl="0" indent="0">
                        <a:lnSpc>
                          <a:spcPct val="107000"/>
                        </a:lnSpc>
                        <a:spcAft>
                          <a:spcPts val="0"/>
                        </a:spcAft>
                        <a:buFont typeface="+mj-lt"/>
                        <a:buNone/>
                      </a:pPr>
                      <a:r>
                        <a:rPr lang="nl-BE" sz="1200" dirty="0" smtClean="0">
                          <a:effectLst/>
                        </a:rPr>
                        <a:t>5.</a:t>
                      </a: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nl-BE"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BE"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nl-BE" sz="1200" dirty="0">
                          <a:effectLst/>
                        </a:rPr>
                        <a:t> </a:t>
                      </a:r>
                      <a:endParaRPr lang="nl-BE"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04334743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body" idx="13"/>
          </p:nvPr>
        </p:nvSpPr>
        <p:spPr>
          <a:xfrm>
            <a:off x="2035770" y="1943100"/>
            <a:ext cx="10101065" cy="2474524"/>
          </a:xfrm>
          <a:prstGeom prst="rect">
            <a:avLst/>
          </a:prstGeom>
        </p:spPr>
        <p:txBody>
          <a:bodyPr/>
          <a:lstStyle/>
          <a:p>
            <a:pPr marL="0" indent="0">
              <a:lnSpc>
                <a:spcPts val="3600"/>
              </a:lnSpc>
              <a:buSzTx/>
              <a:buNone/>
              <a:defRPr sz="3000" b="1"/>
            </a:pPr>
            <a:r>
              <a:rPr dirty="0" err="1"/>
              <a:t>Raadsel</a:t>
            </a:r>
            <a:r>
              <a:rPr dirty="0"/>
              <a:t> 1</a:t>
            </a:r>
          </a:p>
          <a:p>
            <a:pPr marL="0" indent="0">
              <a:buNone/>
            </a:pPr>
            <a:r>
              <a:rPr lang="nl-BE" dirty="0" smtClean="0"/>
              <a:t>Alcohol </a:t>
            </a:r>
            <a:r>
              <a:rPr lang="nl-BE" dirty="0"/>
              <a:t>drinken na het sporten kan ervoor zorgen dat je minder goed herstelt nadat je een …….. hebt opgelopen. </a:t>
            </a:r>
            <a:endParaRPr lang="fr-BE" dirty="0" smtClean="0"/>
          </a:p>
          <a:p>
            <a:pPr marL="0" indent="0">
              <a:lnSpc>
                <a:spcPct val="120000"/>
              </a:lnSpc>
              <a:buSzTx/>
              <a:buNone/>
              <a:defRPr sz="2800" b="1">
                <a:solidFill>
                  <a:srgbClr val="8DC63F"/>
                </a:solidFill>
              </a:defRPr>
            </a:pPr>
            <a:r>
              <a:rPr lang="nl-BE" dirty="0" smtClean="0"/>
              <a:t>BLESSURE</a:t>
            </a:r>
            <a:endParaRPr dirty="0"/>
          </a:p>
        </p:txBody>
      </p:sp>
      <p:sp>
        <p:nvSpPr>
          <p:cNvPr id="109" name="Shape 109"/>
          <p:cNvSpPr>
            <a:spLocks noGrp="1"/>
          </p:cNvSpPr>
          <p:nvPr>
            <p:ph type="body" idx="14"/>
          </p:nvPr>
        </p:nvSpPr>
        <p:spPr>
          <a:prstGeom prst="rect">
            <a:avLst/>
          </a:prstGeom>
        </p:spPr>
        <p:txBody>
          <a:bodyPr/>
          <a:lstStyle/>
          <a:p>
            <a:r>
              <a:t>Kruiswoordraadsel</a:t>
            </a:r>
          </a:p>
        </p:txBody>
      </p:sp>
      <p:sp>
        <p:nvSpPr>
          <p:cNvPr id="6" name="Shape 106"/>
          <p:cNvSpPr txBox="1">
            <a:spLocks/>
          </p:cNvSpPr>
          <p:nvPr/>
        </p:nvSpPr>
        <p:spPr>
          <a:xfrm>
            <a:off x="9203795" y="8948871"/>
            <a:ext cx="3135777" cy="3488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marL="0" marR="0" indent="0" algn="l" defTabSz="584200" rtl="0" eaLnBrk="1" latinLnBrk="0" hangingPunct="1">
              <a:lnSpc>
                <a:spcPct val="100000"/>
              </a:lnSpc>
              <a:spcBef>
                <a:spcPts val="0"/>
              </a:spcBef>
              <a:spcAft>
                <a:spcPts val="0"/>
              </a:spcAft>
              <a:buClrTx/>
              <a:buSzTx/>
              <a:buFontTx/>
              <a:buNone/>
              <a:tabLst/>
              <a:defRPr sz="1600" b="1" i="0" u="none" strike="noStrike" cap="none" spc="0" baseline="0">
                <a:ln>
                  <a:noFill/>
                </a:ln>
                <a:solidFill>
                  <a:srgbClr val="8DC63F"/>
                </a:solidFill>
                <a:uFillTx/>
                <a:latin typeface="+mn-lt"/>
                <a:ea typeface="+mn-ea"/>
                <a:cs typeface="+mn-cs"/>
                <a:sym typeface="Helvetica"/>
              </a:defRPr>
            </a:lvl1pPr>
            <a:lvl2pPr marL="765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2pPr>
            <a:lvl3pPr marL="1210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3pPr>
            <a:lvl4pPr marL="1654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4pPr>
            <a:lvl5pPr marL="2099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5pPr>
            <a:lvl6pPr marL="2543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6pPr>
            <a:lvl7pPr marL="2988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7pPr>
            <a:lvl8pPr marL="34325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8pPr>
            <a:lvl9pPr marL="3877027" marR="0" indent="-321027" algn="l" defTabSz="584200" rtl="0" eaLnBrk="1" latinLnBrk="0" hangingPunct="1">
              <a:lnSpc>
                <a:spcPct val="110000"/>
              </a:lnSpc>
              <a:spcBef>
                <a:spcPts val="200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a:defRPr>
            </a:lvl9pPr>
          </a:lstStyle>
          <a:p>
            <a:r>
              <a:rPr lang="nl-BE" smtClean="0"/>
              <a:t>2. </a:t>
            </a:r>
            <a:r>
              <a:rPr lang="nl-BE" smtClean="0">
                <a:solidFill>
                  <a:schemeClr val="tx2"/>
                </a:solidFill>
              </a:rPr>
              <a:t>Kruiswoordraadsel</a:t>
            </a:r>
            <a:endParaRPr lang="nl-BE" dirty="0">
              <a:solidFill>
                <a:schemeClr val="tx2"/>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
                                            <p:txEl>
                                              <p:pRg st="2" end="2"/>
                                            </p:txEl>
                                          </p:spTgt>
                                        </p:tgtEl>
                                        <p:attrNameLst>
                                          <p:attrName>style.visibility</p:attrName>
                                        </p:attrNameLst>
                                      </p:cBhvr>
                                      <p:to>
                                        <p:strVal val="visible"/>
                                      </p:to>
                                    </p:set>
                                    <p:anim calcmode="lin" valueType="num">
                                      <p:cBhvr additive="base">
                                        <p:cTn id="7" dur="500" fill="hold"/>
                                        <p:tgtEl>
                                          <p:spTgt spid="10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CHE VAD Sportivos-Brons">
  <a:themeElements>
    <a:clrScheme name="Sportivos">
      <a:dk1>
        <a:srgbClr val="000000"/>
      </a:dk1>
      <a:lt1>
        <a:srgbClr val="FFFFFF"/>
      </a:lt1>
      <a:dk2>
        <a:srgbClr val="9F5126"/>
      </a:dk2>
      <a:lt2>
        <a:srgbClr val="7CBE30"/>
      </a:lt2>
      <a:accent1>
        <a:srgbClr val="C39E15"/>
      </a:accent1>
      <a:accent2>
        <a:srgbClr val="00882B"/>
      </a:accent2>
      <a:accent3>
        <a:srgbClr val="A3A5A3"/>
      </a:accent3>
      <a:accent4>
        <a:srgbClr val="DE6A10"/>
      </a:accent4>
      <a:accent5>
        <a:srgbClr val="C82506"/>
      </a:accent5>
      <a:accent6>
        <a:srgbClr val="773F9B"/>
      </a:accent6>
      <a:hlink>
        <a:srgbClr val="000000"/>
      </a:hlink>
      <a:folHlink>
        <a:srgbClr val="000000"/>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10000"/>
          </a:lnSpc>
          <a:spcBef>
            <a:spcPts val="200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CHE VAD Sportivos-Brons</Template>
  <TotalTime>375</TotalTime>
  <Words>1570</Words>
  <Application>Microsoft Office PowerPoint</Application>
  <PresentationFormat>Aangepast</PresentationFormat>
  <Paragraphs>561</Paragraphs>
  <Slides>57</Slides>
  <Notes>18</Notes>
  <HiddenSlides>0</HiddenSlides>
  <MMClips>2</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57</vt:i4>
      </vt:variant>
    </vt:vector>
  </HeadingPairs>
  <TitlesOfParts>
    <vt:vector size="67" baseType="lpstr">
      <vt:lpstr>Arial</vt:lpstr>
      <vt:lpstr>Calibri</vt:lpstr>
      <vt:lpstr>Calibri Light</vt:lpstr>
      <vt:lpstr>Helvetica</vt:lpstr>
      <vt:lpstr>Helvetica Light</vt:lpstr>
      <vt:lpstr>Helvetica Neue</vt:lpstr>
      <vt:lpstr>Symbol</vt:lpstr>
      <vt:lpstr>Times New Roman</vt:lpstr>
      <vt:lpstr>Wingdings</vt:lpstr>
      <vt:lpstr>CHE VAD Sportivos-Brons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VAD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Karen Vanmarcke</dc:creator>
  <cp:lastModifiedBy>Hanna Peeters</cp:lastModifiedBy>
  <cp:revision>46</cp:revision>
  <dcterms:created xsi:type="dcterms:W3CDTF">2016-08-03T07:14:51Z</dcterms:created>
  <dcterms:modified xsi:type="dcterms:W3CDTF">2017-02-28T08:23:56Z</dcterms:modified>
</cp:coreProperties>
</file>