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65" r:id="rId4"/>
    <p:sldId id="266" r:id="rId5"/>
    <p:sldId id="261" r:id="rId6"/>
    <p:sldId id="267" r:id="rId7"/>
    <p:sldId id="271" r:id="rId8"/>
    <p:sldId id="262" r:id="rId9"/>
    <p:sldId id="283" r:id="rId10"/>
    <p:sldId id="272" r:id="rId11"/>
    <p:sldId id="260" r:id="rId12"/>
    <p:sldId id="282" r:id="rId13"/>
    <p:sldId id="290" r:id="rId14"/>
    <p:sldId id="284" r:id="rId15"/>
    <p:sldId id="287" r:id="rId16"/>
    <p:sldId id="273" r:id="rId17"/>
    <p:sldId id="278" r:id="rId18"/>
    <p:sldId id="279" r:id="rId19"/>
    <p:sldId id="268" r:id="rId20"/>
    <p:sldId id="285" r:id="rId21"/>
    <p:sldId id="289" r:id="rId22"/>
    <p:sldId id="280" r:id="rId23"/>
    <p:sldId id="274" r:id="rId24"/>
    <p:sldId id="275" r:id="rId25"/>
    <p:sldId id="281" r:id="rId26"/>
    <p:sldId id="288" r:id="rId27"/>
    <p:sldId id="276" r:id="rId28"/>
    <p:sldId id="286" r:id="rId29"/>
    <p:sldId id="270" r:id="rId30"/>
    <p:sldId id="263" r:id="rId31"/>
    <p:sldId id="264"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10000"/>
      </a:lnSpc>
      <a:spcBef>
        <a:spcPts val="20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a:defRPr>
    </a:lvl1pPr>
    <a:lvl2pPr marL="0" marR="0" indent="228600" algn="l" defTabSz="584200" rtl="0" fontAlgn="auto" latinLnBrk="0" hangingPunct="0">
      <a:lnSpc>
        <a:spcPct val="110000"/>
      </a:lnSpc>
      <a:spcBef>
        <a:spcPts val="20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a:defRPr>
    </a:lvl2pPr>
    <a:lvl3pPr marL="0" marR="0" indent="457200" algn="l" defTabSz="584200" rtl="0" fontAlgn="auto" latinLnBrk="0" hangingPunct="0">
      <a:lnSpc>
        <a:spcPct val="110000"/>
      </a:lnSpc>
      <a:spcBef>
        <a:spcPts val="20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a:defRPr>
    </a:lvl3pPr>
    <a:lvl4pPr marL="0" marR="0" indent="685800" algn="l" defTabSz="584200" rtl="0" fontAlgn="auto" latinLnBrk="0" hangingPunct="0">
      <a:lnSpc>
        <a:spcPct val="110000"/>
      </a:lnSpc>
      <a:spcBef>
        <a:spcPts val="20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a:defRPr>
    </a:lvl4pPr>
    <a:lvl5pPr marL="0" marR="0" indent="914400" algn="l" defTabSz="584200" rtl="0" fontAlgn="auto" latinLnBrk="0" hangingPunct="0">
      <a:lnSpc>
        <a:spcPct val="110000"/>
      </a:lnSpc>
      <a:spcBef>
        <a:spcPts val="20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a:defRPr>
    </a:lvl5pPr>
    <a:lvl6pPr marL="0" marR="0" indent="1143000" algn="l" defTabSz="584200" rtl="0" fontAlgn="auto" latinLnBrk="0" hangingPunct="0">
      <a:lnSpc>
        <a:spcPct val="110000"/>
      </a:lnSpc>
      <a:spcBef>
        <a:spcPts val="20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a:defRPr>
    </a:lvl6pPr>
    <a:lvl7pPr marL="0" marR="0" indent="1371600" algn="l" defTabSz="584200" rtl="0" fontAlgn="auto" latinLnBrk="0" hangingPunct="0">
      <a:lnSpc>
        <a:spcPct val="110000"/>
      </a:lnSpc>
      <a:spcBef>
        <a:spcPts val="20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a:defRPr>
    </a:lvl7pPr>
    <a:lvl8pPr marL="0" marR="0" indent="1600200" algn="l" defTabSz="584200" rtl="0" fontAlgn="auto" latinLnBrk="0" hangingPunct="0">
      <a:lnSpc>
        <a:spcPct val="110000"/>
      </a:lnSpc>
      <a:spcBef>
        <a:spcPts val="20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a:defRPr>
    </a:lvl8pPr>
    <a:lvl9pPr marL="0" marR="0" indent="1828800" algn="l" defTabSz="584200" rtl="0" fontAlgn="auto" latinLnBrk="0" hangingPunct="0">
      <a:lnSpc>
        <a:spcPct val="110000"/>
      </a:lnSpc>
      <a:spcBef>
        <a:spcPts val="20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874" autoAdjust="0"/>
  </p:normalViewPr>
  <p:slideViewPr>
    <p:cSldViewPr snapToGrid="0" snapToObjects="1" showGuides="1">
      <p:cViewPr varScale="1">
        <p:scale>
          <a:sx n="43" d="100"/>
          <a:sy n="43" d="100"/>
        </p:scale>
        <p:origin x="1830" y="7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143000" y="685800"/>
            <a:ext cx="4572000" cy="3429000"/>
          </a:xfrm>
          <a:prstGeom prst="rect">
            <a:avLst/>
          </a:prstGeom>
        </p:spPr>
        <p:txBody>
          <a:bodyPr/>
          <a:lstStyle/>
          <a:p>
            <a:endParaRPr/>
          </a:p>
        </p:txBody>
      </p:sp>
      <p:sp>
        <p:nvSpPr>
          <p:cNvPr id="94" name="Shape 9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3322893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sportivos@vad.b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it-IT" sz="2400" dirty="0" smtClean="0">
                <a:effectLst/>
                <a:latin typeface="Helvetica Neue"/>
                <a:ea typeface="Helvetica Neue"/>
                <a:cs typeface="Helvetica Neue"/>
                <a:sym typeface="Helvetica Neue"/>
              </a:rPr>
              <a:t>Hang vooraan de </a:t>
            </a:r>
            <a:r>
              <a:rPr lang="nl-NL" sz="2400" b="1" dirty="0" smtClean="0">
                <a:effectLst/>
                <a:latin typeface="Helvetica Neue"/>
                <a:ea typeface="Helvetica Neue"/>
                <a:cs typeface="Helvetica Neue"/>
                <a:sym typeface="Helvetica Neue"/>
              </a:rPr>
              <a:t>checklist-affiche</a:t>
            </a:r>
            <a:r>
              <a:rPr lang="it-IT" sz="2400" dirty="0" smtClean="0">
                <a:effectLst/>
                <a:latin typeface="Helvetica Neue"/>
                <a:ea typeface="Helvetica Neue"/>
                <a:cs typeface="Helvetica Neue"/>
                <a:sym typeface="Helvetica Neue"/>
              </a:rPr>
              <a:t> van Sportivos Zilver omhoog. </a:t>
            </a:r>
            <a:endParaRPr lang="nl-BE" sz="2400" dirty="0" smtClean="0">
              <a:effectLst/>
              <a:latin typeface="Helvetica Neue"/>
              <a:ea typeface="Helvetica Neue"/>
              <a:cs typeface="Helvetica Neue"/>
              <a:sym typeface="Helvetica Neue"/>
            </a:endParaRPr>
          </a:p>
          <a:p>
            <a:pPr lvl="0"/>
            <a:r>
              <a:rPr lang="it-IT" sz="2400" dirty="0" smtClean="0">
                <a:effectLst/>
                <a:latin typeface="Helvetica Neue"/>
                <a:ea typeface="Helvetica Neue"/>
                <a:cs typeface="Helvetica Neue"/>
                <a:sym typeface="Helvetica Neue"/>
              </a:rPr>
              <a:t>Iedere club ontvangt aan het begin van het startmoment een </a:t>
            </a:r>
            <a:r>
              <a:rPr lang="nl-NL" sz="2400" b="1" dirty="0" smtClean="0">
                <a:effectLst/>
                <a:latin typeface="Helvetica Neue"/>
                <a:ea typeface="Helvetica Neue"/>
                <a:cs typeface="Helvetica Neue"/>
                <a:sym typeface="Helvetica Neue"/>
              </a:rPr>
              <a:t>materialenbundel</a:t>
            </a:r>
            <a:r>
              <a:rPr lang="it-IT" sz="2400" dirty="0" smtClean="0">
                <a:effectLst/>
                <a:latin typeface="Helvetica Neue"/>
                <a:ea typeface="Helvetica Neue"/>
                <a:cs typeface="Helvetica Neue"/>
                <a:sym typeface="Helvetica Neue"/>
              </a:rPr>
              <a:t> die de volgende zaken bevat: </a:t>
            </a:r>
            <a:endParaRPr lang="nl-BE" sz="2400" dirty="0" smtClean="0">
              <a:effectLst/>
              <a:latin typeface="Helvetica Neue"/>
              <a:ea typeface="Helvetica Neue"/>
              <a:cs typeface="Helvetica Neue"/>
              <a:sym typeface="Helvetica Neue"/>
            </a:endParaRPr>
          </a:p>
          <a:p>
            <a:pPr marL="342900" lvl="1" indent="-342900">
              <a:buFont typeface="Arial" panose="020B0604020202020204" pitchFamily="34" charset="0"/>
              <a:buChar char="•"/>
            </a:pPr>
            <a:r>
              <a:rPr lang="it-IT" sz="2400" dirty="0" smtClean="0">
                <a:effectLst/>
                <a:latin typeface="Helvetica Neue"/>
                <a:ea typeface="Helvetica Neue"/>
                <a:cs typeface="Helvetica Neue"/>
                <a:sym typeface="Helvetica Neue"/>
              </a:rPr>
              <a:t>Affiche ‘checklist Sportivos Zilver’</a:t>
            </a:r>
          </a:p>
          <a:p>
            <a:pPr marL="342900" lvl="1" indent="-342900">
              <a:buFont typeface="Arial" panose="020B0604020202020204" pitchFamily="34" charset="0"/>
              <a:buChar char="•"/>
            </a:pPr>
            <a:r>
              <a:rPr lang="it-IT" sz="2400" dirty="0" smtClean="0">
                <a:effectLst/>
                <a:latin typeface="Helvetica Neue"/>
                <a:ea typeface="Helvetica Neue"/>
                <a:cs typeface="Helvetica Neue"/>
                <a:sym typeface="Helvetica Neue"/>
              </a:rPr>
              <a:t>Document ‘communicatietips’</a:t>
            </a:r>
          </a:p>
          <a:p>
            <a:pPr marL="342900" lvl="1" indent="-342900">
              <a:buFont typeface="Arial" panose="020B0604020202020204" pitchFamily="34" charset="0"/>
              <a:buChar char="•"/>
            </a:pPr>
            <a:r>
              <a:rPr lang="it-IT" sz="2400" dirty="0" smtClean="0">
                <a:effectLst/>
                <a:latin typeface="Helvetica Neue"/>
                <a:ea typeface="Helvetica Neue"/>
                <a:cs typeface="Helvetica Neue"/>
                <a:sym typeface="Helvetica Neue"/>
              </a:rPr>
              <a:t>Verkiezingsfiche alcohol- en drugcoach</a:t>
            </a:r>
          </a:p>
          <a:p>
            <a:pPr marL="342900" lvl="1" indent="-342900">
              <a:buFont typeface="Arial" panose="020B0604020202020204" pitchFamily="34" charset="0"/>
              <a:buChar char="•"/>
            </a:pPr>
            <a:r>
              <a:rPr lang="it-IT" sz="2400" dirty="0" smtClean="0">
                <a:effectLst/>
                <a:latin typeface="Helvetica Neue"/>
                <a:ea typeface="Helvetica Neue"/>
                <a:cs typeface="Helvetica Neue"/>
                <a:sym typeface="Helvetica Neue"/>
              </a:rPr>
              <a:t>Handleiding ‘homerun’</a:t>
            </a:r>
          </a:p>
          <a:p>
            <a:pPr marL="342900" lvl="1" indent="-342900">
              <a:buFont typeface="Arial" panose="020B0604020202020204" pitchFamily="34" charset="0"/>
              <a:buChar char="•"/>
            </a:pPr>
            <a:r>
              <a:rPr lang="it-IT" sz="2400" dirty="0" smtClean="0">
                <a:effectLst/>
                <a:latin typeface="Helvetica Neue"/>
                <a:ea typeface="Helvetica Neue"/>
                <a:cs typeface="Helvetica Neue"/>
                <a:sym typeface="Helvetica Neue"/>
              </a:rPr>
              <a:t>Brochure ‘boodschap in een fles’</a:t>
            </a:r>
          </a:p>
          <a:p>
            <a:pPr marL="342900" lvl="1" indent="-342900">
              <a:buFont typeface="Arial" panose="020B0604020202020204" pitchFamily="34" charset="0"/>
              <a:buChar char="•"/>
            </a:pPr>
            <a:r>
              <a:rPr lang="it-IT" sz="2400" dirty="0" smtClean="0">
                <a:effectLst/>
                <a:latin typeface="Helvetica Neue"/>
                <a:ea typeface="Helvetica Neue"/>
                <a:cs typeface="Helvetica Neue"/>
                <a:sym typeface="Helvetica Neue"/>
              </a:rPr>
              <a:t>Handleiding ‘alcohol- en drugvisie’</a:t>
            </a:r>
          </a:p>
          <a:p>
            <a:pPr marL="342900" lvl="1" indent="-342900">
              <a:buFont typeface="Arial" panose="020B0604020202020204" pitchFamily="34" charset="0"/>
              <a:buChar char="•"/>
            </a:pPr>
            <a:r>
              <a:rPr lang="it-IT" sz="2400" dirty="0" smtClean="0">
                <a:effectLst/>
                <a:latin typeface="Helvetica Neue"/>
                <a:ea typeface="Helvetica Neue"/>
                <a:cs typeface="Helvetica Neue"/>
                <a:sym typeface="Helvetica Neue"/>
              </a:rPr>
              <a:t>Plukboek ‘gezonde fondsenwerving’</a:t>
            </a:r>
          </a:p>
          <a:p>
            <a:endParaRPr lang="nl-BE" dirty="0"/>
          </a:p>
        </p:txBody>
      </p:sp>
    </p:spTree>
    <p:extLst>
      <p:ext uri="{BB962C8B-B14F-4D97-AF65-F5344CB8AC3E}">
        <p14:creationId xmlns:p14="http://schemas.microsoft.com/office/powerpoint/2010/main" val="3740968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32372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65966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Zie </a:t>
            </a:r>
            <a:r>
              <a:rPr lang="nl-BE" dirty="0" err="1" smtClean="0"/>
              <a:t>doc</a:t>
            </a:r>
            <a:r>
              <a:rPr lang="nl-BE" dirty="0" smtClean="0"/>
              <a:t>’ Verkiezing A&amp;D-coach’ (bijlage</a:t>
            </a:r>
            <a:r>
              <a:rPr lang="nl-BE" baseline="0" dirty="0" smtClean="0"/>
              <a:t> 1)</a:t>
            </a:r>
            <a:endParaRPr lang="nl-BE" dirty="0"/>
          </a:p>
        </p:txBody>
      </p:sp>
    </p:spTree>
    <p:extLst>
      <p:ext uri="{BB962C8B-B14F-4D97-AF65-F5344CB8AC3E}">
        <p14:creationId xmlns:p14="http://schemas.microsoft.com/office/powerpoint/2010/main" val="1932204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l-BE" dirty="0" smtClean="0"/>
              <a:t>Zie </a:t>
            </a:r>
            <a:r>
              <a:rPr lang="nl-BE" dirty="0" err="1" smtClean="0"/>
              <a:t>doc</a:t>
            </a:r>
            <a:r>
              <a:rPr lang="nl-BE" dirty="0" smtClean="0"/>
              <a:t>’ Verkiezing A&amp;D-coach’ (bijlage</a:t>
            </a:r>
            <a:r>
              <a:rPr lang="nl-BE" baseline="0" dirty="0" smtClean="0"/>
              <a:t> 2)</a:t>
            </a:r>
            <a:endParaRPr lang="nl-BE" dirty="0" smtClean="0"/>
          </a:p>
          <a:p>
            <a:endParaRPr lang="nl-BE" dirty="0"/>
          </a:p>
        </p:txBody>
      </p:sp>
    </p:spTree>
    <p:extLst>
      <p:ext uri="{BB962C8B-B14F-4D97-AF65-F5344CB8AC3E}">
        <p14:creationId xmlns:p14="http://schemas.microsoft.com/office/powerpoint/2010/main" val="233967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Zie </a:t>
            </a:r>
            <a:r>
              <a:rPr lang="nl-BE" dirty="0" err="1" smtClean="0"/>
              <a:t>doc</a:t>
            </a:r>
            <a:r>
              <a:rPr lang="nl-BE" dirty="0" smtClean="0"/>
              <a:t> ‘verkiezing A&amp;D-coach’</a:t>
            </a:r>
            <a:endParaRPr lang="nl-BE" dirty="0"/>
          </a:p>
        </p:txBody>
      </p:sp>
    </p:spTree>
    <p:extLst>
      <p:ext uri="{BB962C8B-B14F-4D97-AF65-F5344CB8AC3E}">
        <p14:creationId xmlns:p14="http://schemas.microsoft.com/office/powerpoint/2010/main" val="3525541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Zie </a:t>
            </a:r>
            <a:r>
              <a:rPr lang="nl-BE" dirty="0" err="1" smtClean="0"/>
              <a:t>doc</a:t>
            </a:r>
            <a:r>
              <a:rPr lang="nl-BE" dirty="0" smtClean="0"/>
              <a:t> ‘verkiezing A&amp;D-coach’</a:t>
            </a:r>
            <a:endParaRPr lang="nl-BE" dirty="0"/>
          </a:p>
        </p:txBody>
      </p:sp>
    </p:spTree>
    <p:extLst>
      <p:ext uri="{BB962C8B-B14F-4D97-AF65-F5344CB8AC3E}">
        <p14:creationId xmlns:p14="http://schemas.microsoft.com/office/powerpoint/2010/main" val="3616754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Zie </a:t>
            </a:r>
            <a:r>
              <a:rPr lang="nl-BE" dirty="0" err="1" smtClean="0"/>
              <a:t>doc</a:t>
            </a:r>
            <a:r>
              <a:rPr lang="nl-BE" dirty="0" smtClean="0"/>
              <a:t> ‘leidraad</a:t>
            </a:r>
            <a:r>
              <a:rPr lang="nl-BE" baseline="0" dirty="0" smtClean="0"/>
              <a:t> vorming </a:t>
            </a:r>
            <a:r>
              <a:rPr lang="nl-BE" dirty="0" smtClean="0"/>
              <a:t>A&amp;D-coach’</a:t>
            </a:r>
          </a:p>
          <a:p>
            <a:r>
              <a:rPr lang="nl-BE" dirty="0" smtClean="0">
                <a:sym typeface="Wingdings" panose="05000000000000000000" pitchFamily="2" charset="2"/>
              </a:rPr>
              <a:t> Voor het startmoment</a:t>
            </a:r>
            <a:r>
              <a:rPr lang="nl-BE" baseline="0" dirty="0" smtClean="0">
                <a:sym typeface="Wingdings" panose="05000000000000000000" pitchFamily="2" charset="2"/>
              </a:rPr>
              <a:t> minder van belang, dus dat kan je sneller overlopen</a:t>
            </a:r>
            <a:endParaRPr lang="nl-BE" dirty="0"/>
          </a:p>
        </p:txBody>
      </p:sp>
    </p:spTree>
    <p:extLst>
      <p:ext uri="{BB962C8B-B14F-4D97-AF65-F5344CB8AC3E}">
        <p14:creationId xmlns:p14="http://schemas.microsoft.com/office/powerpoint/2010/main" val="1189612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Zie </a:t>
            </a:r>
            <a:r>
              <a:rPr lang="nl-BE" dirty="0" err="1" smtClean="0"/>
              <a:t>doc</a:t>
            </a:r>
            <a:r>
              <a:rPr lang="nl-BE" dirty="0" smtClean="0"/>
              <a:t> ‘leidraad</a:t>
            </a:r>
            <a:r>
              <a:rPr lang="nl-BE" baseline="0" dirty="0" smtClean="0"/>
              <a:t> vorming </a:t>
            </a:r>
            <a:r>
              <a:rPr lang="nl-BE" dirty="0" smtClean="0"/>
              <a:t>A&amp;D-coach’</a:t>
            </a:r>
          </a:p>
          <a:p>
            <a:r>
              <a:rPr lang="nl-BE" dirty="0" smtClean="0">
                <a:sym typeface="Wingdings" panose="05000000000000000000" pitchFamily="2" charset="2"/>
              </a:rPr>
              <a:t> Voor het startmoment</a:t>
            </a:r>
            <a:r>
              <a:rPr lang="nl-BE" baseline="0" dirty="0" smtClean="0">
                <a:sym typeface="Wingdings" panose="05000000000000000000" pitchFamily="2" charset="2"/>
              </a:rPr>
              <a:t> minder van belang, dus dat kan je sneller overlopen</a:t>
            </a:r>
            <a:endParaRPr lang="nl-BE" dirty="0"/>
          </a:p>
        </p:txBody>
      </p:sp>
    </p:spTree>
    <p:extLst>
      <p:ext uri="{BB962C8B-B14F-4D97-AF65-F5344CB8AC3E}">
        <p14:creationId xmlns:p14="http://schemas.microsoft.com/office/powerpoint/2010/main" val="1138089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err="1" smtClean="0"/>
              <a:t>Plukboek</a:t>
            </a:r>
            <a:r>
              <a:rPr lang="fr-BE" dirty="0" smtClean="0"/>
              <a:t> ter</a:t>
            </a:r>
            <a:r>
              <a:rPr lang="fr-BE" baseline="0" dirty="0" smtClean="0"/>
              <a:t> </a:t>
            </a:r>
            <a:r>
              <a:rPr lang="fr-BE" baseline="0" dirty="0" err="1" smtClean="0"/>
              <a:t>ondersteuning</a:t>
            </a:r>
            <a:r>
              <a:rPr lang="fr-BE" baseline="0" dirty="0" smtClean="0"/>
              <a:t> van de </a:t>
            </a:r>
            <a:r>
              <a:rPr lang="fr-BE" baseline="0" dirty="0" err="1" smtClean="0"/>
              <a:t>sportclub</a:t>
            </a:r>
            <a:r>
              <a:rPr lang="fr-BE" baseline="0" dirty="0" smtClean="0"/>
              <a:t>. </a:t>
            </a:r>
            <a:endParaRPr lang="nl-BE" dirty="0"/>
          </a:p>
        </p:txBody>
      </p:sp>
    </p:spTree>
    <p:extLst>
      <p:ext uri="{BB962C8B-B14F-4D97-AF65-F5344CB8AC3E}">
        <p14:creationId xmlns:p14="http://schemas.microsoft.com/office/powerpoint/2010/main" val="1258686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27735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2200" dirty="0" smtClean="0">
              <a:effectLst/>
              <a:latin typeface="Helvetica Neue"/>
              <a:ea typeface="Helvetica Neue"/>
              <a:cs typeface="Helvetica Neue"/>
              <a:sym typeface="Helvetica Neue"/>
            </a:endParaRPr>
          </a:p>
          <a:p>
            <a:r>
              <a:rPr lang="nl-BE" dirty="0" smtClean="0"/>
              <a:t>Brons focus</a:t>
            </a:r>
            <a:r>
              <a:rPr lang="nl-BE" baseline="0" dirty="0" smtClean="0"/>
              <a:t> op sleutelfiguren. Zilver meer focus op ruimere club(leden) (goud: clubomgeving)</a:t>
            </a:r>
            <a:endParaRPr lang="nl-BE" dirty="0"/>
          </a:p>
        </p:txBody>
      </p:sp>
    </p:spTree>
    <p:extLst>
      <p:ext uri="{BB962C8B-B14F-4D97-AF65-F5344CB8AC3E}">
        <p14:creationId xmlns:p14="http://schemas.microsoft.com/office/powerpoint/2010/main" val="722543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it-IT" sz="2200" dirty="0" smtClean="0">
                <a:effectLst/>
                <a:latin typeface="Helvetica Neue"/>
                <a:ea typeface="Helvetica Neue"/>
                <a:cs typeface="Helvetica Neue"/>
                <a:sym typeface="Helvetica Neue"/>
              </a:rPr>
              <a:t>Formuleer vervolgens wat de clubs van jullie mogen verwachten qua ondersteuning. Leg uit hoe ze jou kunnen bereiken. </a:t>
            </a:r>
            <a:endParaRPr lang="nl-BE" sz="2200" dirty="0" smtClean="0">
              <a:effectLst/>
              <a:latin typeface="Helvetica Neue"/>
              <a:ea typeface="Helvetica Neue"/>
              <a:cs typeface="Helvetica Neue"/>
              <a:sym typeface="Helvetica Neue"/>
            </a:endParaRPr>
          </a:p>
          <a:p>
            <a:r>
              <a:rPr lang="it-IT" sz="2200" dirty="0" smtClean="0">
                <a:effectLst/>
                <a:latin typeface="Helvetica Neue"/>
                <a:ea typeface="Helvetica Neue"/>
                <a:cs typeface="Helvetica Neue"/>
                <a:sym typeface="Helvetica Neue"/>
              </a:rPr>
              <a:t>Spreek tot slot de volgende data af: </a:t>
            </a:r>
          </a:p>
          <a:p>
            <a:endParaRPr lang="nl-BE" sz="2200" dirty="0" smtClean="0">
              <a:effectLst/>
              <a:latin typeface="Helvetica Neue"/>
              <a:ea typeface="Helvetica Neue"/>
              <a:cs typeface="Helvetica Neue"/>
              <a:sym typeface="Helvetica Neue"/>
            </a:endParaRPr>
          </a:p>
          <a:p>
            <a:pPr lvl="0"/>
            <a:r>
              <a:rPr lang="it-IT" sz="2200" dirty="0" smtClean="0">
                <a:effectLst/>
                <a:latin typeface="Helvetica Neue"/>
                <a:ea typeface="Helvetica Neue"/>
                <a:cs typeface="Helvetica Neue"/>
                <a:sym typeface="Helvetica Neue"/>
              </a:rPr>
              <a:t>Datum voor de vorming met de A&amp;D-coach(es) (met verschillende clubs samen, of zelfs met verschillende regio’s)</a:t>
            </a:r>
            <a:endParaRPr lang="nl-BE" sz="2200" dirty="0" smtClean="0">
              <a:effectLst/>
              <a:latin typeface="Helvetica Neue"/>
              <a:ea typeface="Helvetica Neue"/>
              <a:cs typeface="Helvetica Neue"/>
              <a:sym typeface="Helvetica Neue"/>
            </a:endParaRPr>
          </a:p>
          <a:p>
            <a:pPr lvl="0"/>
            <a:r>
              <a:rPr lang="it-IT" sz="2200" dirty="0" smtClean="0">
                <a:effectLst/>
                <a:latin typeface="Helvetica Neue"/>
                <a:ea typeface="Helvetica Neue"/>
                <a:cs typeface="Helvetica Neue"/>
                <a:sym typeface="Helvetica Neue"/>
              </a:rPr>
              <a:t>Datum voor de tussentijdse feedback (iedere club apart)</a:t>
            </a:r>
            <a:endParaRPr lang="nl-BE" sz="2200" dirty="0" smtClean="0">
              <a:effectLst/>
              <a:latin typeface="Helvetica Neue"/>
              <a:ea typeface="Helvetica Neue"/>
              <a:cs typeface="Helvetica Neue"/>
              <a:sym typeface="Helvetica Neue"/>
            </a:endParaRPr>
          </a:p>
          <a:p>
            <a:endParaRPr lang="nl-BE" dirty="0"/>
          </a:p>
        </p:txBody>
      </p:sp>
    </p:spTree>
    <p:extLst>
      <p:ext uri="{BB962C8B-B14F-4D97-AF65-F5344CB8AC3E}">
        <p14:creationId xmlns:p14="http://schemas.microsoft.com/office/powerpoint/2010/main" val="381541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it-IT" sz="2200" dirty="0" smtClean="0">
                <a:effectLst/>
                <a:latin typeface="Helvetica Neue"/>
                <a:ea typeface="Helvetica Neue"/>
                <a:cs typeface="Helvetica Neue"/>
                <a:sym typeface="Helvetica Neue"/>
              </a:rPr>
              <a:t>Licht</a:t>
            </a:r>
            <a:r>
              <a:rPr lang="it-IT" sz="2200" baseline="0" dirty="0" smtClean="0">
                <a:effectLst/>
                <a:latin typeface="Helvetica Neue"/>
                <a:ea typeface="Helvetica Neue"/>
                <a:cs typeface="Helvetica Neue"/>
                <a:sym typeface="Helvetica Neue"/>
              </a:rPr>
              <a:t> toe </a:t>
            </a:r>
            <a:r>
              <a:rPr lang="it-IT" sz="2200" dirty="0" smtClean="0">
                <a:effectLst/>
                <a:latin typeface="Helvetica Neue"/>
                <a:ea typeface="Helvetica Neue"/>
                <a:cs typeface="Helvetica Neue"/>
                <a:sym typeface="Helvetica Neue"/>
              </a:rPr>
              <a:t>dat de checklist de leidraad is voor Sportivos Zilver. Door alle acties te doorlopen en af te vinken, kunnen de clubs het Zilveren Label behalen. </a:t>
            </a:r>
            <a:endParaRPr lang="nl-BE" sz="2200" dirty="0" smtClean="0">
              <a:effectLst/>
              <a:latin typeface="Helvetica Neue"/>
              <a:ea typeface="Helvetica Neue"/>
              <a:cs typeface="Helvetica Neue"/>
              <a:sym typeface="Helvetica Neue"/>
            </a:endParaRPr>
          </a:p>
          <a:p>
            <a:r>
              <a:rPr lang="it-IT" sz="2200" dirty="0" smtClean="0">
                <a:effectLst/>
                <a:latin typeface="Helvetica Neue"/>
                <a:ea typeface="Helvetica Neue"/>
                <a:cs typeface="Helvetica Neue"/>
                <a:sym typeface="Helvetica Neue"/>
              </a:rPr>
              <a:t>Geef mee aan de club dat ze de affiche ‘Checklist’ best uithangen in hun club. Dit geeft hen een overzicht van waar ze staan en waar ze naartoe gaan. </a:t>
            </a:r>
            <a:endParaRPr lang="nl-BE" sz="2200" dirty="0" smtClean="0">
              <a:effectLst/>
              <a:latin typeface="Helvetica Neue"/>
              <a:ea typeface="Helvetica Neue"/>
              <a:cs typeface="Helvetica Neue"/>
              <a:sym typeface="Helvetica Neue"/>
            </a:endParaRPr>
          </a:p>
          <a:p>
            <a:endParaRPr lang="nl-BE" dirty="0"/>
          </a:p>
        </p:txBody>
      </p:sp>
    </p:spTree>
    <p:extLst>
      <p:ext uri="{BB962C8B-B14F-4D97-AF65-F5344CB8AC3E}">
        <p14:creationId xmlns:p14="http://schemas.microsoft.com/office/powerpoint/2010/main" val="364215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it-IT" sz="2200" dirty="0" smtClean="0">
                <a:effectLst/>
                <a:latin typeface="Helvetica Neue"/>
                <a:ea typeface="Helvetica Neue"/>
                <a:cs typeface="Helvetica Neue"/>
                <a:sym typeface="Helvetica Neue"/>
              </a:rPr>
              <a:t>Sta even stil bij iedere actie die in de checklist is opgenomen. Laat de deelnemers de materialen in de materialenbundel erbij nemen terwijl je de inhouden bespreekt. </a:t>
            </a:r>
            <a:endParaRPr lang="nl-BE" sz="2200" dirty="0" smtClean="0">
              <a:effectLst/>
              <a:latin typeface="Helvetica Neue"/>
              <a:ea typeface="Helvetica Neue"/>
              <a:cs typeface="Helvetica Neue"/>
              <a:sym typeface="Helvetica Neue"/>
            </a:endParaRPr>
          </a:p>
          <a:p>
            <a:r>
              <a:rPr lang="it-IT" sz="2200" dirty="0" smtClean="0">
                <a:effectLst/>
                <a:latin typeface="Helvetica Neue"/>
                <a:ea typeface="Helvetica Neue"/>
                <a:cs typeface="Helvetica Neue"/>
                <a:sym typeface="Helvetica Neue"/>
              </a:rPr>
              <a:t>Geef duidelijke uitleg over de inhouden van de verschillende acties en brochures en wat precies wordt verwacht van de sportclubs. </a:t>
            </a:r>
            <a:endParaRPr lang="nl-BE" sz="2200" dirty="0" smtClean="0">
              <a:effectLst/>
              <a:latin typeface="Helvetica Neue"/>
              <a:ea typeface="Helvetica Neue"/>
              <a:cs typeface="Helvetica Neue"/>
              <a:sym typeface="Helvetica Neue"/>
            </a:endParaRPr>
          </a:p>
          <a:p>
            <a:r>
              <a:rPr lang="it-IT" sz="2200" dirty="0" smtClean="0">
                <a:effectLst/>
                <a:latin typeface="Helvetica Neue"/>
                <a:ea typeface="Helvetica Neue"/>
                <a:cs typeface="Helvetica Neue"/>
                <a:sym typeface="Helvetica Neue"/>
              </a:rPr>
              <a:t>Vertel bijvoorbeeld concreet welke inhouden aan bod komen tijdens de vorming voor de A&amp;D-coach, hoe het spel ‘Homerun’ gespeeld wordt, hoe ze hun</a:t>
            </a:r>
            <a:r>
              <a:rPr lang="it-IT" sz="2200" baseline="0" dirty="0" smtClean="0">
                <a:effectLst/>
                <a:latin typeface="Helvetica Neue"/>
                <a:ea typeface="Helvetica Neue"/>
                <a:cs typeface="Helvetica Neue"/>
                <a:sym typeface="Helvetica Neue"/>
              </a:rPr>
              <a:t> alcohol- en drugvisie </a:t>
            </a:r>
            <a:r>
              <a:rPr lang="it-IT" sz="2200" dirty="0" smtClean="0">
                <a:effectLst/>
                <a:latin typeface="Helvetica Neue"/>
                <a:ea typeface="Helvetica Neue"/>
                <a:cs typeface="Helvetica Neue"/>
                <a:sym typeface="Helvetica Neue"/>
              </a:rPr>
              <a:t>kunnen uitwerken, etc.</a:t>
            </a:r>
            <a:r>
              <a:rPr lang="it-IT" sz="2200" baseline="0" dirty="0" smtClean="0">
                <a:effectLst/>
                <a:latin typeface="Helvetica Neue"/>
                <a:ea typeface="Helvetica Neue"/>
                <a:cs typeface="Helvetica Neue"/>
                <a:sym typeface="Helvetica Neue"/>
              </a:rPr>
              <a:t> </a:t>
            </a:r>
            <a:endParaRPr lang="nl-BE" dirty="0"/>
          </a:p>
        </p:txBody>
      </p:sp>
    </p:spTree>
    <p:extLst>
      <p:ext uri="{BB962C8B-B14F-4D97-AF65-F5344CB8AC3E}">
        <p14:creationId xmlns:p14="http://schemas.microsoft.com/office/powerpoint/2010/main" val="176930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45073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67379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it-IT" sz="2200" dirty="0" smtClean="0">
                <a:effectLst/>
                <a:latin typeface="Helvetica Neue"/>
                <a:ea typeface="Helvetica Neue"/>
                <a:cs typeface="Helvetica Neue"/>
                <a:sym typeface="Helvetica Neue"/>
              </a:rPr>
              <a:t>Vermeld dat ze zweetbandjes (-16/-18) kunnen bestellen (zolang de voorraad strekt) voor hun jeugdspelers die het Homerun-spel spelen. Dit doen ze door het aantal jeugdspelers die het spel zullen spelen door te geven aan jou als preventiewerker. Jij kan deze polsbandjes gratis bestellen door een mail te sturen naar </a:t>
            </a:r>
            <a:r>
              <a:rPr lang="it-IT" sz="2200" u="none" strike="noStrike" dirty="0" smtClean="0">
                <a:effectLst/>
                <a:latin typeface="Helvetica Neue"/>
                <a:ea typeface="Helvetica Neue"/>
                <a:cs typeface="Helvetica Neue"/>
                <a:sym typeface="Helvetica Neue"/>
                <a:hlinkClick r:id="rId3"/>
              </a:rPr>
              <a:t>sportivos@vad.be</a:t>
            </a:r>
            <a:r>
              <a:rPr lang="it-IT" sz="2200" dirty="0" smtClean="0">
                <a:effectLst/>
                <a:latin typeface="Helvetica Neue"/>
                <a:ea typeface="Helvetica Neue"/>
                <a:cs typeface="Helvetica Neue"/>
                <a:sym typeface="Helvetica Neue"/>
              </a:rPr>
              <a:t>.  </a:t>
            </a:r>
            <a:endParaRPr lang="nl-BE"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54172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Om</a:t>
            </a:r>
            <a:r>
              <a:rPr lang="nl-BE" baseline="0" dirty="0" smtClean="0"/>
              <a:t> het voor hen nog concreter te maken, kan je de vraag stellen bij </a:t>
            </a:r>
            <a:r>
              <a:rPr lang="nl-BE" baseline="0" smtClean="0"/>
              <a:t>welke ploegen </a:t>
            </a:r>
            <a:r>
              <a:rPr lang="nl-BE" baseline="0" dirty="0" smtClean="0"/>
              <a:t>ze Homerun zouden kunnen spelen. </a:t>
            </a:r>
            <a:endParaRPr lang="nl-BE" dirty="0"/>
          </a:p>
        </p:txBody>
      </p:sp>
    </p:spTree>
    <p:extLst>
      <p:ext uri="{BB962C8B-B14F-4D97-AF65-F5344CB8AC3E}">
        <p14:creationId xmlns:p14="http://schemas.microsoft.com/office/powerpoint/2010/main" val="248767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Let wel:</a:t>
            </a:r>
            <a:r>
              <a:rPr lang="nl-BE" baseline="0" dirty="0" smtClean="0"/>
              <a:t> de brochure kost 2 euro. Downloaden is gratis. </a:t>
            </a:r>
            <a:endParaRPr lang="nl-BE" dirty="0"/>
          </a:p>
        </p:txBody>
      </p:sp>
    </p:spTree>
    <p:extLst>
      <p:ext uri="{BB962C8B-B14F-4D97-AF65-F5344CB8AC3E}">
        <p14:creationId xmlns:p14="http://schemas.microsoft.com/office/powerpoint/2010/main" val="3934427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11" name="Shape 11"/>
          <p:cNvSpPr/>
          <p:nvPr/>
        </p:nvSpPr>
        <p:spPr>
          <a:xfrm>
            <a:off x="-8964" y="-42896"/>
            <a:ext cx="13022728" cy="6604001"/>
          </a:xfrm>
          <a:prstGeom prst="rect">
            <a:avLst/>
          </a:prstGeom>
          <a:solidFill>
            <a:schemeClr val="bg2"/>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endParaRPr/>
          </a:p>
        </p:txBody>
      </p:sp>
      <p:sp>
        <p:nvSpPr>
          <p:cNvPr id="13" name="Shape 13"/>
          <p:cNvSpPr/>
          <p:nvPr/>
        </p:nvSpPr>
        <p:spPr>
          <a:xfrm>
            <a:off x="-8964" y="6551513"/>
            <a:ext cx="4330701" cy="254001"/>
          </a:xfrm>
          <a:prstGeom prst="rect">
            <a:avLst/>
          </a:prstGeom>
          <a:solidFill>
            <a:schemeClr val="tx2"/>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endParaRPr/>
          </a:p>
        </p:txBody>
      </p:sp>
      <p:sp>
        <p:nvSpPr>
          <p:cNvPr id="16" name="Shape 16"/>
          <p:cNvSpPr>
            <a:spLocks noGrp="1"/>
          </p:cNvSpPr>
          <p:nvPr>
            <p:ph type="body" sz="quarter" idx="13"/>
          </p:nvPr>
        </p:nvSpPr>
        <p:spPr>
          <a:xfrm>
            <a:off x="1420903" y="3943350"/>
            <a:ext cx="10162994" cy="952500"/>
          </a:xfrm>
          <a:prstGeom prst="rect">
            <a:avLst/>
          </a:prstGeom>
        </p:spPr>
        <p:txBody>
          <a:bodyPr anchor="t">
            <a:spAutoFit/>
          </a:bodyPr>
          <a:lstStyle>
            <a:lvl1pPr marL="0" indent="0" algn="ctr">
              <a:lnSpc>
                <a:spcPct val="100000"/>
              </a:lnSpc>
              <a:spcBef>
                <a:spcPts val="0"/>
              </a:spcBef>
              <a:buSzTx/>
              <a:buNone/>
              <a:defRPr sz="5600" b="1"/>
            </a:lvl1pPr>
          </a:lstStyle>
          <a:p>
            <a:pPr lvl="0"/>
            <a:r>
              <a:rPr lang="nl-NL" smtClean="0"/>
              <a:t>Klik om de modelstijlen te bewerken</a:t>
            </a:r>
          </a:p>
        </p:txBody>
      </p:sp>
      <p:pic>
        <p:nvPicPr>
          <p:cNvPr id="9" name="Picture 8"/>
          <p:cNvPicPr>
            <a:picLocks noChangeAspect="1"/>
          </p:cNvPicPr>
          <p:nvPr userDrawn="1"/>
        </p:nvPicPr>
        <p:blipFill>
          <a:blip r:embed="rId2"/>
          <a:stretch>
            <a:fillRect/>
          </a:stretch>
        </p:blipFill>
        <p:spPr>
          <a:xfrm>
            <a:off x="6864543" y="-1162473"/>
            <a:ext cx="7430142" cy="4767820"/>
          </a:xfrm>
          <a:prstGeom prst="rect">
            <a:avLst/>
          </a:prstGeom>
        </p:spPr>
      </p:pic>
      <p:pic>
        <p:nvPicPr>
          <p:cNvPr id="18" name="Picture 17"/>
          <p:cNvPicPr>
            <a:picLocks noChangeAspect="1"/>
          </p:cNvPicPr>
          <p:nvPr userDrawn="1"/>
        </p:nvPicPr>
        <p:blipFill>
          <a:blip r:embed="rId3"/>
          <a:stretch>
            <a:fillRect/>
          </a:stretch>
        </p:blipFill>
        <p:spPr>
          <a:xfrm>
            <a:off x="5782468" y="7253024"/>
            <a:ext cx="1450322" cy="1885418"/>
          </a:xfrm>
          <a:prstGeom prst="rect">
            <a:avLst/>
          </a:prstGeom>
        </p:spPr>
      </p:pic>
      <p:pic>
        <p:nvPicPr>
          <p:cNvPr id="8" name="Picture 7"/>
          <p:cNvPicPr>
            <a:picLocks noChangeAspect="1"/>
          </p:cNvPicPr>
          <p:nvPr userDrawn="1"/>
        </p:nvPicPr>
        <p:blipFill>
          <a:blip r:embed="rId4"/>
          <a:stretch>
            <a:fillRect/>
          </a:stretch>
        </p:blipFill>
        <p:spPr>
          <a:xfrm>
            <a:off x="508738" y="8773852"/>
            <a:ext cx="513555" cy="513555"/>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nhoud">
    <p:spTree>
      <p:nvGrpSpPr>
        <p:cNvPr id="1" name=""/>
        <p:cNvGrpSpPr/>
        <p:nvPr/>
      </p:nvGrpSpPr>
      <p:grpSpPr>
        <a:xfrm>
          <a:off x="0" y="0"/>
          <a:ext cx="0" cy="0"/>
          <a:chOff x="0" y="0"/>
          <a:chExt cx="0" cy="0"/>
        </a:xfrm>
      </p:grpSpPr>
      <p:sp>
        <p:nvSpPr>
          <p:cNvPr id="24" name="Shape 24"/>
          <p:cNvSpPr/>
          <p:nvPr/>
        </p:nvSpPr>
        <p:spPr>
          <a:xfrm>
            <a:off x="-8965" y="9497913"/>
            <a:ext cx="1531541" cy="298583"/>
          </a:xfrm>
          <a:prstGeom prst="rect">
            <a:avLst/>
          </a:prstGeom>
          <a:solidFill>
            <a:schemeClr val="tx2"/>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endParaRPr/>
          </a:p>
        </p:txBody>
      </p:sp>
      <p:sp>
        <p:nvSpPr>
          <p:cNvPr id="26" name="Shape 26"/>
          <p:cNvSpPr/>
          <p:nvPr/>
        </p:nvSpPr>
        <p:spPr>
          <a:xfrm>
            <a:off x="1522577" y="-42896"/>
            <a:ext cx="11491187" cy="9839392"/>
          </a:xfrm>
          <a:prstGeom prst="rect">
            <a:avLst/>
          </a:prstGeom>
          <a:solidFill>
            <a:schemeClr val="tx2"/>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endParaRPr/>
          </a:p>
        </p:txBody>
      </p:sp>
      <p:sp>
        <p:nvSpPr>
          <p:cNvPr id="27" name="Shape 27"/>
          <p:cNvSpPr>
            <a:spLocks noGrp="1"/>
          </p:cNvSpPr>
          <p:nvPr>
            <p:ph type="body" sz="quarter" idx="13"/>
          </p:nvPr>
        </p:nvSpPr>
        <p:spPr>
          <a:xfrm>
            <a:off x="2035770" y="1943100"/>
            <a:ext cx="10101065" cy="2340348"/>
          </a:xfrm>
          <a:prstGeom prst="rect">
            <a:avLst/>
          </a:prstGeom>
        </p:spPr>
        <p:txBody>
          <a:bodyPr anchor="t">
            <a:spAutoFit/>
          </a:bodyPr>
          <a:lstStyle/>
          <a:p>
            <a:pPr marL="635000" lvl="0" indent="-635000">
              <a:lnSpc>
                <a:spcPts val="6000"/>
              </a:lnSpc>
              <a:spcBef>
                <a:spcPts val="0"/>
              </a:spcBef>
              <a:buSzPct val="100000"/>
              <a:buAutoNum type="arabicPeriod"/>
              <a:defRPr sz="3600" b="1"/>
            </a:pPr>
            <a:r>
              <a:rPr lang="nl-NL" smtClean="0"/>
              <a:t>Klik om de modelstijlen te bewerken</a:t>
            </a:r>
          </a:p>
          <a:p>
            <a:pPr marL="635000" lvl="1" indent="-635000">
              <a:lnSpc>
                <a:spcPts val="6000"/>
              </a:lnSpc>
              <a:spcBef>
                <a:spcPts val="0"/>
              </a:spcBef>
              <a:buSzPct val="100000"/>
              <a:buAutoNum type="arabicPeriod"/>
              <a:defRPr sz="3600" b="1"/>
            </a:pPr>
            <a:r>
              <a:rPr lang="nl-NL" smtClean="0"/>
              <a:t>Tweede niveau</a:t>
            </a:r>
          </a:p>
          <a:p>
            <a:pPr marL="635000" lvl="2" indent="-635000">
              <a:lnSpc>
                <a:spcPts val="6000"/>
              </a:lnSpc>
              <a:spcBef>
                <a:spcPts val="0"/>
              </a:spcBef>
              <a:buSzPct val="100000"/>
              <a:buAutoNum type="arabicPeriod"/>
              <a:defRPr sz="3600" b="1"/>
            </a:pPr>
            <a:r>
              <a:rPr lang="nl-NL" smtClean="0"/>
              <a:t>Derde niveau</a:t>
            </a:r>
          </a:p>
        </p:txBody>
      </p:sp>
      <p:sp>
        <p:nvSpPr>
          <p:cNvPr id="28" name="Shape 28"/>
          <p:cNvSpPr>
            <a:spLocks noGrp="1"/>
          </p:cNvSpPr>
          <p:nvPr>
            <p:ph type="body" sz="quarter" idx="14"/>
          </p:nvPr>
        </p:nvSpPr>
        <p:spPr>
          <a:xfrm>
            <a:off x="1962811" y="378488"/>
            <a:ext cx="9877823" cy="736601"/>
          </a:xfrm>
          <a:prstGeom prst="rect">
            <a:avLst/>
          </a:prstGeom>
        </p:spPr>
        <p:txBody>
          <a:bodyPr anchor="t">
            <a:spAutoFit/>
          </a:bodyPr>
          <a:lstStyle>
            <a:lvl1pPr marL="0" indent="0">
              <a:lnSpc>
                <a:spcPct val="100000"/>
              </a:lnSpc>
              <a:spcBef>
                <a:spcPts val="0"/>
              </a:spcBef>
              <a:buSzTx/>
              <a:buNone/>
              <a:defRPr sz="4200" b="1">
                <a:solidFill>
                  <a:srgbClr val="FFFFFF"/>
                </a:solidFill>
              </a:defRPr>
            </a:lvl1pPr>
          </a:lstStyle>
          <a:p>
            <a:pPr lvl="0"/>
            <a:r>
              <a:rPr lang="nl-NL" smtClean="0"/>
              <a:t>Klik om de modelstijlen te bewerken</a:t>
            </a:r>
          </a:p>
        </p:txBody>
      </p:sp>
      <p:pic>
        <p:nvPicPr>
          <p:cNvPr id="9" name="Picture 8"/>
          <p:cNvPicPr>
            <a:picLocks noChangeAspect="1"/>
          </p:cNvPicPr>
          <p:nvPr userDrawn="1"/>
        </p:nvPicPr>
        <p:blipFill>
          <a:blip r:embed="rId2"/>
          <a:stretch>
            <a:fillRect/>
          </a:stretch>
        </p:blipFill>
        <p:spPr>
          <a:xfrm>
            <a:off x="9648405" y="4272425"/>
            <a:ext cx="4247288" cy="6618949"/>
          </a:xfrm>
          <a:prstGeom prst="rect">
            <a:avLst/>
          </a:prstGeom>
        </p:spPr>
      </p:pic>
      <p:pic>
        <p:nvPicPr>
          <p:cNvPr id="11" name="Picture 10"/>
          <p:cNvPicPr>
            <a:picLocks noChangeAspect="1"/>
          </p:cNvPicPr>
          <p:nvPr userDrawn="1"/>
        </p:nvPicPr>
        <p:blipFill>
          <a:blip r:embed="rId3"/>
          <a:stretch>
            <a:fillRect/>
          </a:stretch>
        </p:blipFill>
        <p:spPr>
          <a:xfrm>
            <a:off x="374892" y="378091"/>
            <a:ext cx="821325" cy="1067722"/>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oofdstuk">
    <p:spTree>
      <p:nvGrpSpPr>
        <p:cNvPr id="1" name=""/>
        <p:cNvGrpSpPr/>
        <p:nvPr/>
      </p:nvGrpSpPr>
      <p:grpSpPr>
        <a:xfrm>
          <a:off x="0" y="0"/>
          <a:ext cx="0" cy="0"/>
          <a:chOff x="0" y="0"/>
          <a:chExt cx="0" cy="0"/>
        </a:xfrm>
      </p:grpSpPr>
      <p:sp>
        <p:nvSpPr>
          <p:cNvPr id="39" name="Shape 39"/>
          <p:cNvSpPr/>
          <p:nvPr/>
        </p:nvSpPr>
        <p:spPr>
          <a:xfrm>
            <a:off x="1522577" y="-42896"/>
            <a:ext cx="11491187" cy="9839392"/>
          </a:xfrm>
          <a:prstGeom prst="rect">
            <a:avLst/>
          </a:prstGeom>
          <a:solidFill>
            <a:schemeClr val="tx2"/>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endParaRPr/>
          </a:p>
        </p:txBody>
      </p:sp>
      <p:sp>
        <p:nvSpPr>
          <p:cNvPr id="40" name="Shape 40"/>
          <p:cNvSpPr>
            <a:spLocks noGrp="1"/>
          </p:cNvSpPr>
          <p:nvPr>
            <p:ph type="body" sz="quarter" idx="13"/>
          </p:nvPr>
        </p:nvSpPr>
        <p:spPr>
          <a:xfrm>
            <a:off x="2035770" y="1943100"/>
            <a:ext cx="8304809" cy="2392661"/>
          </a:xfrm>
          <a:prstGeom prst="rect">
            <a:avLst/>
          </a:prstGeom>
        </p:spPr>
        <p:txBody>
          <a:bodyPr anchor="t">
            <a:spAutoFit/>
          </a:bodyPr>
          <a:lstStyle/>
          <a:p>
            <a:pPr marL="0" lvl="0" indent="0">
              <a:lnSpc>
                <a:spcPts val="9000"/>
              </a:lnSpc>
              <a:spcBef>
                <a:spcPts val="0"/>
              </a:spcBef>
              <a:buSzTx/>
              <a:buNone/>
              <a:defRPr sz="8000" b="1">
                <a:solidFill>
                  <a:srgbClr val="FFFFFF"/>
                </a:solidFill>
              </a:defRPr>
            </a:pPr>
            <a:r>
              <a:rPr lang="nl-NL" smtClean="0"/>
              <a:t>Klik om de modelstijlen te bewerken</a:t>
            </a:r>
          </a:p>
          <a:p>
            <a:pPr marL="0" lvl="1" indent="0">
              <a:lnSpc>
                <a:spcPts val="9000"/>
              </a:lnSpc>
              <a:spcBef>
                <a:spcPts val="0"/>
              </a:spcBef>
              <a:buSzTx/>
              <a:buNone/>
              <a:defRPr sz="8000" b="1">
                <a:solidFill>
                  <a:srgbClr val="FFFFFF"/>
                </a:solidFill>
              </a:defRPr>
            </a:pPr>
            <a:r>
              <a:rPr lang="nl-NL" smtClean="0"/>
              <a:t>Tweede niveau</a:t>
            </a:r>
          </a:p>
        </p:txBody>
      </p:sp>
      <p:sp>
        <p:nvSpPr>
          <p:cNvPr id="8" name="Shape 24"/>
          <p:cNvSpPr/>
          <p:nvPr userDrawn="1"/>
        </p:nvSpPr>
        <p:spPr>
          <a:xfrm>
            <a:off x="-8965" y="9497913"/>
            <a:ext cx="1531541" cy="298583"/>
          </a:xfrm>
          <a:prstGeom prst="rect">
            <a:avLst/>
          </a:prstGeom>
          <a:solidFill>
            <a:schemeClr val="tx2"/>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endParaRPr/>
          </a:p>
        </p:txBody>
      </p:sp>
      <p:pic>
        <p:nvPicPr>
          <p:cNvPr id="9" name="Picture 8"/>
          <p:cNvPicPr>
            <a:picLocks noChangeAspect="1"/>
          </p:cNvPicPr>
          <p:nvPr userDrawn="1"/>
        </p:nvPicPr>
        <p:blipFill>
          <a:blip r:embed="rId2"/>
          <a:stretch>
            <a:fillRect/>
          </a:stretch>
        </p:blipFill>
        <p:spPr>
          <a:xfrm>
            <a:off x="9648405" y="4272425"/>
            <a:ext cx="4247288" cy="6618949"/>
          </a:xfrm>
          <a:prstGeom prst="rect">
            <a:avLst/>
          </a:prstGeom>
        </p:spPr>
      </p:pic>
      <p:pic>
        <p:nvPicPr>
          <p:cNvPr id="10" name="Picture 9"/>
          <p:cNvPicPr>
            <a:picLocks noChangeAspect="1"/>
          </p:cNvPicPr>
          <p:nvPr userDrawn="1"/>
        </p:nvPicPr>
        <p:blipFill>
          <a:blip r:embed="rId3"/>
          <a:stretch>
            <a:fillRect/>
          </a:stretch>
        </p:blipFill>
        <p:spPr>
          <a:xfrm>
            <a:off x="374892" y="378091"/>
            <a:ext cx="821325" cy="1067722"/>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age Standard">
    <p:spTree>
      <p:nvGrpSpPr>
        <p:cNvPr id="1" name=""/>
        <p:cNvGrpSpPr/>
        <p:nvPr/>
      </p:nvGrpSpPr>
      <p:grpSpPr>
        <a:xfrm>
          <a:off x="0" y="0"/>
          <a:ext cx="0" cy="0"/>
          <a:chOff x="0" y="0"/>
          <a:chExt cx="0" cy="0"/>
        </a:xfrm>
      </p:grpSpPr>
      <p:sp>
        <p:nvSpPr>
          <p:cNvPr id="49" name="Shape 49"/>
          <p:cNvSpPr>
            <a:spLocks noGrp="1"/>
          </p:cNvSpPr>
          <p:nvPr>
            <p:ph type="body" sz="half" idx="13"/>
          </p:nvPr>
        </p:nvSpPr>
        <p:spPr>
          <a:xfrm>
            <a:off x="2035770" y="1943100"/>
            <a:ext cx="10101065" cy="2556511"/>
          </a:xfrm>
          <a:prstGeom prst="rect">
            <a:avLst/>
          </a:prstGeom>
        </p:spPr>
        <p:txBody>
          <a:bodyPr anchor="t">
            <a:spAutoFit/>
          </a:bodyPr>
          <a:lstStyle/>
          <a:p>
            <a:pPr marL="0" lvl="0" indent="0">
              <a:buSzTx/>
              <a:buNone/>
            </a:pPr>
            <a:r>
              <a:rPr lang="nl-NL" smtClean="0"/>
              <a:t>Klik om de modelstijlen te bewerken</a:t>
            </a:r>
          </a:p>
          <a:p>
            <a:pPr marL="0" lvl="1" indent="0">
              <a:buSzTx/>
              <a:buNone/>
            </a:pPr>
            <a:r>
              <a:rPr lang="nl-NL" smtClean="0"/>
              <a:t>Tweede niveau</a:t>
            </a:r>
          </a:p>
          <a:p>
            <a:pPr marL="0" lvl="2" indent="0">
              <a:buSzTx/>
              <a:buNone/>
            </a:pPr>
            <a:r>
              <a:rPr lang="nl-NL" smtClean="0"/>
              <a:t>Derde niveau</a:t>
            </a:r>
          </a:p>
          <a:p>
            <a:pPr marL="0" lvl="3" indent="0">
              <a:buSzTx/>
              <a:buNone/>
            </a:pPr>
            <a:r>
              <a:rPr lang="nl-NL" smtClean="0"/>
              <a:t>Vierde niveau</a:t>
            </a:r>
          </a:p>
        </p:txBody>
      </p:sp>
      <p:sp>
        <p:nvSpPr>
          <p:cNvPr id="50" name="Shape 50"/>
          <p:cNvSpPr>
            <a:spLocks noGrp="1"/>
          </p:cNvSpPr>
          <p:nvPr>
            <p:ph type="body" sz="quarter" idx="14"/>
          </p:nvPr>
        </p:nvSpPr>
        <p:spPr>
          <a:xfrm>
            <a:off x="1962811" y="378488"/>
            <a:ext cx="10246983" cy="736601"/>
          </a:xfrm>
          <a:prstGeom prst="rect">
            <a:avLst/>
          </a:prstGeom>
        </p:spPr>
        <p:txBody>
          <a:bodyPr anchor="t">
            <a:spAutoFit/>
          </a:bodyPr>
          <a:lstStyle>
            <a:lvl1pPr marL="0" indent="0">
              <a:lnSpc>
                <a:spcPct val="100000"/>
              </a:lnSpc>
              <a:spcBef>
                <a:spcPts val="0"/>
              </a:spcBef>
              <a:buSzTx/>
              <a:buNone/>
              <a:defRPr sz="4200" b="1">
                <a:solidFill>
                  <a:srgbClr val="8DC63F"/>
                </a:solidFill>
              </a:defRPr>
            </a:lvl1pPr>
          </a:lstStyle>
          <a:p>
            <a:pPr lvl="0"/>
            <a:r>
              <a:rPr lang="nl-NL" smtClean="0"/>
              <a:t>Klik om de modelstijlen te bewerken</a:t>
            </a:r>
          </a:p>
        </p:txBody>
      </p:sp>
      <p:sp>
        <p:nvSpPr>
          <p:cNvPr id="53" name="Shape 53"/>
          <p:cNvSpPr>
            <a:spLocks noGrp="1"/>
          </p:cNvSpPr>
          <p:nvPr>
            <p:ph type="body" sz="quarter" idx="15"/>
          </p:nvPr>
        </p:nvSpPr>
        <p:spPr>
          <a:xfrm>
            <a:off x="9432395" y="8948871"/>
            <a:ext cx="3135777" cy="342901"/>
          </a:xfrm>
          <a:prstGeom prst="rect">
            <a:avLst/>
          </a:prstGeom>
        </p:spPr>
        <p:txBody>
          <a:bodyPr anchor="t">
            <a:spAutoFit/>
          </a:bodyPr>
          <a:lstStyle>
            <a:lvl1pPr marL="0" indent="0">
              <a:lnSpc>
                <a:spcPct val="100000"/>
              </a:lnSpc>
              <a:spcBef>
                <a:spcPts val="0"/>
              </a:spcBef>
              <a:buSzTx/>
              <a:buNone/>
              <a:defRPr sz="1600" b="1">
                <a:solidFill>
                  <a:srgbClr val="8DC63F"/>
                </a:solidFill>
              </a:defRPr>
            </a:lvl1pPr>
          </a:lstStyle>
          <a:p>
            <a:pPr lvl="0"/>
            <a:r>
              <a:rPr lang="nl-NL" smtClean="0"/>
              <a:t>Klik om de modelstijlen te bewerken</a:t>
            </a:r>
          </a:p>
        </p:txBody>
      </p:sp>
      <p:sp>
        <p:nvSpPr>
          <p:cNvPr id="8" name="Shape 24"/>
          <p:cNvSpPr/>
          <p:nvPr userDrawn="1"/>
        </p:nvSpPr>
        <p:spPr>
          <a:xfrm>
            <a:off x="-8965" y="9497913"/>
            <a:ext cx="1531541" cy="298583"/>
          </a:xfrm>
          <a:prstGeom prst="rect">
            <a:avLst/>
          </a:prstGeom>
          <a:solidFill>
            <a:schemeClr val="tx2"/>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endParaRPr/>
          </a:p>
        </p:txBody>
      </p:sp>
      <p:pic>
        <p:nvPicPr>
          <p:cNvPr id="9" name="Picture 8"/>
          <p:cNvPicPr>
            <a:picLocks noChangeAspect="1"/>
          </p:cNvPicPr>
          <p:nvPr userDrawn="1"/>
        </p:nvPicPr>
        <p:blipFill>
          <a:blip r:embed="rId2"/>
          <a:stretch>
            <a:fillRect/>
          </a:stretch>
        </p:blipFill>
        <p:spPr>
          <a:xfrm>
            <a:off x="374892" y="378091"/>
            <a:ext cx="821325" cy="1067722"/>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age Extra's">
    <p:spTree>
      <p:nvGrpSpPr>
        <p:cNvPr id="1" name=""/>
        <p:cNvGrpSpPr/>
        <p:nvPr/>
      </p:nvGrpSpPr>
      <p:grpSpPr>
        <a:xfrm>
          <a:off x="0" y="0"/>
          <a:ext cx="0" cy="0"/>
          <a:chOff x="0" y="0"/>
          <a:chExt cx="0" cy="0"/>
        </a:xfrm>
      </p:grpSpPr>
      <p:sp>
        <p:nvSpPr>
          <p:cNvPr id="61" name="Shape 61"/>
          <p:cNvSpPr/>
          <p:nvPr/>
        </p:nvSpPr>
        <p:spPr>
          <a:xfrm>
            <a:off x="1522577" y="-42896"/>
            <a:ext cx="11491187" cy="9839392"/>
          </a:xfrm>
          <a:prstGeom prst="rect">
            <a:avLst/>
          </a:prstGeom>
          <a:solidFill>
            <a:schemeClr val="bg2"/>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endParaRPr/>
          </a:p>
        </p:txBody>
      </p:sp>
      <p:sp>
        <p:nvSpPr>
          <p:cNvPr id="62" name="Shape 62"/>
          <p:cNvSpPr>
            <a:spLocks noGrp="1"/>
          </p:cNvSpPr>
          <p:nvPr>
            <p:ph type="body" sz="half" idx="13"/>
          </p:nvPr>
        </p:nvSpPr>
        <p:spPr>
          <a:xfrm>
            <a:off x="2035770" y="1943100"/>
            <a:ext cx="10101065" cy="2556511"/>
          </a:xfrm>
          <a:prstGeom prst="rect">
            <a:avLst/>
          </a:prstGeom>
        </p:spPr>
        <p:txBody>
          <a:bodyPr anchor="t">
            <a:spAutoFit/>
          </a:bodyPr>
          <a:lstStyle/>
          <a:p>
            <a:pPr marL="0" lvl="0" indent="0">
              <a:buSzTx/>
              <a:buNone/>
            </a:pPr>
            <a:r>
              <a:rPr lang="nl-NL" smtClean="0"/>
              <a:t>Klik om de modelstijlen te bewerken</a:t>
            </a:r>
          </a:p>
          <a:p>
            <a:pPr marL="0" lvl="1" indent="0">
              <a:buSzTx/>
              <a:buNone/>
            </a:pPr>
            <a:r>
              <a:rPr lang="nl-NL" smtClean="0"/>
              <a:t>Tweede niveau</a:t>
            </a:r>
          </a:p>
          <a:p>
            <a:pPr marL="0" lvl="2" indent="0">
              <a:buSzTx/>
              <a:buNone/>
            </a:pPr>
            <a:r>
              <a:rPr lang="nl-NL" smtClean="0"/>
              <a:t>Derde niveau</a:t>
            </a:r>
          </a:p>
          <a:p>
            <a:pPr marL="0" lvl="3" indent="0">
              <a:buSzTx/>
              <a:buNone/>
            </a:pPr>
            <a:r>
              <a:rPr lang="nl-NL" smtClean="0"/>
              <a:t>Vierde niveau</a:t>
            </a:r>
          </a:p>
        </p:txBody>
      </p:sp>
      <p:sp>
        <p:nvSpPr>
          <p:cNvPr id="63" name="Shape 63"/>
          <p:cNvSpPr>
            <a:spLocks noGrp="1"/>
          </p:cNvSpPr>
          <p:nvPr>
            <p:ph type="body" sz="quarter" idx="14"/>
          </p:nvPr>
        </p:nvSpPr>
        <p:spPr>
          <a:xfrm>
            <a:off x="1962811" y="378488"/>
            <a:ext cx="10246983" cy="736601"/>
          </a:xfrm>
          <a:prstGeom prst="rect">
            <a:avLst/>
          </a:prstGeom>
        </p:spPr>
        <p:txBody>
          <a:bodyPr anchor="t">
            <a:spAutoFit/>
          </a:bodyPr>
          <a:lstStyle>
            <a:lvl1pPr marL="0" indent="0">
              <a:lnSpc>
                <a:spcPct val="100000"/>
              </a:lnSpc>
              <a:spcBef>
                <a:spcPts val="0"/>
              </a:spcBef>
              <a:buSzTx/>
              <a:buNone/>
              <a:defRPr sz="4200" b="1">
                <a:solidFill>
                  <a:srgbClr val="FFFFFF"/>
                </a:solidFill>
              </a:defRPr>
            </a:lvl1pPr>
          </a:lstStyle>
          <a:p>
            <a:pPr lvl="0"/>
            <a:r>
              <a:rPr lang="nl-NL" smtClean="0"/>
              <a:t>Klik om de modelstijlen te bewerken</a:t>
            </a:r>
          </a:p>
        </p:txBody>
      </p:sp>
      <p:sp>
        <p:nvSpPr>
          <p:cNvPr id="66" name="Shape 66"/>
          <p:cNvSpPr>
            <a:spLocks noGrp="1"/>
          </p:cNvSpPr>
          <p:nvPr>
            <p:ph type="body" sz="quarter" idx="15"/>
          </p:nvPr>
        </p:nvSpPr>
        <p:spPr>
          <a:xfrm>
            <a:off x="9432395" y="8948871"/>
            <a:ext cx="3135777" cy="342901"/>
          </a:xfrm>
          <a:prstGeom prst="rect">
            <a:avLst/>
          </a:prstGeom>
        </p:spPr>
        <p:txBody>
          <a:bodyPr anchor="t">
            <a:spAutoFit/>
          </a:bodyPr>
          <a:lstStyle>
            <a:lvl1pPr marL="0" indent="0">
              <a:lnSpc>
                <a:spcPct val="100000"/>
              </a:lnSpc>
              <a:spcBef>
                <a:spcPts val="0"/>
              </a:spcBef>
              <a:buSzTx/>
              <a:buNone/>
              <a:defRPr sz="1600" b="1">
                <a:solidFill>
                  <a:srgbClr val="FFFFFF"/>
                </a:solidFill>
              </a:defRPr>
            </a:lvl1pPr>
          </a:lstStyle>
          <a:p>
            <a:pPr lvl="0"/>
            <a:r>
              <a:rPr lang="nl-NL" smtClean="0"/>
              <a:t>Klik om de modelstijlen te bewerken</a:t>
            </a:r>
          </a:p>
        </p:txBody>
      </p:sp>
      <p:sp>
        <p:nvSpPr>
          <p:cNvPr id="9" name="Shape 24"/>
          <p:cNvSpPr/>
          <p:nvPr userDrawn="1"/>
        </p:nvSpPr>
        <p:spPr>
          <a:xfrm>
            <a:off x="-8965" y="9497913"/>
            <a:ext cx="1531541" cy="298583"/>
          </a:xfrm>
          <a:prstGeom prst="rect">
            <a:avLst/>
          </a:prstGeom>
          <a:solidFill>
            <a:schemeClr val="tx2"/>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endParaRPr/>
          </a:p>
        </p:txBody>
      </p:sp>
      <p:pic>
        <p:nvPicPr>
          <p:cNvPr id="10" name="Picture 9"/>
          <p:cNvPicPr>
            <a:picLocks noChangeAspect="1"/>
          </p:cNvPicPr>
          <p:nvPr userDrawn="1"/>
        </p:nvPicPr>
        <p:blipFill>
          <a:blip r:embed="rId2"/>
          <a:stretch>
            <a:fillRect/>
          </a:stretch>
        </p:blipFill>
        <p:spPr>
          <a:xfrm>
            <a:off x="374892" y="378091"/>
            <a:ext cx="821325" cy="1067722"/>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hanks">
    <p:spTree>
      <p:nvGrpSpPr>
        <p:cNvPr id="1" name=""/>
        <p:cNvGrpSpPr/>
        <p:nvPr/>
      </p:nvGrpSpPr>
      <p:grpSpPr>
        <a:xfrm>
          <a:off x="0" y="0"/>
          <a:ext cx="0" cy="0"/>
          <a:chOff x="0" y="0"/>
          <a:chExt cx="0" cy="0"/>
        </a:xfrm>
      </p:grpSpPr>
      <p:sp>
        <p:nvSpPr>
          <p:cNvPr id="76" name="Shape 76"/>
          <p:cNvSpPr/>
          <p:nvPr/>
        </p:nvSpPr>
        <p:spPr>
          <a:xfrm>
            <a:off x="1522577" y="-42896"/>
            <a:ext cx="11491187" cy="9839392"/>
          </a:xfrm>
          <a:prstGeom prst="rect">
            <a:avLst/>
          </a:prstGeom>
          <a:solidFill>
            <a:srgbClr val="A3A5A3"/>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endParaRPr/>
          </a:p>
        </p:txBody>
      </p:sp>
      <p:sp>
        <p:nvSpPr>
          <p:cNvPr id="78" name="Shape 78"/>
          <p:cNvSpPr>
            <a:spLocks noGrp="1"/>
          </p:cNvSpPr>
          <p:nvPr>
            <p:ph type="body" sz="half" idx="13"/>
          </p:nvPr>
        </p:nvSpPr>
        <p:spPr>
          <a:xfrm>
            <a:off x="2035770" y="3094566"/>
            <a:ext cx="7634950" cy="4678661"/>
          </a:xfrm>
          <a:prstGeom prst="rect">
            <a:avLst/>
          </a:prstGeom>
        </p:spPr>
        <p:txBody>
          <a:bodyPr anchor="t">
            <a:spAutoFit/>
          </a:bodyPr>
          <a:lstStyle/>
          <a:p>
            <a:pPr marL="0" lvl="0" indent="0">
              <a:lnSpc>
                <a:spcPts val="9000"/>
              </a:lnSpc>
              <a:spcBef>
                <a:spcPts val="0"/>
              </a:spcBef>
              <a:buSzTx/>
              <a:buNone/>
              <a:defRPr sz="8000" b="1">
                <a:solidFill>
                  <a:srgbClr val="FFFFFF"/>
                </a:solidFill>
              </a:defRPr>
            </a:pPr>
            <a:r>
              <a:rPr lang="nl-NL" smtClean="0"/>
              <a:t>Klik om de modelstijlen te bewerken</a:t>
            </a:r>
          </a:p>
          <a:p>
            <a:pPr marL="0" lvl="1" indent="0">
              <a:lnSpc>
                <a:spcPts val="9000"/>
              </a:lnSpc>
              <a:spcBef>
                <a:spcPts val="0"/>
              </a:spcBef>
              <a:buSzTx/>
              <a:buNone/>
              <a:defRPr sz="8000" b="1">
                <a:solidFill>
                  <a:srgbClr val="FFFFFF"/>
                </a:solidFill>
              </a:defRPr>
            </a:pPr>
            <a:r>
              <a:rPr lang="nl-NL" smtClean="0"/>
              <a:t>Tweede niveau</a:t>
            </a:r>
          </a:p>
          <a:p>
            <a:pPr marL="0" lvl="2" indent="0">
              <a:lnSpc>
                <a:spcPts val="9000"/>
              </a:lnSpc>
              <a:spcBef>
                <a:spcPts val="0"/>
              </a:spcBef>
              <a:buSzTx/>
              <a:buNone/>
              <a:defRPr sz="8000" b="1">
                <a:solidFill>
                  <a:srgbClr val="FFFFFF"/>
                </a:solidFill>
              </a:defRPr>
            </a:pPr>
            <a:r>
              <a:rPr lang="nl-NL" smtClean="0"/>
              <a:t>Derde niveau</a:t>
            </a:r>
          </a:p>
        </p:txBody>
      </p:sp>
      <p:sp>
        <p:nvSpPr>
          <p:cNvPr id="9" name="Shape 24"/>
          <p:cNvSpPr/>
          <p:nvPr userDrawn="1"/>
        </p:nvSpPr>
        <p:spPr>
          <a:xfrm>
            <a:off x="-8965" y="9497913"/>
            <a:ext cx="1531541" cy="298583"/>
          </a:xfrm>
          <a:prstGeom prst="rect">
            <a:avLst/>
          </a:prstGeom>
          <a:solidFill>
            <a:schemeClr val="tx2"/>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endParaRPr/>
          </a:p>
        </p:txBody>
      </p:sp>
      <p:pic>
        <p:nvPicPr>
          <p:cNvPr id="10" name="Picture 9"/>
          <p:cNvPicPr>
            <a:picLocks noChangeAspect="1"/>
          </p:cNvPicPr>
          <p:nvPr userDrawn="1"/>
        </p:nvPicPr>
        <p:blipFill>
          <a:blip r:embed="rId2"/>
          <a:stretch>
            <a:fillRect/>
          </a:stretch>
        </p:blipFill>
        <p:spPr>
          <a:xfrm>
            <a:off x="9648405" y="4272425"/>
            <a:ext cx="4247288" cy="6618949"/>
          </a:xfrm>
          <a:prstGeom prst="rect">
            <a:avLst/>
          </a:prstGeom>
        </p:spPr>
      </p:pic>
      <p:pic>
        <p:nvPicPr>
          <p:cNvPr id="11" name="Picture 10"/>
          <p:cNvPicPr>
            <a:picLocks noChangeAspect="1"/>
          </p:cNvPicPr>
          <p:nvPr userDrawn="1"/>
        </p:nvPicPr>
        <p:blipFill>
          <a:blip r:embed="rId3"/>
          <a:stretch>
            <a:fillRect/>
          </a:stretch>
        </p:blipFill>
        <p:spPr>
          <a:xfrm>
            <a:off x="374892" y="378091"/>
            <a:ext cx="821325" cy="1067722"/>
          </a:xfrm>
          <a:prstGeom prst="rect">
            <a:avLst/>
          </a:prstGeom>
        </p:spPr>
      </p:pic>
      <p:pic>
        <p:nvPicPr>
          <p:cNvPr id="8" name="Picture 7"/>
          <p:cNvPicPr>
            <a:picLocks noChangeAspect="1"/>
          </p:cNvPicPr>
          <p:nvPr userDrawn="1"/>
        </p:nvPicPr>
        <p:blipFill>
          <a:blip r:embed="rId4"/>
          <a:stretch>
            <a:fillRect/>
          </a:stretch>
        </p:blipFill>
        <p:spPr>
          <a:xfrm>
            <a:off x="508738" y="8773852"/>
            <a:ext cx="513555" cy="513555"/>
          </a:xfrm>
          <a:prstGeom prst="rect">
            <a:avLst/>
          </a:prstGeom>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lgn="ctr">
              <a:lnSpc>
                <a:spcPct val="100000"/>
              </a:lnSpc>
              <a:spcBef>
                <a:spcPts val="0"/>
              </a:spcBef>
              <a:defRPr sz="1800">
                <a:latin typeface="Helvetica Light"/>
                <a:ea typeface="Helvetica Light"/>
                <a:cs typeface="Helvetica Light"/>
                <a:sym typeface="Helvetica Ligh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8DC63F"/>
          </a:solidFill>
          <a:uFillTx/>
          <a:latin typeface="+mn-lt"/>
          <a:ea typeface="+mn-ea"/>
          <a:cs typeface="+mn-cs"/>
          <a:sym typeface="Helvetica"/>
        </a:defRPr>
      </a:lvl1pPr>
      <a:lvl2pPr marL="0" marR="0" indent="22860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8DC63F"/>
          </a:solidFill>
          <a:uFillTx/>
          <a:latin typeface="+mn-lt"/>
          <a:ea typeface="+mn-ea"/>
          <a:cs typeface="+mn-cs"/>
          <a:sym typeface="Helvetica"/>
        </a:defRPr>
      </a:lvl2pPr>
      <a:lvl3pPr marL="0" marR="0" indent="45720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8DC63F"/>
          </a:solidFill>
          <a:uFillTx/>
          <a:latin typeface="+mn-lt"/>
          <a:ea typeface="+mn-ea"/>
          <a:cs typeface="+mn-cs"/>
          <a:sym typeface="Helvetica"/>
        </a:defRPr>
      </a:lvl3pPr>
      <a:lvl4pPr marL="0" marR="0" indent="68580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8DC63F"/>
          </a:solidFill>
          <a:uFillTx/>
          <a:latin typeface="+mn-lt"/>
          <a:ea typeface="+mn-ea"/>
          <a:cs typeface="+mn-cs"/>
          <a:sym typeface="Helvetica"/>
        </a:defRPr>
      </a:lvl4pPr>
      <a:lvl5pPr marL="0" marR="0" indent="91440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8DC63F"/>
          </a:solidFill>
          <a:uFillTx/>
          <a:latin typeface="+mn-lt"/>
          <a:ea typeface="+mn-ea"/>
          <a:cs typeface="+mn-cs"/>
          <a:sym typeface="Helvetica"/>
        </a:defRPr>
      </a:lvl5pPr>
      <a:lvl6pPr marL="0" marR="0" indent="114300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8DC63F"/>
          </a:solidFill>
          <a:uFillTx/>
          <a:latin typeface="+mn-lt"/>
          <a:ea typeface="+mn-ea"/>
          <a:cs typeface="+mn-cs"/>
          <a:sym typeface="Helvetica"/>
        </a:defRPr>
      </a:lvl6pPr>
      <a:lvl7pPr marL="0" marR="0" indent="137160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8DC63F"/>
          </a:solidFill>
          <a:uFillTx/>
          <a:latin typeface="+mn-lt"/>
          <a:ea typeface="+mn-ea"/>
          <a:cs typeface="+mn-cs"/>
          <a:sym typeface="Helvetica"/>
        </a:defRPr>
      </a:lvl7pPr>
      <a:lvl8pPr marL="0" marR="0" indent="160020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8DC63F"/>
          </a:solidFill>
          <a:uFillTx/>
          <a:latin typeface="+mn-lt"/>
          <a:ea typeface="+mn-ea"/>
          <a:cs typeface="+mn-cs"/>
          <a:sym typeface="Helvetica"/>
        </a:defRPr>
      </a:lvl8pPr>
      <a:lvl9pPr marL="0" marR="0" indent="182880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8DC63F"/>
          </a:solidFill>
          <a:uFillTx/>
          <a:latin typeface="+mn-lt"/>
          <a:ea typeface="+mn-ea"/>
          <a:cs typeface="+mn-cs"/>
          <a:sym typeface="Helvetica"/>
        </a:defRPr>
      </a:lvl9pPr>
    </p:titleStyle>
    <p:bodyStyle>
      <a:lvl1pPr marL="321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8.emf"/><Relationship Id="rId3" Type="http://schemas.openxmlformats.org/officeDocument/2006/relationships/image" Target="../media/image28.emf"/><Relationship Id="rId7" Type="http://schemas.openxmlformats.org/officeDocument/2006/relationships/image" Target="../media/image32.emf"/><Relationship Id="rId12"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emf"/><Relationship Id="rId15" Type="http://schemas.openxmlformats.org/officeDocument/2006/relationships/image" Target="../media/image40.emf"/><Relationship Id="rId10" Type="http://schemas.openxmlformats.org/officeDocument/2006/relationships/image" Target="../media/image35.emf"/><Relationship Id="rId4" Type="http://schemas.openxmlformats.org/officeDocument/2006/relationships/image" Target="../media/image29.emf"/><Relationship Id="rId9" Type="http://schemas.openxmlformats.org/officeDocument/2006/relationships/image" Target="../media/image34.emf"/><Relationship Id="rId14" Type="http://schemas.openxmlformats.org/officeDocument/2006/relationships/image" Target="../media/image39.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body" idx="13"/>
          </p:nvPr>
        </p:nvSpPr>
        <p:spPr>
          <a:xfrm>
            <a:off x="1420903" y="3943350"/>
            <a:ext cx="10162994" cy="1826141"/>
          </a:xfrm>
          <a:prstGeom prst="rect">
            <a:avLst/>
          </a:prstGeom>
        </p:spPr>
        <p:txBody>
          <a:bodyPr/>
          <a:lstStyle/>
          <a:p>
            <a:r>
              <a:rPr lang="nl-BE" dirty="0" err="1" smtClean="0"/>
              <a:t>Sportivos</a:t>
            </a:r>
            <a:r>
              <a:rPr lang="nl-BE" dirty="0" smtClean="0"/>
              <a:t> Zilver</a:t>
            </a:r>
          </a:p>
          <a:p>
            <a:r>
              <a:rPr lang="nl-BE" dirty="0" smtClean="0">
                <a:solidFill>
                  <a:schemeClr val="bg1"/>
                </a:solidFill>
              </a:rPr>
              <a:t>STARTMOMENT </a:t>
            </a:r>
            <a:endParaRPr dirty="0">
              <a:solidFill>
                <a:schemeClr val="bg1"/>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3"/>
          </p:nvPr>
        </p:nvSpPr>
        <p:spPr>
          <a:xfrm>
            <a:off x="2035770" y="1943100"/>
            <a:ext cx="10101065" cy="564257"/>
          </a:xfrm>
          <a:prstGeom prst="rect">
            <a:avLst/>
          </a:prstGeom>
        </p:spPr>
        <p:txBody>
          <a:bodyPr/>
          <a:lstStyle>
            <a:lvl1pPr marL="0" indent="0">
              <a:lnSpc>
                <a:spcPts val="3600"/>
              </a:lnSpc>
              <a:buSzTx/>
              <a:buNone/>
              <a:defRPr sz="3000" b="1"/>
            </a:lvl1pPr>
          </a:lstStyle>
          <a:p>
            <a:r>
              <a:rPr lang="nl-BE" dirty="0" smtClean="0"/>
              <a:t>Checklist</a:t>
            </a:r>
            <a:endParaRPr dirty="0"/>
          </a:p>
        </p:txBody>
      </p:sp>
      <p:sp>
        <p:nvSpPr>
          <p:cNvPr id="10" name="Shape 128"/>
          <p:cNvSpPr txBox="1">
            <a:spLocks/>
          </p:cNvSpPr>
          <p:nvPr/>
        </p:nvSpPr>
        <p:spPr>
          <a:xfrm>
            <a:off x="1944752" y="421614"/>
            <a:ext cx="10246983" cy="7489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Spel ‘Homerun’</a:t>
            </a:r>
            <a:endParaRPr lang="nl-BE" dirty="0"/>
          </a:p>
        </p:txBody>
      </p:sp>
      <p:sp>
        <p:nvSpPr>
          <p:cNvPr id="11" name="Shape 105"/>
          <p:cNvSpPr txBox="1">
            <a:spLocks/>
          </p:cNvSpPr>
          <p:nvPr/>
        </p:nvSpPr>
        <p:spPr>
          <a:xfrm>
            <a:off x="9869023" y="9121618"/>
            <a:ext cx="3135777"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1600" b="1" i="0" u="none" strike="noStrike" cap="none" spc="0" baseline="0">
                <a:ln>
                  <a:noFill/>
                </a:ln>
                <a:solidFill>
                  <a:srgbClr val="FFFFF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3. Materialen en acties</a:t>
            </a:r>
            <a:endParaRPr lang="nl-BE"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6311" y="145453"/>
            <a:ext cx="1981200" cy="3333750"/>
          </a:xfrm>
          <a:prstGeom prst="rect">
            <a:avLst/>
          </a:prstGeom>
        </p:spPr>
      </p:pic>
      <p:pic>
        <p:nvPicPr>
          <p:cNvPr id="2" name="Afbeelding 1"/>
          <p:cNvPicPr>
            <a:picLocks noChangeAspect="1"/>
          </p:cNvPicPr>
          <p:nvPr/>
        </p:nvPicPr>
        <p:blipFill rotWithShape="1">
          <a:blip r:embed="rId3"/>
          <a:srcRect l="31640" t="47016" r="37169" b="24603"/>
          <a:stretch/>
        </p:blipFill>
        <p:spPr>
          <a:xfrm>
            <a:off x="2035769" y="2955472"/>
            <a:ext cx="7075573" cy="4023894"/>
          </a:xfrm>
          <a:prstGeom prst="rect">
            <a:avLst/>
          </a:prstGeom>
        </p:spPr>
      </p:pic>
    </p:spTree>
    <p:extLst>
      <p:ext uri="{BB962C8B-B14F-4D97-AF65-F5344CB8AC3E}">
        <p14:creationId xmlns:p14="http://schemas.microsoft.com/office/powerpoint/2010/main" val="9711217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body" idx="14"/>
          </p:nvPr>
        </p:nvSpPr>
        <p:spPr>
          <a:xfrm>
            <a:off x="1962811" y="378488"/>
            <a:ext cx="10246983" cy="748923"/>
          </a:xfrm>
          <a:prstGeom prst="rect">
            <a:avLst/>
          </a:prstGeom>
        </p:spPr>
        <p:txBody>
          <a:bodyPr/>
          <a:lstStyle/>
          <a:p>
            <a:r>
              <a:rPr lang="nl-BE" dirty="0" smtClean="0"/>
              <a:t>Spel ‘Homerun’</a:t>
            </a:r>
            <a:endParaRPr dirty="0"/>
          </a:p>
        </p:txBody>
      </p:sp>
      <p:sp>
        <p:nvSpPr>
          <p:cNvPr id="109" name="Shape 109"/>
          <p:cNvSpPr>
            <a:spLocks noGrp="1"/>
          </p:cNvSpPr>
          <p:nvPr>
            <p:ph type="body" idx="15"/>
          </p:nvPr>
        </p:nvSpPr>
        <p:spPr>
          <a:xfrm>
            <a:off x="9432395" y="8948871"/>
            <a:ext cx="3135777" cy="348813"/>
          </a:xfrm>
          <a:prstGeom prst="rect">
            <a:avLst/>
          </a:prstGeom>
        </p:spPr>
        <p:txBody>
          <a:bodyPr/>
          <a:lstStyle/>
          <a:p>
            <a:r>
              <a:rPr lang="nl-BE" dirty="0" smtClean="0"/>
              <a:t>3. Materialen en acties</a:t>
            </a:r>
            <a:endParaRPr dirty="0"/>
          </a:p>
        </p:txBody>
      </p:sp>
      <p:pic>
        <p:nvPicPr>
          <p:cNvPr id="27" name="Afbeelding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0" y="409871"/>
            <a:ext cx="1644252" cy="2532148"/>
          </a:xfrm>
          <a:prstGeom prst="rect">
            <a:avLst/>
          </a:prstGeom>
        </p:spPr>
      </p:pic>
      <p:sp>
        <p:nvSpPr>
          <p:cNvPr id="19" name="Shape 135"/>
          <p:cNvSpPr/>
          <p:nvPr/>
        </p:nvSpPr>
        <p:spPr>
          <a:xfrm>
            <a:off x="1404256" y="2215662"/>
            <a:ext cx="8491277" cy="6733209"/>
          </a:xfrm>
          <a:prstGeom prst="rect">
            <a:avLst/>
          </a:prstGeom>
          <a:solidFill>
            <a:schemeClr val="bg2"/>
          </a:solidFill>
          <a:ln w="12700">
            <a:miter lim="400000"/>
          </a:ln>
        </p:spPr>
        <p:txBody>
          <a:bodyPr lIns="50800" tIns="50800" rIns="50800" bIns="50800" anchor="ctr"/>
          <a:lstStyle/>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endParaRPr lang="nl-BE" sz="2000" b="1" dirty="0" smtClean="0">
              <a:solidFill>
                <a:schemeClr val="bg1"/>
              </a:solidFill>
            </a:endParaRPr>
          </a:p>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r>
              <a:rPr lang="nl-BE" sz="2000" b="1" dirty="0" smtClean="0">
                <a:solidFill>
                  <a:schemeClr val="bg1"/>
                </a:solidFill>
              </a:rPr>
              <a:t>Homerun bestaat uit verschillende fysieke spelopdrachten</a:t>
            </a:r>
            <a:br>
              <a:rPr lang="nl-BE" sz="2000" b="1" dirty="0" smtClean="0">
                <a:solidFill>
                  <a:schemeClr val="bg1"/>
                </a:solidFill>
              </a:rPr>
            </a:br>
            <a:r>
              <a:rPr lang="nl-BE" sz="2000" b="1" dirty="0" smtClean="0">
                <a:solidFill>
                  <a:schemeClr val="bg1"/>
                </a:solidFill>
              </a:rPr>
              <a:t>(honken) </a:t>
            </a:r>
          </a:p>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r>
              <a:rPr lang="nl-BE" sz="2000" b="1" dirty="0" smtClean="0">
                <a:solidFill>
                  <a:schemeClr val="bg1"/>
                </a:solidFill>
              </a:rPr>
              <a:t>Na iedere honk </a:t>
            </a:r>
            <a:r>
              <a:rPr lang="nl-BE" sz="2000" b="1" dirty="0" smtClean="0">
                <a:solidFill>
                  <a:schemeClr val="bg1"/>
                </a:solidFill>
                <a:sym typeface="Wingdings" panose="05000000000000000000" pitchFamily="2" charset="2"/>
              </a:rPr>
              <a:t> boodschap over de effecten van alcohol- en/of cannabisgebruik op de sportprestatie</a:t>
            </a:r>
          </a:p>
          <a:p>
            <a:pPr lvl="1" indent="0">
              <a:lnSpc>
                <a:spcPct val="100000"/>
              </a:lnSpc>
              <a:spcBef>
                <a:spcPts val="0"/>
              </a:spcBef>
              <a:defRPr sz="2400">
                <a:latin typeface="Helvetica Light"/>
                <a:ea typeface="Helvetica Light"/>
                <a:cs typeface="Helvetica Light"/>
                <a:sym typeface="Helvetica Light"/>
              </a:defRPr>
            </a:pPr>
            <a:endParaRPr lang="nl-BE" sz="2000" b="1" dirty="0" smtClean="0">
              <a:solidFill>
                <a:schemeClr val="bg1"/>
              </a:solidFill>
              <a:sym typeface="Wingdings" panose="05000000000000000000" pitchFamily="2" charset="2"/>
            </a:endParaRPr>
          </a:p>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endParaRPr lang="nl-BE" sz="2000" b="1" dirty="0" smtClean="0">
              <a:solidFill>
                <a:schemeClr val="bg1"/>
              </a:solidFill>
              <a:latin typeface="Helvetica Light"/>
              <a:ea typeface="Helvetica Light"/>
              <a:cs typeface="Helvetica Light"/>
            </a:endParaRPr>
          </a:p>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endParaRPr lang="nl-BE" sz="2000" b="1" dirty="0">
              <a:solidFill>
                <a:schemeClr val="bg1"/>
              </a:solidFill>
              <a:latin typeface="Helvetica Light"/>
              <a:ea typeface="Helvetica Light"/>
              <a:cs typeface="Helvetica Light"/>
            </a:endParaRPr>
          </a:p>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endParaRPr lang="nl-BE" sz="2000" b="1" dirty="0" smtClean="0">
              <a:solidFill>
                <a:schemeClr val="bg1"/>
              </a:solidFill>
              <a:latin typeface="Helvetica Light"/>
              <a:ea typeface="Helvetica Light"/>
              <a:cs typeface="Helvetica Light"/>
            </a:endParaRPr>
          </a:p>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r>
              <a:rPr lang="nl-BE" sz="2000" b="1" dirty="0" smtClean="0">
                <a:solidFill>
                  <a:schemeClr val="bg1"/>
                </a:solidFill>
                <a:latin typeface="Helvetica Light"/>
                <a:ea typeface="Helvetica Light"/>
                <a:cs typeface="Helvetica Light"/>
              </a:rPr>
              <a:t>Jonge </a:t>
            </a:r>
            <a:r>
              <a:rPr lang="nl-BE" sz="2000" b="1" dirty="0">
                <a:solidFill>
                  <a:schemeClr val="bg1"/>
                </a:solidFill>
                <a:latin typeface="Helvetica Light"/>
                <a:ea typeface="Helvetica Light"/>
                <a:cs typeface="Helvetica Light"/>
              </a:rPr>
              <a:t>sporters vanaf 14 jaar bewust maken van de invloed van alcohol- en druggebruik op de sportprestatie </a:t>
            </a:r>
            <a:endParaRPr lang="nl-BE" sz="2000" b="1" dirty="0" smtClean="0">
              <a:solidFill>
                <a:schemeClr val="bg1"/>
              </a:solidFill>
              <a:latin typeface="Helvetica Light"/>
              <a:ea typeface="Helvetica Light"/>
              <a:cs typeface="Helvetica Light"/>
            </a:endParaRPr>
          </a:p>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endParaRPr lang="nl-BE" sz="2000" b="1" dirty="0">
              <a:solidFill>
                <a:schemeClr val="bg1"/>
              </a:solidFill>
              <a:latin typeface="Helvetica Light"/>
              <a:ea typeface="Helvetica Light"/>
              <a:cs typeface="Helvetica Light"/>
            </a:endParaRPr>
          </a:p>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endParaRPr lang="nl-BE" sz="2000" b="1" dirty="0" smtClean="0">
              <a:solidFill>
                <a:schemeClr val="bg1"/>
              </a:solidFill>
              <a:latin typeface="Helvetica Light"/>
              <a:ea typeface="Helvetica Light"/>
              <a:cs typeface="Helvetica Light"/>
            </a:endParaRPr>
          </a:p>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endParaRPr lang="nl-BE" sz="2000" b="1" dirty="0">
              <a:solidFill>
                <a:schemeClr val="bg1"/>
              </a:solidFill>
              <a:latin typeface="Helvetica Light"/>
              <a:ea typeface="Helvetica Light"/>
              <a:cs typeface="Helvetica Light"/>
            </a:endParaRPr>
          </a:p>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r>
              <a:rPr lang="nl-BE" sz="2000" b="1" dirty="0" smtClean="0">
                <a:solidFill>
                  <a:schemeClr val="bg1"/>
                </a:solidFill>
                <a:latin typeface="Helvetica Light"/>
                <a:ea typeface="Helvetica Light"/>
                <a:cs typeface="Helvetica Light"/>
              </a:rPr>
              <a:t>Alle </a:t>
            </a:r>
            <a:r>
              <a:rPr lang="nl-BE" sz="2000" b="1" dirty="0">
                <a:solidFill>
                  <a:schemeClr val="bg1"/>
                </a:solidFill>
                <a:latin typeface="Helvetica Light"/>
                <a:ea typeface="Helvetica Light"/>
                <a:cs typeface="Helvetica Light"/>
              </a:rPr>
              <a:t>jonge sporters vanaf 14 </a:t>
            </a:r>
            <a:r>
              <a:rPr lang="nl-BE" sz="2000" b="1" dirty="0" smtClean="0">
                <a:solidFill>
                  <a:schemeClr val="bg1"/>
                </a:solidFill>
                <a:latin typeface="Helvetica Light"/>
                <a:ea typeface="Helvetica Light"/>
                <a:cs typeface="Helvetica Light"/>
              </a:rPr>
              <a:t>jaar</a:t>
            </a:r>
          </a:p>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endParaRPr lang="fr-BE" sz="2000" b="1" dirty="0">
              <a:solidFill>
                <a:schemeClr val="bg1"/>
              </a:solidFill>
              <a:latin typeface="Helvetica Light"/>
              <a:ea typeface="Helvetica Light"/>
              <a:cs typeface="Helvetica Light"/>
            </a:endParaRPr>
          </a:p>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endParaRPr lang="fr-BE" sz="2000" b="1" dirty="0" smtClean="0">
              <a:solidFill>
                <a:schemeClr val="bg1"/>
              </a:solidFill>
              <a:latin typeface="Helvetica Light"/>
              <a:ea typeface="Helvetica Light"/>
              <a:cs typeface="Helvetica Light"/>
            </a:endParaRPr>
          </a:p>
          <a:p>
            <a:pPr marL="342900" lvl="1"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endParaRPr sz="2000" b="1" dirty="0">
              <a:solidFill>
                <a:schemeClr val="bg1"/>
              </a:solidFill>
              <a:latin typeface="Helvetica Light"/>
              <a:ea typeface="Helvetica Light"/>
              <a:cs typeface="Helvetica Light"/>
            </a:endParaRPr>
          </a:p>
        </p:txBody>
      </p:sp>
      <p:pic>
        <p:nvPicPr>
          <p:cNvPr id="8" name="Afbeelding 7"/>
          <p:cNvPicPr>
            <a:picLocks noChangeAspect="1"/>
          </p:cNvPicPr>
          <p:nvPr/>
        </p:nvPicPr>
        <p:blipFill rotWithShape="1">
          <a:blip r:embed="rId3"/>
          <a:srcRect l="19499" t="19856" r="68196" b="76811"/>
          <a:stretch/>
        </p:blipFill>
        <p:spPr>
          <a:xfrm>
            <a:off x="1703683" y="2463101"/>
            <a:ext cx="2922880" cy="494879"/>
          </a:xfrm>
          <a:prstGeom prst="rect">
            <a:avLst/>
          </a:prstGeom>
        </p:spPr>
      </p:pic>
      <p:sp>
        <p:nvSpPr>
          <p:cNvPr id="13" name="Tijdelijke aanduiding voor tekst 1"/>
          <p:cNvSpPr>
            <a:spLocks noGrp="1"/>
          </p:cNvSpPr>
          <p:nvPr>
            <p:ph type="body" sz="half" idx="13"/>
          </p:nvPr>
        </p:nvSpPr>
        <p:spPr>
          <a:xfrm>
            <a:off x="1404256" y="1613659"/>
            <a:ext cx="2954684" cy="508601"/>
          </a:xfrm>
        </p:spPr>
        <p:txBody>
          <a:bodyPr/>
          <a:lstStyle/>
          <a:p>
            <a:pPr marL="0" indent="0">
              <a:buNone/>
            </a:pPr>
            <a:r>
              <a:rPr lang="nl-BE" b="1" dirty="0" smtClean="0">
                <a:solidFill>
                  <a:schemeClr val="tx2"/>
                </a:solidFill>
              </a:rPr>
              <a:t>INHOUD</a:t>
            </a:r>
            <a:endParaRPr lang="nl-BE" b="1" dirty="0">
              <a:solidFill>
                <a:schemeClr val="tx2"/>
              </a:solidFill>
            </a:endParaRPr>
          </a:p>
        </p:txBody>
      </p:sp>
      <p:pic>
        <p:nvPicPr>
          <p:cNvPr id="9" name="Afbeelding 8"/>
          <p:cNvPicPr>
            <a:picLocks noChangeAspect="1"/>
          </p:cNvPicPr>
          <p:nvPr/>
        </p:nvPicPr>
        <p:blipFill rotWithShape="1">
          <a:blip r:embed="rId4"/>
          <a:srcRect l="19441" t="68285" r="68836" b="28603"/>
          <a:stretch/>
        </p:blipFill>
        <p:spPr>
          <a:xfrm>
            <a:off x="1649249" y="4964241"/>
            <a:ext cx="2922816" cy="484908"/>
          </a:xfrm>
          <a:prstGeom prst="rect">
            <a:avLst/>
          </a:prstGeom>
        </p:spPr>
      </p:pic>
      <p:pic>
        <p:nvPicPr>
          <p:cNvPr id="10" name="Afbeelding 9"/>
          <p:cNvPicPr>
            <a:picLocks noChangeAspect="1"/>
          </p:cNvPicPr>
          <p:nvPr/>
        </p:nvPicPr>
        <p:blipFill rotWithShape="1">
          <a:blip r:embed="rId4"/>
          <a:srcRect l="19617" t="81111" r="73955" b="15651"/>
          <a:stretch/>
        </p:blipFill>
        <p:spPr>
          <a:xfrm>
            <a:off x="1703683" y="6471648"/>
            <a:ext cx="1540295" cy="484908"/>
          </a:xfrm>
          <a:prstGeom prst="rect">
            <a:avLst/>
          </a:prstGeo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body" idx="14"/>
          </p:nvPr>
        </p:nvSpPr>
        <p:spPr>
          <a:xfrm>
            <a:off x="1962811" y="378488"/>
            <a:ext cx="10246983" cy="748923"/>
          </a:xfrm>
          <a:prstGeom prst="rect">
            <a:avLst/>
          </a:prstGeom>
        </p:spPr>
        <p:txBody>
          <a:bodyPr/>
          <a:lstStyle/>
          <a:p>
            <a:r>
              <a:rPr lang="nl-BE" dirty="0" smtClean="0"/>
              <a:t>Spel ‘Homerun’</a:t>
            </a:r>
            <a:endParaRPr dirty="0"/>
          </a:p>
        </p:txBody>
      </p:sp>
      <p:sp>
        <p:nvSpPr>
          <p:cNvPr id="109" name="Shape 109"/>
          <p:cNvSpPr>
            <a:spLocks noGrp="1"/>
          </p:cNvSpPr>
          <p:nvPr>
            <p:ph type="body" idx="15"/>
          </p:nvPr>
        </p:nvSpPr>
        <p:spPr>
          <a:xfrm>
            <a:off x="9432395" y="8948871"/>
            <a:ext cx="3135777" cy="348813"/>
          </a:xfrm>
          <a:prstGeom prst="rect">
            <a:avLst/>
          </a:prstGeom>
        </p:spPr>
        <p:txBody>
          <a:bodyPr/>
          <a:lstStyle/>
          <a:p>
            <a:r>
              <a:rPr lang="nl-BE" dirty="0" smtClean="0"/>
              <a:t>3. Materialen en acties</a:t>
            </a:r>
            <a:endParaRPr dirty="0"/>
          </a:p>
        </p:txBody>
      </p:sp>
      <p:pic>
        <p:nvPicPr>
          <p:cNvPr id="27" name="Afbeelding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638" y="77280"/>
            <a:ext cx="1422534" cy="2190702"/>
          </a:xfrm>
          <a:prstGeom prst="rect">
            <a:avLst/>
          </a:prstGeom>
        </p:spPr>
      </p:pic>
      <p:pic>
        <p:nvPicPr>
          <p:cNvPr id="15" name="Afbeelding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864" y="7784172"/>
            <a:ext cx="1985130" cy="1616572"/>
          </a:xfrm>
          <a:prstGeom prst="rect">
            <a:avLst/>
          </a:prstGeom>
        </p:spPr>
      </p:pic>
      <p:sp>
        <p:nvSpPr>
          <p:cNvPr id="20" name="Rechthoek 19"/>
          <p:cNvSpPr/>
          <p:nvPr/>
        </p:nvSpPr>
        <p:spPr>
          <a:xfrm>
            <a:off x="1195468" y="7812149"/>
            <a:ext cx="2028630" cy="1081771"/>
          </a:xfrm>
          <a:prstGeom prst="rect">
            <a:avLst/>
          </a:prstGeom>
        </p:spPr>
        <p:txBody>
          <a:bodyPr wrap="square">
            <a:spAutoFit/>
          </a:bodyPr>
          <a:lstStyle/>
          <a:p>
            <a:r>
              <a:rPr lang="nl-BE" sz="2000" dirty="0" smtClean="0">
                <a:latin typeface="+mj-lt"/>
                <a:ea typeface="Calibri" panose="020F0502020204030204" pitchFamily="34" charset="0"/>
                <a:cs typeface="Times New Roman" panose="02020603050405020304" pitchFamily="18" charset="0"/>
              </a:rPr>
              <a:t>Alle sporters krijgen een polsbandje </a:t>
            </a:r>
            <a:endParaRPr lang="nl-BE" sz="2000" dirty="0">
              <a:latin typeface="+mj-lt"/>
            </a:endParaRPr>
          </a:p>
        </p:txBody>
      </p:sp>
      <p:pic>
        <p:nvPicPr>
          <p:cNvPr id="5" name="Afbeelding 4"/>
          <p:cNvPicPr>
            <a:picLocks noChangeAspect="1"/>
          </p:cNvPicPr>
          <p:nvPr/>
        </p:nvPicPr>
        <p:blipFill rotWithShape="1">
          <a:blip r:embed="rId5"/>
          <a:srcRect l="23884" t="16684" r="42695" b="7514"/>
          <a:stretch/>
        </p:blipFill>
        <p:spPr>
          <a:xfrm>
            <a:off x="5066595" y="2306861"/>
            <a:ext cx="3617844" cy="5128591"/>
          </a:xfrm>
          <a:prstGeom prst="rect">
            <a:avLst/>
          </a:prstGeom>
        </p:spPr>
      </p:pic>
      <p:pic>
        <p:nvPicPr>
          <p:cNvPr id="4" name="Afbeelding 3"/>
          <p:cNvPicPr>
            <a:picLocks noChangeAspect="1"/>
          </p:cNvPicPr>
          <p:nvPr/>
        </p:nvPicPr>
        <p:blipFill rotWithShape="1">
          <a:blip r:embed="rId6"/>
          <a:srcRect l="23701" t="17677" r="42593" b="6466"/>
          <a:stretch/>
        </p:blipFill>
        <p:spPr>
          <a:xfrm>
            <a:off x="8684439" y="2306861"/>
            <a:ext cx="3657600" cy="5144756"/>
          </a:xfrm>
          <a:prstGeom prst="rect">
            <a:avLst/>
          </a:prstGeom>
        </p:spPr>
      </p:pic>
      <p:pic>
        <p:nvPicPr>
          <p:cNvPr id="6" name="Afbeelding 5"/>
          <p:cNvPicPr>
            <a:picLocks noChangeAspect="1"/>
          </p:cNvPicPr>
          <p:nvPr/>
        </p:nvPicPr>
        <p:blipFill rotWithShape="1">
          <a:blip r:embed="rId7"/>
          <a:srcRect l="22013" t="18386" r="43929" b="4628"/>
          <a:stretch/>
        </p:blipFill>
        <p:spPr>
          <a:xfrm>
            <a:off x="364989" y="2272976"/>
            <a:ext cx="3689588" cy="5212526"/>
          </a:xfrm>
          <a:prstGeom prst="rect">
            <a:avLst/>
          </a:prstGeom>
        </p:spPr>
      </p:pic>
      <p:sp>
        <p:nvSpPr>
          <p:cNvPr id="21" name="Tijdelijke aanduiding voor tekst 1"/>
          <p:cNvSpPr>
            <a:spLocks noGrp="1"/>
          </p:cNvSpPr>
          <p:nvPr>
            <p:ph type="body" sz="half" idx="13"/>
          </p:nvPr>
        </p:nvSpPr>
        <p:spPr>
          <a:xfrm>
            <a:off x="451555" y="1675804"/>
            <a:ext cx="2954684" cy="508601"/>
          </a:xfrm>
        </p:spPr>
        <p:txBody>
          <a:bodyPr/>
          <a:lstStyle/>
          <a:p>
            <a:pPr marL="0" indent="0">
              <a:buNone/>
            </a:pPr>
            <a:r>
              <a:rPr lang="nl-BE" b="1" dirty="0" smtClean="0">
                <a:solidFill>
                  <a:schemeClr val="tx2"/>
                </a:solidFill>
              </a:rPr>
              <a:t>TRAINER</a:t>
            </a:r>
            <a:endParaRPr lang="nl-BE" b="1" dirty="0">
              <a:solidFill>
                <a:schemeClr val="tx2"/>
              </a:solidFill>
            </a:endParaRPr>
          </a:p>
        </p:txBody>
      </p:sp>
      <p:sp>
        <p:nvSpPr>
          <p:cNvPr id="22" name="Tijdelijke aanduiding voor tekst 1"/>
          <p:cNvSpPr txBox="1">
            <a:spLocks/>
          </p:cNvSpPr>
          <p:nvPr/>
        </p:nvSpPr>
        <p:spPr>
          <a:xfrm>
            <a:off x="7793522" y="1675805"/>
            <a:ext cx="2954684" cy="508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321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pPr marL="0" indent="0">
              <a:buFontTx/>
              <a:buNone/>
            </a:pPr>
            <a:r>
              <a:rPr lang="nl-BE" b="1" dirty="0" smtClean="0">
                <a:solidFill>
                  <a:schemeClr val="tx2"/>
                </a:solidFill>
              </a:rPr>
              <a:t>SPORTERS</a:t>
            </a:r>
            <a:endParaRPr lang="nl-BE" b="1" dirty="0">
              <a:solidFill>
                <a:schemeClr val="tx2"/>
              </a:solidFill>
            </a:endParaRPr>
          </a:p>
        </p:txBody>
      </p:sp>
    </p:spTree>
    <p:extLst>
      <p:ext uri="{BB962C8B-B14F-4D97-AF65-F5344CB8AC3E}">
        <p14:creationId xmlns:p14="http://schemas.microsoft.com/office/powerpoint/2010/main" val="159118977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3"/>
          </p:nvPr>
        </p:nvSpPr>
        <p:spPr>
          <a:xfrm>
            <a:off x="2035770" y="1943100"/>
            <a:ext cx="10101065" cy="4209357"/>
          </a:xfrm>
        </p:spPr>
        <p:txBody>
          <a:bodyPr/>
          <a:lstStyle/>
          <a:p>
            <a:pPr marL="0" indent="0">
              <a:buNone/>
            </a:pPr>
            <a:r>
              <a:rPr lang="fr-BE" b="1" dirty="0" smtClean="0">
                <a:solidFill>
                  <a:schemeClr val="tx2"/>
                </a:solidFill>
              </a:rPr>
              <a:t>HOE TRAINERS BRIEFEN?</a:t>
            </a:r>
          </a:p>
          <a:p>
            <a:pPr marL="0" indent="0">
              <a:buNone/>
            </a:pPr>
            <a:r>
              <a:rPr lang="fr-BE" dirty="0" smtClean="0">
                <a:solidFill>
                  <a:schemeClr val="accent5"/>
                </a:solidFill>
              </a:rPr>
              <a:t>VUL DE OPTIES AAN DIE ER IN JOUW REGIO ZIJN OM DE TRAINERS TE BRIEFEN: </a:t>
            </a:r>
          </a:p>
          <a:p>
            <a:r>
              <a:rPr lang="nl-NL" dirty="0" smtClean="0">
                <a:solidFill>
                  <a:schemeClr val="accent5"/>
                </a:solidFill>
              </a:rPr>
              <a:t>A&amp;D-coach brieft de </a:t>
            </a:r>
            <a:r>
              <a:rPr lang="nl-NL" dirty="0">
                <a:solidFill>
                  <a:schemeClr val="accent5"/>
                </a:solidFill>
              </a:rPr>
              <a:t>trainers of sportieve </a:t>
            </a:r>
            <a:r>
              <a:rPr lang="nl-NL" dirty="0" smtClean="0">
                <a:solidFill>
                  <a:schemeClr val="accent5"/>
                </a:solidFill>
              </a:rPr>
              <a:t>coördinator</a:t>
            </a:r>
          </a:p>
          <a:p>
            <a:r>
              <a:rPr lang="nl-NL" dirty="0">
                <a:solidFill>
                  <a:schemeClr val="accent5"/>
                </a:solidFill>
              </a:rPr>
              <a:t>T</a:t>
            </a:r>
            <a:r>
              <a:rPr lang="nl-NL" dirty="0" smtClean="0">
                <a:solidFill>
                  <a:schemeClr val="accent5"/>
                </a:solidFill>
              </a:rPr>
              <a:t>rainers </a:t>
            </a:r>
            <a:r>
              <a:rPr lang="nl-NL" dirty="0">
                <a:solidFill>
                  <a:schemeClr val="accent5"/>
                </a:solidFill>
              </a:rPr>
              <a:t>van de </a:t>
            </a:r>
            <a:r>
              <a:rPr lang="nl-NL" dirty="0" smtClean="0">
                <a:solidFill>
                  <a:schemeClr val="accent5"/>
                </a:solidFill>
              </a:rPr>
              <a:t>club krijgen </a:t>
            </a:r>
            <a:r>
              <a:rPr lang="nl-NL" dirty="0" err="1" smtClean="0">
                <a:solidFill>
                  <a:schemeClr val="accent5"/>
                </a:solidFill>
              </a:rPr>
              <a:t>coachingsmoment</a:t>
            </a:r>
            <a:r>
              <a:rPr lang="nl-NL" dirty="0" smtClean="0">
                <a:solidFill>
                  <a:schemeClr val="accent5"/>
                </a:solidFill>
              </a:rPr>
              <a:t> door </a:t>
            </a:r>
            <a:r>
              <a:rPr lang="nl-NL" dirty="0" err="1" smtClean="0">
                <a:solidFill>
                  <a:schemeClr val="accent5"/>
                </a:solidFill>
              </a:rPr>
              <a:t>preventiewerker</a:t>
            </a:r>
            <a:endParaRPr lang="nl-NL" dirty="0" smtClean="0">
              <a:solidFill>
                <a:schemeClr val="accent5"/>
              </a:solidFill>
            </a:endParaRPr>
          </a:p>
          <a:p>
            <a:r>
              <a:rPr lang="nl-NL" dirty="0" smtClean="0">
                <a:solidFill>
                  <a:schemeClr val="accent5"/>
                </a:solidFill>
              </a:rPr>
              <a:t>..</a:t>
            </a:r>
            <a:endParaRPr lang="nl-BE" dirty="0">
              <a:solidFill>
                <a:schemeClr val="accent5"/>
              </a:solidFill>
            </a:endParaRPr>
          </a:p>
        </p:txBody>
      </p:sp>
      <p:sp>
        <p:nvSpPr>
          <p:cNvPr id="3" name="Tijdelijke aanduiding voor tekst 2"/>
          <p:cNvSpPr>
            <a:spLocks noGrp="1"/>
          </p:cNvSpPr>
          <p:nvPr>
            <p:ph type="body" sz="quarter" idx="14"/>
          </p:nvPr>
        </p:nvSpPr>
        <p:spPr>
          <a:xfrm>
            <a:off x="1962811" y="378488"/>
            <a:ext cx="10246983" cy="748923"/>
          </a:xfrm>
        </p:spPr>
        <p:txBody>
          <a:bodyPr/>
          <a:lstStyle/>
          <a:p>
            <a:r>
              <a:rPr lang="fr-BE" dirty="0" err="1" smtClean="0"/>
              <a:t>Spel</a:t>
            </a:r>
            <a:r>
              <a:rPr lang="fr-BE" dirty="0" smtClean="0"/>
              <a:t> ‘</a:t>
            </a:r>
            <a:r>
              <a:rPr lang="fr-BE" dirty="0" err="1" smtClean="0"/>
              <a:t>Homerun</a:t>
            </a:r>
            <a:r>
              <a:rPr lang="fr-BE" dirty="0" smtClean="0"/>
              <a:t>’</a:t>
            </a:r>
            <a:endParaRPr lang="nl-BE" dirty="0"/>
          </a:p>
        </p:txBody>
      </p:sp>
      <p:sp>
        <p:nvSpPr>
          <p:cNvPr id="4" name="Tijdelijke aanduiding voor tekst 3"/>
          <p:cNvSpPr>
            <a:spLocks noGrp="1"/>
          </p:cNvSpPr>
          <p:nvPr>
            <p:ph type="body" sz="quarter" idx="15"/>
          </p:nvPr>
        </p:nvSpPr>
        <p:spPr/>
        <p:txBody>
          <a:bodyPr/>
          <a:lstStyle/>
          <a:p>
            <a:endParaRPr lang="nl-BE"/>
          </a:p>
        </p:txBody>
      </p:sp>
      <p:sp>
        <p:nvSpPr>
          <p:cNvPr id="5" name="Shape 109"/>
          <p:cNvSpPr txBox="1">
            <a:spLocks/>
          </p:cNvSpPr>
          <p:nvPr/>
        </p:nvSpPr>
        <p:spPr>
          <a:xfrm>
            <a:off x="9432395" y="8948871"/>
            <a:ext cx="3135777"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1600" b="1" i="0" u="none" strike="noStrike" cap="none" spc="0" baseline="0">
                <a:ln>
                  <a:noFill/>
                </a:ln>
                <a:solidFill>
                  <a:srgbClr val="8DC63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smtClean="0"/>
              <a:t>3. Materialen en acties</a:t>
            </a:r>
            <a:endParaRPr lang="nl-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638" y="166488"/>
            <a:ext cx="1422534" cy="2190702"/>
          </a:xfrm>
          <a:prstGeom prst="rect">
            <a:avLst/>
          </a:prstGeom>
        </p:spPr>
      </p:pic>
      <p:sp>
        <p:nvSpPr>
          <p:cNvPr id="7" name="Tijdelijke aanduiding voor tekst 1"/>
          <p:cNvSpPr txBox="1">
            <a:spLocks/>
          </p:cNvSpPr>
          <p:nvPr/>
        </p:nvSpPr>
        <p:spPr>
          <a:xfrm>
            <a:off x="5584044" y="6152457"/>
            <a:ext cx="3848351" cy="186307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lvl1pPr marL="321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pPr marL="0" indent="0">
              <a:buFontTx/>
              <a:buNone/>
            </a:pPr>
            <a:r>
              <a:rPr lang="nl-BE" b="1" dirty="0" smtClean="0">
                <a:solidFill>
                  <a:schemeClr val="tx2"/>
                </a:solidFill>
              </a:rPr>
              <a:t>HEB JE AL EEN IDEE BIJ WELKE PLOEGEN JULLIE HOMERUN KUNNEN SPELEN ? </a:t>
            </a:r>
            <a:endParaRPr lang="nl-BE" b="1" dirty="0">
              <a:solidFill>
                <a:schemeClr val="tx2"/>
              </a:solidFill>
            </a:endParaRPr>
          </a:p>
        </p:txBody>
      </p:sp>
    </p:spTree>
    <p:extLst>
      <p:ext uri="{BB962C8B-B14F-4D97-AF65-F5344CB8AC3E}">
        <p14:creationId xmlns:p14="http://schemas.microsoft.com/office/powerpoint/2010/main" val="29968405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1962811" y="378488"/>
            <a:ext cx="10246983" cy="748923"/>
          </a:xfrm>
        </p:spPr>
        <p:txBody>
          <a:bodyPr/>
          <a:lstStyle/>
          <a:p>
            <a:r>
              <a:rPr lang="nl-BE" dirty="0" smtClean="0"/>
              <a:t>Folder ‘boodschap in een fles’</a:t>
            </a:r>
            <a:endParaRPr lang="nl-BE" dirty="0"/>
          </a:p>
        </p:txBody>
      </p:sp>
      <p:sp>
        <p:nvSpPr>
          <p:cNvPr id="4" name="Tijdelijke aanduiding voor tekst 3"/>
          <p:cNvSpPr>
            <a:spLocks noGrp="1"/>
          </p:cNvSpPr>
          <p:nvPr>
            <p:ph type="body" sz="quarter" idx="15"/>
          </p:nvPr>
        </p:nvSpPr>
        <p:spPr>
          <a:xfrm>
            <a:off x="9432395" y="8948871"/>
            <a:ext cx="3135777" cy="348813"/>
          </a:xfrm>
        </p:spPr>
        <p:txBody>
          <a:bodyPr/>
          <a:lstStyle/>
          <a:p>
            <a:r>
              <a:rPr lang="nl-BE" dirty="0" smtClean="0"/>
              <a:t>3, Materialen en acties</a:t>
            </a:r>
            <a:endParaRPr lang="nl-BE" dirty="0"/>
          </a:p>
        </p:txBody>
      </p:sp>
      <p:pic>
        <p:nvPicPr>
          <p:cNvPr id="5" name="Afbeelding 4"/>
          <p:cNvPicPr>
            <a:picLocks noChangeAspect="1"/>
          </p:cNvPicPr>
          <p:nvPr/>
        </p:nvPicPr>
        <p:blipFill rotWithShape="1">
          <a:blip r:embed="rId3"/>
          <a:srcRect l="21434" t="15140" r="43203" b="5324"/>
          <a:stretch/>
        </p:blipFill>
        <p:spPr>
          <a:xfrm>
            <a:off x="2140889" y="3134425"/>
            <a:ext cx="4024996" cy="5658089"/>
          </a:xfrm>
          <a:prstGeom prst="rect">
            <a:avLst/>
          </a:prstGeom>
        </p:spPr>
      </p:pic>
      <p:sp>
        <p:nvSpPr>
          <p:cNvPr id="8" name="Shape 135"/>
          <p:cNvSpPr/>
          <p:nvPr/>
        </p:nvSpPr>
        <p:spPr>
          <a:xfrm>
            <a:off x="1404256" y="1833318"/>
            <a:ext cx="8491277" cy="1092943"/>
          </a:xfrm>
          <a:prstGeom prst="rect">
            <a:avLst/>
          </a:prstGeom>
          <a:noFill/>
          <a:ln w="12700">
            <a:miter lim="400000"/>
          </a:ln>
        </p:spPr>
        <p:txBody>
          <a:bodyPr lIns="50800" tIns="50800" rIns="50800" bIns="50800" anchor="ctr"/>
          <a:lstStyle/>
          <a:p>
            <a:pPr lvl="1" indent="0">
              <a:lnSpc>
                <a:spcPct val="100000"/>
              </a:lnSpc>
              <a:spcBef>
                <a:spcPts val="0"/>
              </a:spcBef>
              <a:defRPr sz="2400">
                <a:latin typeface="Helvetica Light"/>
                <a:ea typeface="Helvetica Light"/>
                <a:cs typeface="Helvetica Light"/>
                <a:sym typeface="Helvetica Light"/>
              </a:defRPr>
            </a:pPr>
            <a:r>
              <a:rPr lang="nl-BE" dirty="0">
                <a:solidFill>
                  <a:schemeClr val="tx1"/>
                </a:solidFill>
              </a:rPr>
              <a:t>Sporters vanaf 18 jaar bewust maken van de invloed van alcohol- en druggebruik op de sportprestatie </a:t>
            </a:r>
          </a:p>
        </p:txBody>
      </p:sp>
      <p:sp>
        <p:nvSpPr>
          <p:cNvPr id="9" name="Tijdelijke aanduiding voor tekst 1"/>
          <p:cNvSpPr>
            <a:spLocks noGrp="1"/>
          </p:cNvSpPr>
          <p:nvPr>
            <p:ph type="body" sz="half" idx="13"/>
          </p:nvPr>
        </p:nvSpPr>
        <p:spPr>
          <a:xfrm>
            <a:off x="1404256" y="1270241"/>
            <a:ext cx="2954684" cy="508601"/>
          </a:xfrm>
        </p:spPr>
        <p:txBody>
          <a:bodyPr/>
          <a:lstStyle/>
          <a:p>
            <a:pPr marL="0" indent="0">
              <a:buNone/>
            </a:pPr>
            <a:r>
              <a:rPr lang="nl-BE" b="1" dirty="0" smtClean="0">
                <a:solidFill>
                  <a:schemeClr val="tx2"/>
                </a:solidFill>
              </a:rPr>
              <a:t>INHOUD</a:t>
            </a:r>
            <a:endParaRPr lang="nl-BE" b="1" dirty="0">
              <a:solidFill>
                <a:schemeClr val="tx2"/>
              </a:solidFill>
            </a:endParaRPr>
          </a:p>
        </p:txBody>
      </p:sp>
      <p:sp>
        <p:nvSpPr>
          <p:cNvPr id="2" name="Rechthoek 1"/>
          <p:cNvSpPr/>
          <p:nvPr/>
        </p:nvSpPr>
        <p:spPr>
          <a:xfrm>
            <a:off x="6644333" y="3144611"/>
            <a:ext cx="6502400" cy="2365776"/>
          </a:xfrm>
          <a:prstGeom prst="rect">
            <a:avLst/>
          </a:prstGeom>
        </p:spPr>
        <p:txBody>
          <a:bodyPr>
            <a:spAutoFit/>
          </a:bodyPr>
          <a:lstStyle/>
          <a:p>
            <a:r>
              <a:rPr lang="nl-BE" b="1" dirty="0">
                <a:solidFill>
                  <a:schemeClr val="bg2"/>
                </a:solidFill>
              </a:rPr>
              <a:t>O</a:t>
            </a:r>
            <a:r>
              <a:rPr lang="nl-BE" b="1" dirty="0" smtClean="0">
                <a:solidFill>
                  <a:schemeClr val="bg2"/>
                </a:solidFill>
              </a:rPr>
              <a:t>pties</a:t>
            </a:r>
            <a:r>
              <a:rPr lang="nl-BE" dirty="0">
                <a:solidFill>
                  <a:schemeClr val="tx1"/>
                </a:solidFill>
              </a:rPr>
              <a:t>: </a:t>
            </a:r>
          </a:p>
          <a:p>
            <a:pPr lvl="1"/>
            <a:r>
              <a:rPr lang="fr-BE" dirty="0" err="1">
                <a:solidFill>
                  <a:schemeClr val="tx1"/>
                </a:solidFill>
              </a:rPr>
              <a:t>Minimaal</a:t>
            </a:r>
            <a:r>
              <a:rPr lang="fr-BE" dirty="0">
                <a:solidFill>
                  <a:schemeClr val="tx1"/>
                </a:solidFill>
              </a:rPr>
              <a:t> </a:t>
            </a:r>
            <a:r>
              <a:rPr lang="fr-BE" dirty="0" err="1">
                <a:solidFill>
                  <a:schemeClr val="tx1"/>
                </a:solidFill>
              </a:rPr>
              <a:t>digitaal</a:t>
            </a:r>
            <a:r>
              <a:rPr lang="fr-BE" dirty="0">
                <a:solidFill>
                  <a:schemeClr val="tx1"/>
                </a:solidFill>
              </a:rPr>
              <a:t> </a:t>
            </a:r>
            <a:r>
              <a:rPr lang="fr-BE" dirty="0" err="1">
                <a:solidFill>
                  <a:schemeClr val="tx1"/>
                </a:solidFill>
              </a:rPr>
              <a:t>doorsturen</a:t>
            </a:r>
            <a:endParaRPr lang="fr-BE" dirty="0">
              <a:solidFill>
                <a:schemeClr val="tx1"/>
              </a:solidFill>
            </a:endParaRPr>
          </a:p>
          <a:p>
            <a:pPr lvl="1"/>
            <a:r>
              <a:rPr lang="fr-BE" dirty="0" err="1">
                <a:solidFill>
                  <a:schemeClr val="tx1"/>
                </a:solidFill>
              </a:rPr>
              <a:t>Ook</a:t>
            </a:r>
            <a:r>
              <a:rPr lang="fr-BE" dirty="0">
                <a:solidFill>
                  <a:schemeClr val="tx1"/>
                </a:solidFill>
              </a:rPr>
              <a:t> te </a:t>
            </a:r>
            <a:r>
              <a:rPr lang="fr-BE" dirty="0" err="1">
                <a:solidFill>
                  <a:schemeClr val="tx1"/>
                </a:solidFill>
              </a:rPr>
              <a:t>bestellen</a:t>
            </a:r>
            <a:r>
              <a:rPr lang="fr-BE" dirty="0">
                <a:solidFill>
                  <a:schemeClr val="tx1"/>
                </a:solidFill>
              </a:rPr>
              <a:t> op www.vad.be/sportivos/zilver</a:t>
            </a:r>
            <a:endParaRPr lang="nl-BE" dirty="0">
              <a:solidFill>
                <a:schemeClr val="tx1"/>
              </a:solidFill>
            </a:endParaRPr>
          </a:p>
        </p:txBody>
      </p:sp>
    </p:spTree>
    <p:extLst>
      <p:ext uri="{BB962C8B-B14F-4D97-AF65-F5344CB8AC3E}">
        <p14:creationId xmlns:p14="http://schemas.microsoft.com/office/powerpoint/2010/main" val="60478208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3"/>
          </p:nvPr>
        </p:nvSpPr>
        <p:spPr>
          <a:xfrm>
            <a:off x="1962811" y="1582185"/>
            <a:ext cx="10101065" cy="508601"/>
          </a:xfrm>
        </p:spPr>
        <p:txBody>
          <a:bodyPr/>
          <a:lstStyle/>
          <a:p>
            <a:pPr marL="0" indent="0">
              <a:buNone/>
            </a:pPr>
            <a:r>
              <a:rPr lang="fr-BE" b="1" dirty="0" smtClean="0">
                <a:solidFill>
                  <a:schemeClr val="tx2"/>
                </a:solidFill>
              </a:rPr>
              <a:t>INHOUD</a:t>
            </a:r>
            <a:endParaRPr lang="nl-BE" b="1" dirty="0">
              <a:solidFill>
                <a:schemeClr val="tx2"/>
              </a:solidFill>
            </a:endParaRPr>
          </a:p>
        </p:txBody>
      </p:sp>
      <p:sp>
        <p:nvSpPr>
          <p:cNvPr id="3" name="Tijdelijke aanduiding voor tekst 2"/>
          <p:cNvSpPr>
            <a:spLocks noGrp="1"/>
          </p:cNvSpPr>
          <p:nvPr>
            <p:ph type="body" sz="quarter" idx="14"/>
          </p:nvPr>
        </p:nvSpPr>
        <p:spPr>
          <a:xfrm>
            <a:off x="1962811" y="378488"/>
            <a:ext cx="10246983" cy="748923"/>
          </a:xfrm>
        </p:spPr>
        <p:txBody>
          <a:bodyPr/>
          <a:lstStyle/>
          <a:p>
            <a:r>
              <a:rPr lang="fr-BE" dirty="0" err="1" smtClean="0"/>
              <a:t>Folder</a:t>
            </a:r>
            <a:r>
              <a:rPr lang="fr-BE" dirty="0" smtClean="0"/>
              <a:t> ‘</a:t>
            </a:r>
            <a:r>
              <a:rPr lang="fr-BE" dirty="0" err="1"/>
              <a:t>b</a:t>
            </a:r>
            <a:r>
              <a:rPr lang="fr-BE" dirty="0" err="1" smtClean="0"/>
              <a:t>oodschap</a:t>
            </a:r>
            <a:r>
              <a:rPr lang="fr-BE" dirty="0" smtClean="0"/>
              <a:t> in </a:t>
            </a:r>
            <a:r>
              <a:rPr lang="fr-BE" dirty="0" err="1" smtClean="0"/>
              <a:t>een</a:t>
            </a:r>
            <a:r>
              <a:rPr lang="fr-BE" dirty="0" smtClean="0"/>
              <a:t> </a:t>
            </a:r>
            <a:r>
              <a:rPr lang="fr-BE" dirty="0" err="1" smtClean="0"/>
              <a:t>fles</a:t>
            </a:r>
            <a:r>
              <a:rPr lang="fr-BE" dirty="0" smtClean="0"/>
              <a:t>’</a:t>
            </a:r>
            <a:endParaRPr lang="nl-BE" dirty="0"/>
          </a:p>
        </p:txBody>
      </p:sp>
      <p:sp>
        <p:nvSpPr>
          <p:cNvPr id="4" name="Tijdelijke aanduiding voor tekst 3"/>
          <p:cNvSpPr>
            <a:spLocks noGrp="1"/>
          </p:cNvSpPr>
          <p:nvPr>
            <p:ph type="body" sz="quarter" idx="15"/>
          </p:nvPr>
        </p:nvSpPr>
        <p:spPr/>
        <p:txBody>
          <a:bodyPr/>
          <a:lstStyle/>
          <a:p>
            <a:endParaRPr lang="nl-BE"/>
          </a:p>
        </p:txBody>
      </p:sp>
      <p:pic>
        <p:nvPicPr>
          <p:cNvPr id="6" name="Afbeelding 5"/>
          <p:cNvPicPr>
            <a:picLocks noChangeAspect="1"/>
          </p:cNvPicPr>
          <p:nvPr/>
        </p:nvPicPr>
        <p:blipFill>
          <a:blip r:embed="rId3"/>
          <a:stretch>
            <a:fillRect/>
          </a:stretch>
        </p:blipFill>
        <p:spPr>
          <a:xfrm>
            <a:off x="4625262" y="1838663"/>
            <a:ext cx="3584925" cy="705960"/>
          </a:xfrm>
          <a:prstGeom prst="rect">
            <a:avLst/>
          </a:prstGeom>
        </p:spPr>
      </p:pic>
      <p:pic>
        <p:nvPicPr>
          <p:cNvPr id="7" name="Afbeelding 6"/>
          <p:cNvPicPr>
            <a:picLocks noChangeAspect="1"/>
          </p:cNvPicPr>
          <p:nvPr/>
        </p:nvPicPr>
        <p:blipFill>
          <a:blip r:embed="rId4"/>
          <a:stretch>
            <a:fillRect/>
          </a:stretch>
        </p:blipFill>
        <p:spPr>
          <a:xfrm>
            <a:off x="5691762" y="2924375"/>
            <a:ext cx="5036850" cy="538106"/>
          </a:xfrm>
          <a:prstGeom prst="rect">
            <a:avLst/>
          </a:prstGeom>
        </p:spPr>
      </p:pic>
      <p:pic>
        <p:nvPicPr>
          <p:cNvPr id="8" name="Afbeelding 7"/>
          <p:cNvPicPr>
            <a:picLocks noChangeAspect="1"/>
          </p:cNvPicPr>
          <p:nvPr/>
        </p:nvPicPr>
        <p:blipFill>
          <a:blip r:embed="rId5"/>
          <a:stretch>
            <a:fillRect/>
          </a:stretch>
        </p:blipFill>
        <p:spPr>
          <a:xfrm>
            <a:off x="600465" y="2874524"/>
            <a:ext cx="4200807" cy="777170"/>
          </a:xfrm>
          <a:prstGeom prst="rect">
            <a:avLst/>
          </a:prstGeom>
        </p:spPr>
      </p:pic>
      <p:pic>
        <p:nvPicPr>
          <p:cNvPr id="9" name="Afbeelding 8"/>
          <p:cNvPicPr>
            <a:picLocks noChangeAspect="1"/>
          </p:cNvPicPr>
          <p:nvPr/>
        </p:nvPicPr>
        <p:blipFill>
          <a:blip r:embed="rId6"/>
          <a:stretch>
            <a:fillRect/>
          </a:stretch>
        </p:blipFill>
        <p:spPr>
          <a:xfrm>
            <a:off x="7393794" y="3842233"/>
            <a:ext cx="4816000" cy="844539"/>
          </a:xfrm>
          <a:prstGeom prst="rect">
            <a:avLst/>
          </a:prstGeom>
        </p:spPr>
      </p:pic>
      <p:pic>
        <p:nvPicPr>
          <p:cNvPr id="10" name="Afbeelding 9"/>
          <p:cNvPicPr>
            <a:picLocks noChangeAspect="1"/>
          </p:cNvPicPr>
          <p:nvPr/>
        </p:nvPicPr>
        <p:blipFill rotWithShape="1">
          <a:blip r:embed="rId7"/>
          <a:srcRect b="7781"/>
          <a:stretch/>
        </p:blipFill>
        <p:spPr>
          <a:xfrm>
            <a:off x="2236331" y="4347535"/>
            <a:ext cx="4777863" cy="777326"/>
          </a:xfrm>
          <a:prstGeom prst="rect">
            <a:avLst/>
          </a:prstGeom>
        </p:spPr>
      </p:pic>
      <p:pic>
        <p:nvPicPr>
          <p:cNvPr id="11" name="Afbeelding 10"/>
          <p:cNvPicPr>
            <a:picLocks noChangeAspect="1"/>
          </p:cNvPicPr>
          <p:nvPr/>
        </p:nvPicPr>
        <p:blipFill>
          <a:blip r:embed="rId8"/>
          <a:stretch>
            <a:fillRect/>
          </a:stretch>
        </p:blipFill>
        <p:spPr>
          <a:xfrm>
            <a:off x="6360518" y="5652405"/>
            <a:ext cx="3699338" cy="601020"/>
          </a:xfrm>
          <a:prstGeom prst="rect">
            <a:avLst/>
          </a:prstGeom>
        </p:spPr>
      </p:pic>
      <p:pic>
        <p:nvPicPr>
          <p:cNvPr id="12" name="Afbeelding 11"/>
          <p:cNvPicPr>
            <a:picLocks noChangeAspect="1"/>
          </p:cNvPicPr>
          <p:nvPr/>
        </p:nvPicPr>
        <p:blipFill>
          <a:blip r:embed="rId9"/>
          <a:stretch>
            <a:fillRect/>
          </a:stretch>
        </p:blipFill>
        <p:spPr>
          <a:xfrm>
            <a:off x="358379" y="5841762"/>
            <a:ext cx="4684978" cy="729470"/>
          </a:xfrm>
          <a:prstGeom prst="rect">
            <a:avLst/>
          </a:prstGeom>
        </p:spPr>
      </p:pic>
      <p:pic>
        <p:nvPicPr>
          <p:cNvPr id="13" name="Afbeelding 12"/>
          <p:cNvPicPr>
            <a:picLocks noChangeAspect="1"/>
          </p:cNvPicPr>
          <p:nvPr/>
        </p:nvPicPr>
        <p:blipFill>
          <a:blip r:embed="rId10"/>
          <a:stretch>
            <a:fillRect/>
          </a:stretch>
        </p:blipFill>
        <p:spPr>
          <a:xfrm>
            <a:off x="5133713" y="6691514"/>
            <a:ext cx="3760961" cy="652796"/>
          </a:xfrm>
          <a:prstGeom prst="rect">
            <a:avLst/>
          </a:prstGeom>
        </p:spPr>
      </p:pic>
      <p:pic>
        <p:nvPicPr>
          <p:cNvPr id="14" name="Afbeelding 13"/>
          <p:cNvPicPr>
            <a:picLocks noChangeAspect="1"/>
          </p:cNvPicPr>
          <p:nvPr/>
        </p:nvPicPr>
        <p:blipFill>
          <a:blip r:embed="rId11"/>
          <a:stretch>
            <a:fillRect/>
          </a:stretch>
        </p:blipFill>
        <p:spPr>
          <a:xfrm>
            <a:off x="7601795" y="7906024"/>
            <a:ext cx="3661200" cy="772740"/>
          </a:xfrm>
          <a:prstGeom prst="rect">
            <a:avLst/>
          </a:prstGeom>
        </p:spPr>
      </p:pic>
      <p:pic>
        <p:nvPicPr>
          <p:cNvPr id="15" name="Afbeelding 14"/>
          <p:cNvPicPr>
            <a:picLocks noChangeAspect="1"/>
          </p:cNvPicPr>
          <p:nvPr/>
        </p:nvPicPr>
        <p:blipFill>
          <a:blip r:embed="rId12"/>
          <a:stretch>
            <a:fillRect/>
          </a:stretch>
        </p:blipFill>
        <p:spPr>
          <a:xfrm>
            <a:off x="358379" y="7397163"/>
            <a:ext cx="3661200" cy="629640"/>
          </a:xfrm>
          <a:prstGeom prst="rect">
            <a:avLst/>
          </a:prstGeom>
        </p:spPr>
      </p:pic>
      <p:pic>
        <p:nvPicPr>
          <p:cNvPr id="16" name="Afbeelding 15"/>
          <p:cNvPicPr>
            <a:picLocks noChangeAspect="1"/>
          </p:cNvPicPr>
          <p:nvPr/>
        </p:nvPicPr>
        <p:blipFill>
          <a:blip r:embed="rId13"/>
          <a:stretch>
            <a:fillRect/>
          </a:stretch>
        </p:blipFill>
        <p:spPr>
          <a:xfrm>
            <a:off x="9272923" y="6571232"/>
            <a:ext cx="3661200" cy="725040"/>
          </a:xfrm>
          <a:prstGeom prst="rect">
            <a:avLst/>
          </a:prstGeom>
        </p:spPr>
      </p:pic>
      <p:pic>
        <p:nvPicPr>
          <p:cNvPr id="17" name="Afbeelding 16"/>
          <p:cNvPicPr>
            <a:picLocks noChangeAspect="1"/>
          </p:cNvPicPr>
          <p:nvPr/>
        </p:nvPicPr>
        <p:blipFill>
          <a:blip r:embed="rId14"/>
          <a:stretch>
            <a:fillRect/>
          </a:stretch>
        </p:blipFill>
        <p:spPr>
          <a:xfrm>
            <a:off x="2849781" y="8511133"/>
            <a:ext cx="4451609" cy="780639"/>
          </a:xfrm>
          <a:prstGeom prst="rect">
            <a:avLst/>
          </a:prstGeom>
        </p:spPr>
      </p:pic>
      <p:pic>
        <p:nvPicPr>
          <p:cNvPr id="18" name="Afbeelding 17"/>
          <p:cNvPicPr>
            <a:picLocks noChangeAspect="1"/>
          </p:cNvPicPr>
          <p:nvPr/>
        </p:nvPicPr>
        <p:blipFill>
          <a:blip r:embed="rId15"/>
          <a:stretch>
            <a:fillRect/>
          </a:stretch>
        </p:blipFill>
        <p:spPr>
          <a:xfrm>
            <a:off x="9158510" y="2084216"/>
            <a:ext cx="3775613" cy="677340"/>
          </a:xfrm>
          <a:prstGeom prst="rect">
            <a:avLst/>
          </a:prstGeom>
        </p:spPr>
      </p:pic>
    </p:spTree>
    <p:extLst>
      <p:ext uri="{BB962C8B-B14F-4D97-AF65-F5344CB8AC3E}">
        <p14:creationId xmlns:p14="http://schemas.microsoft.com/office/powerpoint/2010/main" val="24206640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3"/>
          </p:nvPr>
        </p:nvSpPr>
        <p:spPr>
          <a:xfrm>
            <a:off x="2035770" y="1943100"/>
            <a:ext cx="10101065" cy="564257"/>
          </a:xfrm>
          <a:prstGeom prst="rect">
            <a:avLst/>
          </a:prstGeom>
        </p:spPr>
        <p:txBody>
          <a:bodyPr/>
          <a:lstStyle>
            <a:lvl1pPr marL="0" indent="0">
              <a:lnSpc>
                <a:spcPts val="3600"/>
              </a:lnSpc>
              <a:buSzTx/>
              <a:buNone/>
              <a:defRPr sz="3000" b="1"/>
            </a:lvl1pPr>
          </a:lstStyle>
          <a:p>
            <a:r>
              <a:rPr lang="nl-BE" dirty="0" smtClean="0"/>
              <a:t>Checklist</a:t>
            </a:r>
            <a:endParaRPr dirty="0"/>
          </a:p>
        </p:txBody>
      </p:sp>
      <p:sp>
        <p:nvSpPr>
          <p:cNvPr id="10" name="Shape 128"/>
          <p:cNvSpPr txBox="1">
            <a:spLocks/>
          </p:cNvSpPr>
          <p:nvPr/>
        </p:nvSpPr>
        <p:spPr>
          <a:xfrm>
            <a:off x="1944752" y="421614"/>
            <a:ext cx="10246983" cy="7489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a:t>Alcohol- en drugcoach</a:t>
            </a:r>
          </a:p>
        </p:txBody>
      </p:sp>
      <p:sp>
        <p:nvSpPr>
          <p:cNvPr id="11" name="Shape 105"/>
          <p:cNvSpPr txBox="1">
            <a:spLocks/>
          </p:cNvSpPr>
          <p:nvPr/>
        </p:nvSpPr>
        <p:spPr>
          <a:xfrm>
            <a:off x="9869023" y="9121618"/>
            <a:ext cx="3135777"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1600" b="1" i="0" u="none" strike="noStrike" cap="none" spc="0" baseline="0">
                <a:ln>
                  <a:noFill/>
                </a:ln>
                <a:solidFill>
                  <a:srgbClr val="FFFFF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3. Materialen en acties</a:t>
            </a:r>
            <a:endParaRPr lang="nl-BE"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311" y="145453"/>
            <a:ext cx="1981200" cy="3333750"/>
          </a:xfrm>
          <a:prstGeom prst="rect">
            <a:avLst/>
          </a:prstGeom>
        </p:spPr>
      </p:pic>
      <p:pic>
        <p:nvPicPr>
          <p:cNvPr id="2" name="Afbeelding 1"/>
          <p:cNvPicPr>
            <a:picLocks noChangeAspect="1"/>
          </p:cNvPicPr>
          <p:nvPr/>
        </p:nvPicPr>
        <p:blipFill rotWithShape="1">
          <a:blip r:embed="rId4"/>
          <a:srcRect l="42469" t="19777" r="25679" b="27284"/>
          <a:stretch/>
        </p:blipFill>
        <p:spPr>
          <a:xfrm>
            <a:off x="2035770" y="2709334"/>
            <a:ext cx="5787430" cy="6011747"/>
          </a:xfrm>
          <a:prstGeom prst="rect">
            <a:avLst/>
          </a:prstGeom>
        </p:spPr>
      </p:pic>
    </p:spTree>
    <p:extLst>
      <p:ext uri="{BB962C8B-B14F-4D97-AF65-F5344CB8AC3E}">
        <p14:creationId xmlns:p14="http://schemas.microsoft.com/office/powerpoint/2010/main" val="221333069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3"/>
          </p:nvPr>
        </p:nvSpPr>
        <p:spPr>
          <a:xfrm>
            <a:off x="1328273" y="1410114"/>
            <a:ext cx="8772923" cy="7126053"/>
          </a:xfrm>
        </p:spPr>
        <p:txBody>
          <a:bodyPr/>
          <a:lstStyle/>
          <a:p>
            <a:pPr marL="0" indent="0">
              <a:buNone/>
            </a:pPr>
            <a:r>
              <a:rPr lang="nl-BE" b="1" dirty="0">
                <a:solidFill>
                  <a:schemeClr val="tx2"/>
                </a:solidFill>
              </a:rPr>
              <a:t>Het </a:t>
            </a:r>
            <a:r>
              <a:rPr lang="nl-BE" b="1" dirty="0" smtClean="0">
                <a:solidFill>
                  <a:schemeClr val="tx2"/>
                </a:solidFill>
              </a:rPr>
              <a:t>protocol (bijlage 1)</a:t>
            </a:r>
            <a:endParaRPr lang="nl-BE" b="1" dirty="0">
              <a:solidFill>
                <a:schemeClr val="tx2"/>
              </a:solidFill>
            </a:endParaRPr>
          </a:p>
          <a:p>
            <a:pPr lvl="0"/>
            <a:r>
              <a:rPr lang="nl-BE" dirty="0"/>
              <a:t>Het nemen van </a:t>
            </a:r>
            <a:r>
              <a:rPr lang="nl-BE" b="1" dirty="0" smtClean="0">
                <a:solidFill>
                  <a:srgbClr val="8DC63F"/>
                </a:solidFill>
              </a:rPr>
              <a:t>preventie-initiatieven</a:t>
            </a:r>
            <a:endParaRPr lang="nl-BE" b="1" dirty="0">
              <a:solidFill>
                <a:srgbClr val="8DC63F"/>
              </a:solidFill>
            </a:endParaRPr>
          </a:p>
          <a:p>
            <a:pPr marL="889000" lvl="2" indent="0">
              <a:buNone/>
            </a:pPr>
            <a:r>
              <a:rPr lang="nl-BE" sz="2400" dirty="0" smtClean="0"/>
              <a:t>Hij/zij houdt de vinger </a:t>
            </a:r>
            <a:r>
              <a:rPr lang="nl-BE" sz="2400" dirty="0"/>
              <a:t>aan de pols </a:t>
            </a:r>
            <a:r>
              <a:rPr lang="nl-BE" sz="2400" dirty="0" smtClean="0"/>
              <a:t>van </a:t>
            </a:r>
            <a:r>
              <a:rPr lang="nl-BE" sz="2400" dirty="0"/>
              <a:t>het alcohol- en drugbeleid en </a:t>
            </a:r>
            <a:r>
              <a:rPr lang="nl-BE" sz="2400" dirty="0" smtClean="0"/>
              <a:t>neemt preventieve </a:t>
            </a:r>
            <a:r>
              <a:rPr lang="nl-BE" sz="2400" dirty="0"/>
              <a:t>acties </a:t>
            </a:r>
            <a:r>
              <a:rPr lang="nl-BE" sz="2400" dirty="0" smtClean="0"/>
              <a:t>in </a:t>
            </a:r>
            <a:r>
              <a:rPr lang="nl-BE" sz="2400" dirty="0"/>
              <a:t>de sportclub</a:t>
            </a:r>
          </a:p>
          <a:p>
            <a:pPr lvl="0"/>
            <a:r>
              <a:rPr lang="nl-BE" b="1" dirty="0" smtClean="0">
                <a:solidFill>
                  <a:schemeClr val="bg2"/>
                </a:solidFill>
              </a:rPr>
              <a:t>Openstaan voor</a:t>
            </a:r>
            <a:r>
              <a:rPr lang="nl-BE" dirty="0" smtClean="0"/>
              <a:t> ideeën, signalen en noden van andere clubleden</a:t>
            </a:r>
            <a:endParaRPr lang="nl-BE" b="1" dirty="0">
              <a:solidFill>
                <a:srgbClr val="8DC63F"/>
              </a:solidFill>
            </a:endParaRPr>
          </a:p>
          <a:p>
            <a:pPr marL="889000" lvl="2" indent="0">
              <a:buNone/>
            </a:pPr>
            <a:r>
              <a:rPr lang="nl-BE" sz="2400" dirty="0" smtClean="0"/>
              <a:t>Voor iedereen </a:t>
            </a:r>
            <a:r>
              <a:rPr lang="nl-BE" sz="2400" dirty="0"/>
              <a:t>(ouders van sporters, sporters, toeschouwers, kaderleden, vrijwilligers, bestuur) die </a:t>
            </a:r>
            <a:r>
              <a:rPr lang="nl-BE" sz="2400" b="1" dirty="0"/>
              <a:t>vragen</a:t>
            </a:r>
            <a:r>
              <a:rPr lang="nl-BE" sz="2400" dirty="0"/>
              <a:t> en/of meldingen heeft over alcohol- en of druggebruik/-misbruik in de club of die </a:t>
            </a:r>
            <a:r>
              <a:rPr lang="nl-BE" sz="2400" b="1" dirty="0"/>
              <a:t>ideeën</a:t>
            </a:r>
            <a:r>
              <a:rPr lang="nl-BE" sz="2400" dirty="0"/>
              <a:t> heeft om rond alcohol en of drugs te werken in de club</a:t>
            </a:r>
          </a:p>
          <a:p>
            <a:pPr lvl="0"/>
            <a:r>
              <a:rPr lang="nl-BE" dirty="0"/>
              <a:t>Het invullen van een </a:t>
            </a:r>
            <a:r>
              <a:rPr lang="nl-BE" b="1" dirty="0">
                <a:solidFill>
                  <a:srgbClr val="8DC63F"/>
                </a:solidFill>
              </a:rPr>
              <a:t>registratieformulier</a:t>
            </a:r>
          </a:p>
          <a:p>
            <a:pPr marL="0" indent="0">
              <a:buNone/>
            </a:pPr>
            <a:endParaRPr lang="nl-BE" dirty="0"/>
          </a:p>
        </p:txBody>
      </p:sp>
      <p:sp>
        <p:nvSpPr>
          <p:cNvPr id="3" name="Tijdelijke aanduiding voor tekst 2"/>
          <p:cNvSpPr>
            <a:spLocks noGrp="1"/>
          </p:cNvSpPr>
          <p:nvPr>
            <p:ph type="body" sz="quarter" idx="14"/>
          </p:nvPr>
        </p:nvSpPr>
        <p:spPr>
          <a:xfrm>
            <a:off x="1962811" y="378488"/>
            <a:ext cx="10246983" cy="748923"/>
          </a:xfrm>
        </p:spPr>
        <p:txBody>
          <a:bodyPr/>
          <a:lstStyle/>
          <a:p>
            <a:r>
              <a:rPr lang="nl-BE" dirty="0" smtClean="0"/>
              <a:t>Alcohol- en drugcoach</a:t>
            </a:r>
            <a:endParaRPr lang="nl-BE" dirty="0"/>
          </a:p>
        </p:txBody>
      </p:sp>
      <p:sp>
        <p:nvSpPr>
          <p:cNvPr id="5" name="Shape 109"/>
          <p:cNvSpPr txBox="1">
            <a:spLocks/>
          </p:cNvSpPr>
          <p:nvPr/>
        </p:nvSpPr>
        <p:spPr>
          <a:xfrm>
            <a:off x="9432394" y="8982738"/>
            <a:ext cx="3135777"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1600" b="1" i="0" u="none" strike="noStrike" cap="none" spc="0" baseline="0">
                <a:ln>
                  <a:noFill/>
                </a:ln>
                <a:solidFill>
                  <a:srgbClr val="8DC63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3. Materialen en acties</a:t>
            </a:r>
            <a:endParaRPr lang="nl-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1196" y="378488"/>
            <a:ext cx="2466975" cy="3657600"/>
          </a:xfrm>
          <a:prstGeom prst="rect">
            <a:avLst/>
          </a:prstGeom>
        </p:spPr>
      </p:pic>
    </p:spTree>
    <p:extLst>
      <p:ext uri="{BB962C8B-B14F-4D97-AF65-F5344CB8AC3E}">
        <p14:creationId xmlns:p14="http://schemas.microsoft.com/office/powerpoint/2010/main" val="113246065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3"/>
          </p:nvPr>
        </p:nvSpPr>
        <p:spPr>
          <a:xfrm>
            <a:off x="1776544" y="1960033"/>
            <a:ext cx="8772923" cy="6995761"/>
          </a:xfrm>
        </p:spPr>
        <p:txBody>
          <a:bodyPr/>
          <a:lstStyle/>
          <a:p>
            <a:pPr marL="0" indent="0">
              <a:buNone/>
            </a:pPr>
            <a:r>
              <a:rPr lang="nl-BE" b="1" dirty="0" smtClean="0">
                <a:solidFill>
                  <a:schemeClr val="tx2"/>
                </a:solidFill>
              </a:rPr>
              <a:t>Het Profiel (bijlage 2)</a:t>
            </a:r>
          </a:p>
          <a:p>
            <a:pPr marL="0" indent="0">
              <a:buNone/>
            </a:pPr>
            <a:r>
              <a:rPr lang="nl-BE" dirty="0"/>
              <a:t>Dit profiel kan gebruikt worden bij de selectie van de A&amp;D-coach. </a:t>
            </a:r>
            <a:endParaRPr lang="nl-BE" dirty="0" smtClean="0"/>
          </a:p>
          <a:p>
            <a:pPr lvl="2"/>
            <a:r>
              <a:rPr lang="nl-BE" b="1" dirty="0" smtClean="0">
                <a:solidFill>
                  <a:srgbClr val="8DC63F"/>
                </a:solidFill>
              </a:rPr>
              <a:t>Bevoegdheden</a:t>
            </a:r>
            <a:endParaRPr lang="nl-BE" b="1" dirty="0">
              <a:solidFill>
                <a:srgbClr val="8DC63F"/>
              </a:solidFill>
            </a:endParaRPr>
          </a:p>
          <a:p>
            <a:pPr lvl="2"/>
            <a:r>
              <a:rPr lang="nl-BE" b="1" dirty="0" smtClean="0">
                <a:solidFill>
                  <a:srgbClr val="8DC63F"/>
                </a:solidFill>
              </a:rPr>
              <a:t>Positie</a:t>
            </a:r>
            <a:endParaRPr lang="nl-BE" b="1" dirty="0">
              <a:solidFill>
                <a:srgbClr val="8DC63F"/>
              </a:solidFill>
            </a:endParaRPr>
          </a:p>
          <a:p>
            <a:pPr lvl="2"/>
            <a:r>
              <a:rPr lang="nl-BE" b="1" dirty="0" smtClean="0">
                <a:solidFill>
                  <a:srgbClr val="8DC63F"/>
                </a:solidFill>
              </a:rPr>
              <a:t>Vaardigheden</a:t>
            </a:r>
            <a:endParaRPr lang="nl-BE" b="1" dirty="0">
              <a:solidFill>
                <a:srgbClr val="8DC63F"/>
              </a:solidFill>
            </a:endParaRPr>
          </a:p>
          <a:p>
            <a:pPr lvl="2"/>
            <a:r>
              <a:rPr lang="nl-BE" b="1" dirty="0" smtClean="0">
                <a:solidFill>
                  <a:srgbClr val="8DC63F"/>
                </a:solidFill>
              </a:rPr>
              <a:t>Kwaliteiten</a:t>
            </a:r>
            <a:endParaRPr lang="nl-BE" b="1" dirty="0">
              <a:solidFill>
                <a:srgbClr val="8DC63F"/>
              </a:solidFill>
            </a:endParaRPr>
          </a:p>
          <a:p>
            <a:pPr lvl="2"/>
            <a:r>
              <a:rPr lang="nl-BE" b="1" dirty="0" smtClean="0">
                <a:solidFill>
                  <a:srgbClr val="8DC63F"/>
                </a:solidFill>
              </a:rPr>
              <a:t>Kennis</a:t>
            </a:r>
            <a:endParaRPr lang="nl-BE" b="1" dirty="0">
              <a:solidFill>
                <a:srgbClr val="8DC63F"/>
              </a:solidFill>
            </a:endParaRPr>
          </a:p>
          <a:p>
            <a:pPr marL="0" indent="0">
              <a:buNone/>
            </a:pPr>
            <a:r>
              <a:rPr lang="nl-BE" dirty="0" err="1" smtClean="0"/>
              <a:t>Dmv</a:t>
            </a:r>
            <a:r>
              <a:rPr lang="nl-BE" dirty="0" smtClean="0"/>
              <a:t> de vorming ‘A&amp;D-coach’ kan </a:t>
            </a:r>
            <a:r>
              <a:rPr lang="nl-BE" dirty="0"/>
              <a:t>de </a:t>
            </a:r>
            <a:r>
              <a:rPr lang="nl-BE" dirty="0" smtClean="0"/>
              <a:t>coach zijn/haar </a:t>
            </a:r>
            <a:r>
              <a:rPr lang="nl-BE" dirty="0"/>
              <a:t>vaardigheden versterken. </a:t>
            </a:r>
            <a:endParaRPr lang="nl-BE" b="1" dirty="0">
              <a:solidFill>
                <a:srgbClr val="B06532"/>
              </a:solidFill>
            </a:endParaRPr>
          </a:p>
          <a:p>
            <a:pPr marL="0" indent="0">
              <a:buNone/>
            </a:pPr>
            <a:endParaRPr lang="nl-BE" dirty="0"/>
          </a:p>
        </p:txBody>
      </p:sp>
      <p:sp>
        <p:nvSpPr>
          <p:cNvPr id="3" name="Tijdelijke aanduiding voor tekst 2"/>
          <p:cNvSpPr>
            <a:spLocks noGrp="1"/>
          </p:cNvSpPr>
          <p:nvPr>
            <p:ph type="body" sz="quarter" idx="14"/>
          </p:nvPr>
        </p:nvSpPr>
        <p:spPr>
          <a:xfrm>
            <a:off x="1962811" y="378488"/>
            <a:ext cx="10246983" cy="748923"/>
          </a:xfrm>
        </p:spPr>
        <p:txBody>
          <a:bodyPr/>
          <a:lstStyle/>
          <a:p>
            <a:r>
              <a:rPr lang="nl-BE" dirty="0" smtClean="0"/>
              <a:t>Alcohol- en drugcoach</a:t>
            </a:r>
            <a:endParaRPr lang="nl-BE" dirty="0"/>
          </a:p>
        </p:txBody>
      </p:sp>
      <p:sp>
        <p:nvSpPr>
          <p:cNvPr id="5" name="Shape 109"/>
          <p:cNvSpPr txBox="1">
            <a:spLocks/>
          </p:cNvSpPr>
          <p:nvPr/>
        </p:nvSpPr>
        <p:spPr>
          <a:xfrm>
            <a:off x="9432394" y="8982738"/>
            <a:ext cx="3135777"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1600" b="1" i="0" u="none" strike="noStrike" cap="none" spc="0" baseline="0">
                <a:ln>
                  <a:noFill/>
                </a:ln>
                <a:solidFill>
                  <a:srgbClr val="8DC63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3. Materialen en acties</a:t>
            </a:r>
            <a:endParaRPr lang="nl-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1196" y="378488"/>
            <a:ext cx="2466975" cy="3657600"/>
          </a:xfrm>
          <a:prstGeom prst="rect">
            <a:avLst/>
          </a:prstGeom>
        </p:spPr>
      </p:pic>
    </p:spTree>
    <p:extLst>
      <p:ext uri="{BB962C8B-B14F-4D97-AF65-F5344CB8AC3E}">
        <p14:creationId xmlns:p14="http://schemas.microsoft.com/office/powerpoint/2010/main" val="105470687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rotWithShape="1">
          <a:blip r:embed="rId3"/>
          <a:srcRect l="12963" t="34199" r="36128" b="28654"/>
          <a:stretch/>
        </p:blipFill>
        <p:spPr>
          <a:xfrm>
            <a:off x="5427397" y="4156381"/>
            <a:ext cx="7186313" cy="3277352"/>
          </a:xfrm>
          <a:prstGeom prst="rect">
            <a:avLst/>
          </a:prstGeom>
        </p:spPr>
      </p:pic>
      <p:sp>
        <p:nvSpPr>
          <p:cNvPr id="3" name="Tijdelijke aanduiding voor tekst 2"/>
          <p:cNvSpPr>
            <a:spLocks noGrp="1"/>
          </p:cNvSpPr>
          <p:nvPr>
            <p:ph type="body" sz="quarter" idx="14"/>
          </p:nvPr>
        </p:nvSpPr>
        <p:spPr>
          <a:xfrm>
            <a:off x="1962811" y="378488"/>
            <a:ext cx="10246983" cy="748923"/>
          </a:xfrm>
        </p:spPr>
        <p:txBody>
          <a:bodyPr/>
          <a:lstStyle/>
          <a:p>
            <a:r>
              <a:rPr lang="nl-BE" dirty="0" smtClean="0"/>
              <a:t>Alcohol- en drugcoach</a:t>
            </a:r>
            <a:endParaRPr lang="nl-BE" dirty="0"/>
          </a:p>
        </p:txBody>
      </p:sp>
      <p:sp>
        <p:nvSpPr>
          <p:cNvPr id="5" name="Shape 109"/>
          <p:cNvSpPr txBox="1">
            <a:spLocks/>
          </p:cNvSpPr>
          <p:nvPr/>
        </p:nvSpPr>
        <p:spPr>
          <a:xfrm>
            <a:off x="9766794" y="9157144"/>
            <a:ext cx="3135777"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1600" b="1" i="0" u="none" strike="noStrike" cap="none" spc="0" baseline="0">
                <a:ln>
                  <a:noFill/>
                </a:ln>
                <a:solidFill>
                  <a:srgbClr val="8DC63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3. Materialen en acties</a:t>
            </a:r>
            <a:endParaRPr lang="nl-BE" dirty="0"/>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1196" y="378488"/>
            <a:ext cx="2466975" cy="3657600"/>
          </a:xfrm>
          <a:prstGeom prst="rect">
            <a:avLst/>
          </a:prstGeom>
        </p:spPr>
      </p:pic>
      <p:sp>
        <p:nvSpPr>
          <p:cNvPr id="7" name="Tijdelijke aanduiding voor tekst 1"/>
          <p:cNvSpPr>
            <a:spLocks noGrp="1"/>
          </p:cNvSpPr>
          <p:nvPr>
            <p:ph type="body" sz="half" idx="13"/>
          </p:nvPr>
        </p:nvSpPr>
        <p:spPr>
          <a:xfrm>
            <a:off x="1404256" y="1270241"/>
            <a:ext cx="2954684" cy="508601"/>
          </a:xfrm>
        </p:spPr>
        <p:txBody>
          <a:bodyPr/>
          <a:lstStyle/>
          <a:p>
            <a:pPr marL="0" indent="0">
              <a:buNone/>
            </a:pPr>
            <a:r>
              <a:rPr lang="nl-BE" b="1" dirty="0" smtClean="0">
                <a:solidFill>
                  <a:schemeClr val="tx2"/>
                </a:solidFill>
              </a:rPr>
              <a:t>INHOUD</a:t>
            </a:r>
            <a:endParaRPr lang="nl-BE" b="1" dirty="0">
              <a:solidFill>
                <a:schemeClr val="tx2"/>
              </a:solidFill>
            </a:endParaRPr>
          </a:p>
        </p:txBody>
      </p:sp>
      <p:pic>
        <p:nvPicPr>
          <p:cNvPr id="8" name="Afbeelding 7"/>
          <p:cNvPicPr>
            <a:picLocks noChangeAspect="1"/>
          </p:cNvPicPr>
          <p:nvPr/>
        </p:nvPicPr>
        <p:blipFill rotWithShape="1">
          <a:blip r:embed="rId5"/>
          <a:srcRect l="20988" t="14642" r="43086" b="4963"/>
          <a:stretch/>
        </p:blipFill>
        <p:spPr>
          <a:xfrm>
            <a:off x="1404256" y="2207288"/>
            <a:ext cx="3736843" cy="5226445"/>
          </a:xfrm>
          <a:prstGeom prst="rect">
            <a:avLst/>
          </a:prstGeom>
        </p:spPr>
      </p:pic>
    </p:spTree>
    <p:extLst>
      <p:ext uri="{BB962C8B-B14F-4D97-AF65-F5344CB8AC3E}">
        <p14:creationId xmlns:p14="http://schemas.microsoft.com/office/powerpoint/2010/main" val="123426520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body" idx="13"/>
          </p:nvPr>
        </p:nvSpPr>
        <p:spPr>
          <a:xfrm>
            <a:off x="2035770" y="1943100"/>
            <a:ext cx="10101065" cy="3180358"/>
          </a:xfrm>
          <a:prstGeom prst="rect">
            <a:avLst/>
          </a:prstGeom>
        </p:spPr>
        <p:txBody>
          <a:bodyPr/>
          <a:lstStyle/>
          <a:p>
            <a:pPr marL="635000" indent="-635000">
              <a:lnSpc>
                <a:spcPts val="6000"/>
              </a:lnSpc>
              <a:spcBef>
                <a:spcPts val="0"/>
              </a:spcBef>
              <a:buSzPct val="100000"/>
              <a:buAutoNum type="arabicPeriod"/>
              <a:defRPr sz="3600" b="1"/>
            </a:pPr>
            <a:r>
              <a:rPr lang="nl-BE" dirty="0" smtClean="0">
                <a:solidFill>
                  <a:schemeClr val="bg1"/>
                </a:solidFill>
              </a:rPr>
              <a:t>Van Brons naar Zilver</a:t>
            </a:r>
            <a:endParaRPr dirty="0">
              <a:solidFill>
                <a:schemeClr val="bg1"/>
              </a:solidFill>
            </a:endParaRPr>
          </a:p>
          <a:p>
            <a:pPr marL="635000" indent="-635000">
              <a:lnSpc>
                <a:spcPts val="6000"/>
              </a:lnSpc>
              <a:spcBef>
                <a:spcPts val="0"/>
              </a:spcBef>
              <a:buSzPct val="100000"/>
              <a:buAutoNum type="arabicPeriod"/>
              <a:defRPr sz="3600" b="1"/>
            </a:pPr>
            <a:r>
              <a:rPr lang="nl-BE" dirty="0" smtClean="0"/>
              <a:t>Checklist </a:t>
            </a:r>
            <a:r>
              <a:rPr lang="nl-BE" dirty="0" err="1"/>
              <a:t>S</a:t>
            </a:r>
            <a:r>
              <a:rPr lang="nl-BE" dirty="0" err="1" smtClean="0"/>
              <a:t>portivos</a:t>
            </a:r>
            <a:r>
              <a:rPr lang="nl-BE" dirty="0" smtClean="0"/>
              <a:t> Zilver</a:t>
            </a:r>
            <a:endParaRPr dirty="0"/>
          </a:p>
          <a:p>
            <a:pPr marL="635000" indent="-635000">
              <a:lnSpc>
                <a:spcPts val="6000"/>
              </a:lnSpc>
              <a:spcBef>
                <a:spcPts val="0"/>
              </a:spcBef>
              <a:buSzPct val="100000"/>
              <a:buAutoNum type="arabicPeriod"/>
              <a:defRPr sz="3600" b="1"/>
            </a:pPr>
            <a:r>
              <a:rPr lang="nl-BE" dirty="0" smtClean="0"/>
              <a:t>Materialen en acties</a:t>
            </a:r>
          </a:p>
          <a:p>
            <a:pPr marL="635000" indent="-635000">
              <a:lnSpc>
                <a:spcPts val="6000"/>
              </a:lnSpc>
              <a:spcBef>
                <a:spcPts val="0"/>
              </a:spcBef>
              <a:buSzPct val="100000"/>
              <a:buAutoNum type="arabicPeriod"/>
              <a:defRPr sz="3600" b="1"/>
            </a:pPr>
            <a:r>
              <a:rPr lang="nl-BE" dirty="0" smtClean="0"/>
              <a:t>En nu? </a:t>
            </a:r>
            <a:endParaRPr dirty="0"/>
          </a:p>
        </p:txBody>
      </p:sp>
      <p:sp>
        <p:nvSpPr>
          <p:cNvPr id="99" name="Shape 99"/>
          <p:cNvSpPr>
            <a:spLocks noGrp="1"/>
          </p:cNvSpPr>
          <p:nvPr>
            <p:ph type="body" idx="14"/>
          </p:nvPr>
        </p:nvSpPr>
        <p:spPr>
          <a:prstGeom prst="rect">
            <a:avLst/>
          </a:prstGeom>
        </p:spPr>
        <p:txBody>
          <a:bodyPr/>
          <a:lstStyle/>
          <a:p>
            <a:r>
              <a:t>Inhoud</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3"/>
          </p:nvPr>
        </p:nvSpPr>
        <p:spPr>
          <a:xfrm>
            <a:off x="183977" y="3408734"/>
            <a:ext cx="12384192" cy="3072636"/>
          </a:xfrm>
        </p:spPr>
        <p:txBody>
          <a:bodyPr/>
          <a:lstStyle/>
          <a:p>
            <a:r>
              <a:rPr lang="nl-BE" dirty="0">
                <a:solidFill>
                  <a:schemeClr val="tx1"/>
                </a:solidFill>
              </a:rPr>
              <a:t>Hij/zij</a:t>
            </a:r>
            <a:r>
              <a:rPr lang="nl-BE" b="1" dirty="0">
                <a:solidFill>
                  <a:schemeClr val="tx1"/>
                </a:solidFill>
              </a:rPr>
              <a:t> </a:t>
            </a:r>
            <a:r>
              <a:rPr lang="nl-BE" b="1" dirty="0">
                <a:solidFill>
                  <a:schemeClr val="bg2"/>
                </a:solidFill>
              </a:rPr>
              <a:t>enthousiast</a:t>
            </a:r>
            <a:r>
              <a:rPr lang="nl-BE" b="1" dirty="0">
                <a:solidFill>
                  <a:schemeClr val="tx1"/>
                </a:solidFill>
              </a:rPr>
              <a:t> </a:t>
            </a:r>
            <a:r>
              <a:rPr lang="nl-BE" dirty="0">
                <a:solidFill>
                  <a:schemeClr val="tx1"/>
                </a:solidFill>
              </a:rPr>
              <a:t>is over de rol als A&amp;D-coach.</a:t>
            </a:r>
          </a:p>
          <a:p>
            <a:r>
              <a:rPr lang="nl-BE" dirty="0" smtClean="0">
                <a:solidFill>
                  <a:schemeClr val="tx1"/>
                </a:solidFill>
              </a:rPr>
              <a:t>Zijn/haar engagement</a:t>
            </a:r>
            <a:r>
              <a:rPr lang="nl-BE" b="1" dirty="0" smtClean="0">
                <a:solidFill>
                  <a:schemeClr val="tx1"/>
                </a:solidFill>
              </a:rPr>
              <a:t> </a:t>
            </a:r>
            <a:r>
              <a:rPr lang="nl-BE" b="1" dirty="0" smtClean="0">
                <a:solidFill>
                  <a:schemeClr val="bg2"/>
                </a:solidFill>
              </a:rPr>
              <a:t>ondersteund</a:t>
            </a:r>
            <a:r>
              <a:rPr lang="nl-BE" dirty="0" smtClean="0">
                <a:solidFill>
                  <a:schemeClr val="tx1"/>
                </a:solidFill>
              </a:rPr>
              <a:t> wordt </a:t>
            </a:r>
            <a:r>
              <a:rPr lang="nl-BE" dirty="0">
                <a:solidFill>
                  <a:schemeClr val="tx1"/>
                </a:solidFill>
              </a:rPr>
              <a:t>door jullie sportclub.</a:t>
            </a:r>
          </a:p>
          <a:p>
            <a:r>
              <a:rPr lang="nl-BE" dirty="0" smtClean="0">
                <a:solidFill>
                  <a:schemeClr val="tx1"/>
                </a:solidFill>
              </a:rPr>
              <a:t>Hij/zij</a:t>
            </a:r>
            <a:r>
              <a:rPr lang="nl-BE" b="1" dirty="0" smtClean="0">
                <a:solidFill>
                  <a:schemeClr val="tx1"/>
                </a:solidFill>
              </a:rPr>
              <a:t> </a:t>
            </a:r>
            <a:r>
              <a:rPr lang="nl-BE" b="1" dirty="0">
                <a:solidFill>
                  <a:schemeClr val="bg2"/>
                </a:solidFill>
              </a:rPr>
              <a:t>ondersteund</a:t>
            </a:r>
            <a:r>
              <a:rPr lang="nl-BE" b="1" dirty="0">
                <a:solidFill>
                  <a:schemeClr val="tx1"/>
                </a:solidFill>
              </a:rPr>
              <a:t> </a:t>
            </a:r>
            <a:r>
              <a:rPr lang="nl-BE" dirty="0">
                <a:solidFill>
                  <a:schemeClr val="tx1"/>
                </a:solidFill>
              </a:rPr>
              <a:t>wordt door een werkgroep </a:t>
            </a:r>
            <a:r>
              <a:rPr lang="nl-BE" dirty="0" err="1">
                <a:solidFill>
                  <a:schemeClr val="tx1"/>
                </a:solidFill>
              </a:rPr>
              <a:t>Sportivos</a:t>
            </a:r>
            <a:r>
              <a:rPr lang="nl-BE" dirty="0">
                <a:solidFill>
                  <a:schemeClr val="tx1"/>
                </a:solidFill>
              </a:rPr>
              <a:t> of door </a:t>
            </a:r>
            <a:r>
              <a:rPr lang="nl-BE" dirty="0" smtClean="0">
                <a:solidFill>
                  <a:schemeClr val="tx1"/>
                </a:solidFill>
              </a:rPr>
              <a:t>het bestuur</a:t>
            </a:r>
            <a:r>
              <a:rPr lang="nl-BE" dirty="0">
                <a:solidFill>
                  <a:schemeClr val="tx1"/>
                </a:solidFill>
              </a:rPr>
              <a:t>, waar toekomstige preventieve initiatieven afgetoetst </a:t>
            </a:r>
            <a:r>
              <a:rPr lang="nl-BE" dirty="0" smtClean="0">
                <a:solidFill>
                  <a:schemeClr val="tx1"/>
                </a:solidFill>
              </a:rPr>
              <a:t>kunnen worden</a:t>
            </a:r>
            <a:r>
              <a:rPr lang="nl-BE" dirty="0">
                <a:solidFill>
                  <a:schemeClr val="tx1"/>
                </a:solidFill>
              </a:rPr>
              <a:t>.</a:t>
            </a:r>
          </a:p>
          <a:p>
            <a:endParaRPr lang="nl-BE" dirty="0"/>
          </a:p>
        </p:txBody>
      </p:sp>
      <p:sp>
        <p:nvSpPr>
          <p:cNvPr id="3" name="Tijdelijke aanduiding voor tekst 2"/>
          <p:cNvSpPr>
            <a:spLocks noGrp="1"/>
          </p:cNvSpPr>
          <p:nvPr>
            <p:ph type="body" sz="quarter" idx="14"/>
          </p:nvPr>
        </p:nvSpPr>
        <p:spPr>
          <a:xfrm>
            <a:off x="1962811" y="378488"/>
            <a:ext cx="10246983" cy="748923"/>
          </a:xfrm>
        </p:spPr>
        <p:txBody>
          <a:bodyPr/>
          <a:lstStyle/>
          <a:p>
            <a:r>
              <a:rPr lang="nl-BE" dirty="0" smtClean="0"/>
              <a:t>Alcohol- en drugcoach</a:t>
            </a:r>
            <a:endParaRPr lang="nl-BE" dirty="0"/>
          </a:p>
        </p:txBody>
      </p:sp>
      <p:sp>
        <p:nvSpPr>
          <p:cNvPr id="5" name="Shape 109"/>
          <p:cNvSpPr txBox="1">
            <a:spLocks/>
          </p:cNvSpPr>
          <p:nvPr/>
        </p:nvSpPr>
        <p:spPr>
          <a:xfrm>
            <a:off x="9766794" y="9157144"/>
            <a:ext cx="3135777"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1600" b="1" i="0" u="none" strike="noStrike" cap="none" spc="0" baseline="0">
                <a:ln>
                  <a:noFill/>
                </a:ln>
                <a:solidFill>
                  <a:srgbClr val="8DC63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3. Materialen en acties</a:t>
            </a:r>
            <a:endParaRPr lang="nl-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1194" y="378488"/>
            <a:ext cx="2466975" cy="3657600"/>
          </a:xfrm>
          <a:prstGeom prst="rect">
            <a:avLst/>
          </a:prstGeom>
        </p:spPr>
      </p:pic>
      <p:sp>
        <p:nvSpPr>
          <p:cNvPr id="10" name="Tijdelijke aanduiding voor tekst 1"/>
          <p:cNvSpPr>
            <a:spLocks noGrp="1"/>
          </p:cNvSpPr>
          <p:nvPr>
            <p:ph type="body" sz="half" idx="13"/>
          </p:nvPr>
        </p:nvSpPr>
        <p:spPr>
          <a:xfrm>
            <a:off x="621339" y="2588917"/>
            <a:ext cx="9297855" cy="1239314"/>
          </a:xfrm>
        </p:spPr>
        <p:txBody>
          <a:bodyPr/>
          <a:lstStyle/>
          <a:p>
            <a:pPr marL="0" indent="0">
              <a:buNone/>
            </a:pPr>
            <a:r>
              <a:rPr lang="nl-BE" b="1" dirty="0" smtClean="0">
                <a:solidFill>
                  <a:schemeClr val="tx2"/>
                </a:solidFill>
              </a:rPr>
              <a:t>Wie?</a:t>
            </a:r>
          </a:p>
          <a:p>
            <a:endParaRPr lang="nl-BE" dirty="0"/>
          </a:p>
        </p:txBody>
      </p:sp>
    </p:spTree>
    <p:extLst>
      <p:ext uri="{BB962C8B-B14F-4D97-AF65-F5344CB8AC3E}">
        <p14:creationId xmlns:p14="http://schemas.microsoft.com/office/powerpoint/2010/main" val="390586824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3"/>
          </p:nvPr>
        </p:nvSpPr>
        <p:spPr>
          <a:xfrm>
            <a:off x="1645542" y="1463644"/>
            <a:ext cx="8772923" cy="8499763"/>
          </a:xfrm>
        </p:spPr>
        <p:txBody>
          <a:bodyPr/>
          <a:lstStyle/>
          <a:p>
            <a:pPr marL="0" indent="0">
              <a:buNone/>
            </a:pPr>
            <a:r>
              <a:rPr lang="nl-BE" b="1" dirty="0" smtClean="0">
                <a:solidFill>
                  <a:schemeClr val="tx2"/>
                </a:solidFill>
              </a:rPr>
              <a:t>De vorming</a:t>
            </a:r>
          </a:p>
          <a:p>
            <a:pPr marL="0" indent="0">
              <a:buNone/>
            </a:pPr>
            <a:r>
              <a:rPr lang="fr-BE" dirty="0" err="1" smtClean="0">
                <a:solidFill>
                  <a:schemeClr val="bg2"/>
                </a:solidFill>
              </a:rPr>
              <a:t>Doel</a:t>
            </a:r>
            <a:endParaRPr lang="fr-BE" dirty="0">
              <a:solidFill>
                <a:schemeClr val="bg2"/>
              </a:solidFill>
            </a:endParaRPr>
          </a:p>
          <a:p>
            <a:pPr lvl="0"/>
            <a:r>
              <a:rPr lang="nl-NL" dirty="0" smtClean="0"/>
              <a:t>A&amp;D-coach kent zijn/haar taken </a:t>
            </a:r>
            <a:r>
              <a:rPr lang="nl-NL" dirty="0"/>
              <a:t>en </a:t>
            </a:r>
            <a:r>
              <a:rPr lang="nl-NL" dirty="0" smtClean="0"/>
              <a:t>verantwoordelijkheden.</a:t>
            </a:r>
            <a:endParaRPr lang="nl-BE" dirty="0"/>
          </a:p>
          <a:p>
            <a:pPr lvl="0"/>
            <a:r>
              <a:rPr lang="nl-NL" dirty="0" smtClean="0"/>
              <a:t>A&amp;D-coach heeft handvatten </a:t>
            </a:r>
            <a:r>
              <a:rPr lang="nl-NL" dirty="0"/>
              <a:t>meegekregen om de verantwoordelijkheden die </a:t>
            </a:r>
            <a:r>
              <a:rPr lang="nl-NL" dirty="0" smtClean="0"/>
              <a:t>met zijn/haar functie </a:t>
            </a:r>
            <a:r>
              <a:rPr lang="nl-NL" dirty="0"/>
              <a:t>gepaard gaan te kunnen opnemen. </a:t>
            </a:r>
            <a:endParaRPr lang="nl-BE" dirty="0"/>
          </a:p>
          <a:p>
            <a:pPr lvl="0"/>
            <a:r>
              <a:rPr lang="nl-NL" dirty="0" smtClean="0"/>
              <a:t>A&amp;D-coach weet dat </a:t>
            </a:r>
            <a:r>
              <a:rPr lang="nl-NL" dirty="0"/>
              <a:t>verschillende drugs verschillende effecten hebben, en welke dat zijn. </a:t>
            </a:r>
            <a:endParaRPr lang="nl-BE" dirty="0"/>
          </a:p>
          <a:p>
            <a:pPr lvl="0"/>
            <a:r>
              <a:rPr lang="nl-NL" dirty="0" smtClean="0"/>
              <a:t>A&amp;D-coach heeft inzicht </a:t>
            </a:r>
            <a:r>
              <a:rPr lang="nl-NL" dirty="0"/>
              <a:t>in de effecten van alcohol en andere drugs op het sportieve lichaam en de sportprestatie</a:t>
            </a:r>
            <a:endParaRPr lang="nl-BE" dirty="0"/>
          </a:p>
          <a:p>
            <a:pPr lvl="0"/>
            <a:r>
              <a:rPr lang="nl-NL" dirty="0" smtClean="0"/>
              <a:t>A&amp;D-coach weet naar </a:t>
            </a:r>
            <a:r>
              <a:rPr lang="nl-NL" dirty="0"/>
              <a:t>waar </a:t>
            </a:r>
            <a:r>
              <a:rPr lang="nl-NL" dirty="0" smtClean="0"/>
              <a:t>hij/zij kan doorverwijzen </a:t>
            </a:r>
            <a:r>
              <a:rPr lang="nl-NL" dirty="0"/>
              <a:t>indien nodig. </a:t>
            </a:r>
            <a:endParaRPr lang="nl-BE" dirty="0"/>
          </a:p>
          <a:p>
            <a:pPr marL="0" indent="0">
              <a:buNone/>
            </a:pPr>
            <a:endParaRPr lang="nl-BE" b="1" dirty="0" smtClean="0">
              <a:solidFill>
                <a:schemeClr val="tx2"/>
              </a:solidFill>
            </a:endParaRPr>
          </a:p>
        </p:txBody>
      </p:sp>
      <p:sp>
        <p:nvSpPr>
          <p:cNvPr id="3" name="Tijdelijke aanduiding voor tekst 2"/>
          <p:cNvSpPr>
            <a:spLocks noGrp="1"/>
          </p:cNvSpPr>
          <p:nvPr>
            <p:ph type="body" sz="quarter" idx="14"/>
          </p:nvPr>
        </p:nvSpPr>
        <p:spPr>
          <a:xfrm>
            <a:off x="1962811" y="378488"/>
            <a:ext cx="10246983" cy="748923"/>
          </a:xfrm>
        </p:spPr>
        <p:txBody>
          <a:bodyPr/>
          <a:lstStyle/>
          <a:p>
            <a:r>
              <a:rPr lang="nl-BE" dirty="0" smtClean="0"/>
              <a:t>Alcohol- en drugcoach</a:t>
            </a:r>
            <a:endParaRPr lang="nl-BE" dirty="0"/>
          </a:p>
        </p:txBody>
      </p:sp>
      <p:sp>
        <p:nvSpPr>
          <p:cNvPr id="5" name="Shape 109"/>
          <p:cNvSpPr txBox="1">
            <a:spLocks/>
          </p:cNvSpPr>
          <p:nvPr/>
        </p:nvSpPr>
        <p:spPr>
          <a:xfrm>
            <a:off x="9432394" y="8982738"/>
            <a:ext cx="3135777"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1600" b="1" i="0" u="none" strike="noStrike" cap="none" spc="0" baseline="0">
                <a:ln>
                  <a:noFill/>
                </a:ln>
                <a:solidFill>
                  <a:srgbClr val="8DC63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3. Materialen en acties</a:t>
            </a:r>
            <a:endParaRPr lang="nl-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1196" y="378488"/>
            <a:ext cx="2466975" cy="3657600"/>
          </a:xfrm>
          <a:prstGeom prst="rect">
            <a:avLst/>
          </a:prstGeom>
        </p:spPr>
      </p:pic>
    </p:spTree>
    <p:extLst>
      <p:ext uri="{BB962C8B-B14F-4D97-AF65-F5344CB8AC3E}">
        <p14:creationId xmlns:p14="http://schemas.microsoft.com/office/powerpoint/2010/main" val="83234153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3"/>
          </p:nvPr>
        </p:nvSpPr>
        <p:spPr>
          <a:xfrm>
            <a:off x="1776544" y="1960033"/>
            <a:ext cx="8772923" cy="7900624"/>
          </a:xfrm>
        </p:spPr>
        <p:txBody>
          <a:bodyPr/>
          <a:lstStyle/>
          <a:p>
            <a:pPr marL="0" indent="0">
              <a:buNone/>
            </a:pPr>
            <a:r>
              <a:rPr lang="nl-BE" b="1" dirty="0" smtClean="0">
                <a:solidFill>
                  <a:schemeClr val="tx2"/>
                </a:solidFill>
              </a:rPr>
              <a:t>De vorming</a:t>
            </a:r>
          </a:p>
          <a:p>
            <a:pPr marL="0" indent="0">
              <a:buNone/>
            </a:pPr>
            <a:r>
              <a:rPr lang="fr-BE" dirty="0" err="1" smtClean="0">
                <a:solidFill>
                  <a:schemeClr val="bg2"/>
                </a:solidFill>
              </a:rPr>
              <a:t>Inhoud</a:t>
            </a:r>
            <a:endParaRPr lang="nl-BE" dirty="0" smtClean="0">
              <a:solidFill>
                <a:schemeClr val="bg2"/>
              </a:solidFill>
            </a:endParaRPr>
          </a:p>
          <a:p>
            <a:pPr marL="0" indent="0">
              <a:buNone/>
            </a:pPr>
            <a:r>
              <a:rPr lang="nl-BE" sz="2400" dirty="0" smtClean="0"/>
              <a:t>1. Het </a:t>
            </a:r>
            <a:r>
              <a:rPr lang="nl-BE" sz="2400" b="1" dirty="0" smtClean="0">
                <a:solidFill>
                  <a:srgbClr val="8DC63F"/>
                </a:solidFill>
              </a:rPr>
              <a:t>Profiel</a:t>
            </a:r>
            <a:r>
              <a:rPr lang="nl-BE" sz="2400" dirty="0" smtClean="0"/>
              <a:t> overlopen: wat houdt de functie in? </a:t>
            </a:r>
          </a:p>
          <a:p>
            <a:pPr marL="0" indent="0">
              <a:buNone/>
            </a:pPr>
            <a:r>
              <a:rPr lang="nl-BE" sz="2400" dirty="0" smtClean="0"/>
              <a:t>2. Achtergrond en </a:t>
            </a:r>
            <a:r>
              <a:rPr lang="nl-BE" sz="2400" b="1" dirty="0">
                <a:solidFill>
                  <a:srgbClr val="8DC63F"/>
                </a:solidFill>
              </a:rPr>
              <a:t>kadering middelen</a:t>
            </a:r>
          </a:p>
          <a:p>
            <a:pPr marL="889000" lvl="2" indent="0">
              <a:buNone/>
            </a:pPr>
            <a:r>
              <a:rPr lang="nl-BE" sz="2400" dirty="0" smtClean="0"/>
              <a:t>2.1 Wat zijn drugs?</a:t>
            </a:r>
          </a:p>
          <a:p>
            <a:pPr marL="889000" lvl="2" indent="0">
              <a:buNone/>
            </a:pPr>
            <a:r>
              <a:rPr lang="nl-BE" sz="2400" dirty="0" smtClean="0"/>
              <a:t>2.2 Steekkaartenquiz: sport en middelengebruik</a:t>
            </a:r>
          </a:p>
          <a:p>
            <a:pPr marL="889000" lvl="2" indent="0">
              <a:buNone/>
            </a:pPr>
            <a:r>
              <a:rPr lang="nl-BE" sz="2400" dirty="0" smtClean="0"/>
              <a:t>2.3 Wanneer is er sprake van een probleem?</a:t>
            </a:r>
          </a:p>
          <a:p>
            <a:pPr marL="0" indent="0">
              <a:buNone/>
            </a:pPr>
            <a:r>
              <a:rPr lang="nl-BE" sz="2400" dirty="0" smtClean="0"/>
              <a:t>3.	Het </a:t>
            </a:r>
            <a:r>
              <a:rPr lang="nl-BE" sz="2400" b="1" dirty="0">
                <a:solidFill>
                  <a:srgbClr val="8DC63F"/>
                </a:solidFill>
              </a:rPr>
              <a:t>protocol</a:t>
            </a:r>
            <a:r>
              <a:rPr lang="nl-BE" sz="2400" dirty="0"/>
              <a:t> </a:t>
            </a:r>
            <a:r>
              <a:rPr lang="nl-BE" sz="2400" dirty="0" smtClean="0"/>
              <a:t>overlopen</a:t>
            </a:r>
          </a:p>
          <a:p>
            <a:pPr marL="889000" lvl="2" indent="0">
              <a:buNone/>
            </a:pPr>
            <a:r>
              <a:rPr lang="nl-BE" sz="2400" dirty="0" smtClean="0"/>
              <a:t>3.1 Preventie-initiatieven</a:t>
            </a:r>
          </a:p>
          <a:p>
            <a:pPr marL="889000" lvl="2" indent="0">
              <a:buNone/>
            </a:pPr>
            <a:r>
              <a:rPr lang="nl-BE" sz="2400" dirty="0" smtClean="0"/>
              <a:t>3.2 Eerste aanspreekpunt</a:t>
            </a:r>
          </a:p>
          <a:p>
            <a:pPr marL="889000" lvl="2" indent="0">
              <a:buNone/>
            </a:pPr>
            <a:r>
              <a:rPr lang="nl-BE" sz="2400" dirty="0" smtClean="0"/>
              <a:t>3.3 Het invullen van het registratieformulier</a:t>
            </a:r>
          </a:p>
          <a:p>
            <a:pPr marL="0" indent="0">
              <a:buNone/>
            </a:pPr>
            <a:endParaRPr lang="nl-BE" dirty="0"/>
          </a:p>
        </p:txBody>
      </p:sp>
      <p:sp>
        <p:nvSpPr>
          <p:cNvPr id="3" name="Tijdelijke aanduiding voor tekst 2"/>
          <p:cNvSpPr>
            <a:spLocks noGrp="1"/>
          </p:cNvSpPr>
          <p:nvPr>
            <p:ph type="body" sz="quarter" idx="14"/>
          </p:nvPr>
        </p:nvSpPr>
        <p:spPr>
          <a:xfrm>
            <a:off x="1962811" y="378488"/>
            <a:ext cx="10246983" cy="748923"/>
          </a:xfrm>
        </p:spPr>
        <p:txBody>
          <a:bodyPr/>
          <a:lstStyle/>
          <a:p>
            <a:r>
              <a:rPr lang="nl-BE" dirty="0" smtClean="0"/>
              <a:t>Alcohol- en drugcoach</a:t>
            </a:r>
            <a:endParaRPr lang="nl-BE" dirty="0"/>
          </a:p>
        </p:txBody>
      </p:sp>
      <p:sp>
        <p:nvSpPr>
          <p:cNvPr id="5" name="Shape 109"/>
          <p:cNvSpPr txBox="1">
            <a:spLocks/>
          </p:cNvSpPr>
          <p:nvPr/>
        </p:nvSpPr>
        <p:spPr>
          <a:xfrm>
            <a:off x="9432394" y="8982738"/>
            <a:ext cx="3135777"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1600" b="1" i="0" u="none" strike="noStrike" cap="none" spc="0" baseline="0">
                <a:ln>
                  <a:noFill/>
                </a:ln>
                <a:solidFill>
                  <a:srgbClr val="8DC63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3. Materialen en acties</a:t>
            </a:r>
            <a:endParaRPr lang="nl-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1196" y="378488"/>
            <a:ext cx="2466975" cy="3657600"/>
          </a:xfrm>
          <a:prstGeom prst="rect">
            <a:avLst/>
          </a:prstGeom>
        </p:spPr>
      </p:pic>
    </p:spTree>
    <p:extLst>
      <p:ext uri="{BB962C8B-B14F-4D97-AF65-F5344CB8AC3E}">
        <p14:creationId xmlns:p14="http://schemas.microsoft.com/office/powerpoint/2010/main" val="156273469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3"/>
          </p:nvPr>
        </p:nvSpPr>
        <p:spPr>
          <a:xfrm>
            <a:off x="2035770" y="1943100"/>
            <a:ext cx="10101065" cy="564257"/>
          </a:xfrm>
          <a:prstGeom prst="rect">
            <a:avLst/>
          </a:prstGeom>
        </p:spPr>
        <p:txBody>
          <a:bodyPr/>
          <a:lstStyle>
            <a:lvl1pPr marL="0" indent="0">
              <a:lnSpc>
                <a:spcPts val="3600"/>
              </a:lnSpc>
              <a:buSzTx/>
              <a:buNone/>
              <a:defRPr sz="3000" b="1"/>
            </a:lvl1pPr>
          </a:lstStyle>
          <a:p>
            <a:r>
              <a:rPr lang="nl-BE" dirty="0" smtClean="0"/>
              <a:t>Checklist</a:t>
            </a:r>
            <a:endParaRPr dirty="0"/>
          </a:p>
        </p:txBody>
      </p:sp>
      <p:sp>
        <p:nvSpPr>
          <p:cNvPr id="10" name="Shape 128"/>
          <p:cNvSpPr txBox="1">
            <a:spLocks/>
          </p:cNvSpPr>
          <p:nvPr/>
        </p:nvSpPr>
        <p:spPr>
          <a:xfrm>
            <a:off x="1944752" y="421614"/>
            <a:ext cx="10246983" cy="7489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Alcohol- en drugvisie</a:t>
            </a:r>
            <a:endParaRPr lang="nl-BE" dirty="0"/>
          </a:p>
        </p:txBody>
      </p:sp>
      <p:sp>
        <p:nvSpPr>
          <p:cNvPr id="11" name="Shape 105"/>
          <p:cNvSpPr txBox="1">
            <a:spLocks/>
          </p:cNvSpPr>
          <p:nvPr/>
        </p:nvSpPr>
        <p:spPr>
          <a:xfrm>
            <a:off x="9869023" y="9121618"/>
            <a:ext cx="3135777"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1600" b="1" i="0" u="none" strike="noStrike" cap="none" spc="0" baseline="0">
                <a:ln>
                  <a:noFill/>
                </a:ln>
                <a:solidFill>
                  <a:srgbClr val="FFFFF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3. Materialen en acties</a:t>
            </a:r>
            <a:endParaRPr lang="nl-BE"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6311" y="145453"/>
            <a:ext cx="1981200" cy="3333750"/>
          </a:xfrm>
          <a:prstGeom prst="rect">
            <a:avLst/>
          </a:prstGeom>
        </p:spPr>
      </p:pic>
      <p:pic>
        <p:nvPicPr>
          <p:cNvPr id="2" name="Afbeelding 1"/>
          <p:cNvPicPr>
            <a:picLocks noChangeAspect="1"/>
          </p:cNvPicPr>
          <p:nvPr/>
        </p:nvPicPr>
        <p:blipFill rotWithShape="1">
          <a:blip r:embed="rId3"/>
          <a:srcRect l="9663" t="50178" r="59529" b="19955"/>
          <a:stretch/>
        </p:blipFill>
        <p:spPr>
          <a:xfrm>
            <a:off x="2035770" y="2743200"/>
            <a:ext cx="7545780" cy="4572000"/>
          </a:xfrm>
          <a:prstGeom prst="rect">
            <a:avLst/>
          </a:prstGeom>
        </p:spPr>
      </p:pic>
    </p:spTree>
    <p:extLst>
      <p:ext uri="{BB962C8B-B14F-4D97-AF65-F5344CB8AC3E}">
        <p14:creationId xmlns:p14="http://schemas.microsoft.com/office/powerpoint/2010/main" val="375102051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3"/>
          </p:nvPr>
        </p:nvSpPr>
        <p:spPr>
          <a:xfrm>
            <a:off x="532307" y="1675945"/>
            <a:ext cx="8022630" cy="6739281"/>
          </a:xfrm>
        </p:spPr>
        <p:txBody>
          <a:bodyPr/>
          <a:lstStyle/>
          <a:p>
            <a:pPr marL="0" indent="0">
              <a:buNone/>
            </a:pPr>
            <a:r>
              <a:rPr lang="nl-BE" b="1" dirty="0" smtClean="0">
                <a:solidFill>
                  <a:schemeClr val="tx2"/>
                </a:solidFill>
              </a:rPr>
              <a:t>INHOUD </a:t>
            </a:r>
            <a:endParaRPr lang="nl-BE" dirty="0" smtClean="0"/>
          </a:p>
          <a:p>
            <a:r>
              <a:rPr lang="nl-BE" dirty="0" smtClean="0"/>
              <a:t>De alcohol- &amp; drugvisie beschrijft de </a:t>
            </a:r>
            <a:r>
              <a:rPr lang="nl-BE" b="1" dirty="0" smtClean="0">
                <a:solidFill>
                  <a:schemeClr val="bg2"/>
                </a:solidFill>
              </a:rPr>
              <a:t>grenzen</a:t>
            </a:r>
            <a:r>
              <a:rPr lang="nl-BE" dirty="0" smtClean="0"/>
              <a:t> die de club uitzet rond middelengebruik. </a:t>
            </a:r>
          </a:p>
          <a:p>
            <a:r>
              <a:rPr lang="nl-BE" dirty="0" smtClean="0">
                <a:solidFill>
                  <a:schemeClr val="tx1"/>
                </a:solidFill>
              </a:rPr>
              <a:t>Een alcohol- en drugsvisie…</a:t>
            </a:r>
          </a:p>
          <a:p>
            <a:pPr lvl="1"/>
            <a:r>
              <a:rPr lang="nl-BE" dirty="0">
                <a:solidFill>
                  <a:schemeClr val="tx1"/>
                </a:solidFill>
              </a:rPr>
              <a:t>i</a:t>
            </a:r>
            <a:r>
              <a:rPr lang="nl-BE" dirty="0" smtClean="0">
                <a:solidFill>
                  <a:schemeClr val="tx1"/>
                </a:solidFill>
              </a:rPr>
              <a:t>s altijd </a:t>
            </a:r>
            <a:r>
              <a:rPr lang="nl-BE" b="1" dirty="0" smtClean="0">
                <a:solidFill>
                  <a:schemeClr val="bg2"/>
                </a:solidFill>
              </a:rPr>
              <a:t>op maat van de club </a:t>
            </a:r>
          </a:p>
          <a:p>
            <a:pPr lvl="1"/>
            <a:r>
              <a:rPr lang="nl-BE" dirty="0">
                <a:solidFill>
                  <a:schemeClr val="tx1"/>
                </a:solidFill>
              </a:rPr>
              <a:t>b</a:t>
            </a:r>
            <a:r>
              <a:rPr lang="nl-BE" dirty="0" smtClean="0">
                <a:solidFill>
                  <a:schemeClr val="tx1"/>
                </a:solidFill>
              </a:rPr>
              <a:t>eschrijft kort wat een club </a:t>
            </a:r>
            <a:r>
              <a:rPr lang="nl-BE" b="1" dirty="0" smtClean="0">
                <a:solidFill>
                  <a:schemeClr val="bg2"/>
                </a:solidFill>
              </a:rPr>
              <a:t>aanvaardbaar en toelaatbaar </a:t>
            </a:r>
            <a:r>
              <a:rPr lang="nl-BE" dirty="0" smtClean="0">
                <a:solidFill>
                  <a:schemeClr val="tx1"/>
                </a:solidFill>
              </a:rPr>
              <a:t>vindt</a:t>
            </a:r>
          </a:p>
          <a:p>
            <a:pPr lvl="1"/>
            <a:r>
              <a:rPr lang="nl-BE" dirty="0" smtClean="0">
                <a:solidFill>
                  <a:schemeClr val="tx1"/>
                </a:solidFill>
              </a:rPr>
              <a:t>zorgt voor</a:t>
            </a:r>
            <a:r>
              <a:rPr lang="nl-BE" b="1" dirty="0">
                <a:solidFill>
                  <a:schemeClr val="bg2"/>
                </a:solidFill>
              </a:rPr>
              <a:t> </a:t>
            </a:r>
            <a:r>
              <a:rPr lang="nl-BE" b="1" dirty="0" smtClean="0">
                <a:solidFill>
                  <a:schemeClr val="bg2"/>
                </a:solidFill>
              </a:rPr>
              <a:t>samenhang </a:t>
            </a:r>
            <a:r>
              <a:rPr lang="nl-BE" dirty="0" smtClean="0">
                <a:solidFill>
                  <a:schemeClr val="tx1"/>
                </a:solidFill>
              </a:rPr>
              <a:t>tussen alle acties die een club onderneemt</a:t>
            </a:r>
          </a:p>
          <a:p>
            <a:pPr lvl="1"/>
            <a:r>
              <a:rPr lang="nl-BE" dirty="0" smtClean="0">
                <a:solidFill>
                  <a:schemeClr val="tx1"/>
                </a:solidFill>
              </a:rPr>
              <a:t>is </a:t>
            </a:r>
            <a:r>
              <a:rPr lang="nl-BE" b="1" dirty="0" smtClean="0">
                <a:solidFill>
                  <a:schemeClr val="bg2"/>
                </a:solidFill>
              </a:rPr>
              <a:t>geen overzicht van </a:t>
            </a:r>
            <a:r>
              <a:rPr lang="nl-BE" dirty="0" smtClean="0">
                <a:solidFill>
                  <a:schemeClr val="tx1"/>
                </a:solidFill>
              </a:rPr>
              <a:t>regels en procedures</a:t>
            </a:r>
            <a:endParaRPr lang="nl-BE" dirty="0">
              <a:solidFill>
                <a:schemeClr val="tx1"/>
              </a:solidFill>
            </a:endParaRPr>
          </a:p>
          <a:p>
            <a:endParaRPr lang="nl-BE" dirty="0"/>
          </a:p>
        </p:txBody>
      </p:sp>
      <p:sp>
        <p:nvSpPr>
          <p:cNvPr id="3" name="Tijdelijke aanduiding voor tekst 2"/>
          <p:cNvSpPr>
            <a:spLocks noGrp="1"/>
          </p:cNvSpPr>
          <p:nvPr>
            <p:ph type="body" sz="quarter" idx="14"/>
          </p:nvPr>
        </p:nvSpPr>
        <p:spPr>
          <a:xfrm>
            <a:off x="1962811" y="378488"/>
            <a:ext cx="10246983" cy="748923"/>
          </a:xfrm>
        </p:spPr>
        <p:txBody>
          <a:bodyPr/>
          <a:lstStyle/>
          <a:p>
            <a:r>
              <a:rPr lang="nl-BE" dirty="0" smtClean="0"/>
              <a:t>Alcohol- en drugvisie</a:t>
            </a:r>
            <a:endParaRPr lang="nl-BE" dirty="0"/>
          </a:p>
        </p:txBody>
      </p:sp>
      <p:sp>
        <p:nvSpPr>
          <p:cNvPr id="5" name="Shape 109"/>
          <p:cNvSpPr txBox="1">
            <a:spLocks/>
          </p:cNvSpPr>
          <p:nvPr/>
        </p:nvSpPr>
        <p:spPr>
          <a:xfrm>
            <a:off x="9432394" y="8982738"/>
            <a:ext cx="3135777"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1600" b="1" i="0" u="none" strike="noStrike" cap="none" spc="0" baseline="0">
                <a:ln>
                  <a:noFill/>
                </a:ln>
                <a:solidFill>
                  <a:srgbClr val="8DC63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3. Materialen en acties</a:t>
            </a:r>
            <a:endParaRPr lang="nl-BE"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0" y="409871"/>
            <a:ext cx="1644252" cy="2532148"/>
          </a:xfrm>
          <a:prstGeom prst="rect">
            <a:avLst/>
          </a:prstGeom>
        </p:spPr>
      </p:pic>
      <p:pic>
        <p:nvPicPr>
          <p:cNvPr id="4" name="Afbeelding 3"/>
          <p:cNvPicPr>
            <a:picLocks noChangeAspect="1"/>
          </p:cNvPicPr>
          <p:nvPr/>
        </p:nvPicPr>
        <p:blipFill rotWithShape="1">
          <a:blip r:embed="rId3"/>
          <a:srcRect l="21092" t="14177" r="43408" b="4756"/>
          <a:stretch/>
        </p:blipFill>
        <p:spPr>
          <a:xfrm>
            <a:off x="8916398" y="3356418"/>
            <a:ext cx="3651773" cy="5211921"/>
          </a:xfrm>
          <a:prstGeom prst="rect">
            <a:avLst/>
          </a:prstGeom>
        </p:spPr>
      </p:pic>
    </p:spTree>
    <p:extLst>
      <p:ext uri="{BB962C8B-B14F-4D97-AF65-F5344CB8AC3E}">
        <p14:creationId xmlns:p14="http://schemas.microsoft.com/office/powerpoint/2010/main" val="367064465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1962811" y="378488"/>
            <a:ext cx="10246983" cy="748923"/>
          </a:xfrm>
        </p:spPr>
        <p:txBody>
          <a:bodyPr/>
          <a:lstStyle/>
          <a:p>
            <a:r>
              <a:rPr lang="nl-BE" dirty="0" smtClean="0"/>
              <a:t>Alcohol- en drugvisie</a:t>
            </a:r>
            <a:endParaRPr lang="nl-BE" dirty="0"/>
          </a:p>
        </p:txBody>
      </p:sp>
      <p:sp>
        <p:nvSpPr>
          <p:cNvPr id="4" name="Tijdelijke aanduiding voor tekst 3"/>
          <p:cNvSpPr>
            <a:spLocks noGrp="1"/>
          </p:cNvSpPr>
          <p:nvPr>
            <p:ph type="body" sz="quarter" idx="15"/>
          </p:nvPr>
        </p:nvSpPr>
        <p:spPr/>
        <p:txBody>
          <a:bodyPr/>
          <a:lstStyle/>
          <a:p>
            <a:endParaRPr lang="nl-BE"/>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0" y="409871"/>
            <a:ext cx="1644252" cy="2532148"/>
          </a:xfrm>
          <a:prstGeom prst="rect">
            <a:avLst/>
          </a:prstGeom>
        </p:spPr>
      </p:pic>
      <p:sp>
        <p:nvSpPr>
          <p:cNvPr id="11" name="Tijdelijke aanduiding voor tekst 1"/>
          <p:cNvSpPr txBox="1">
            <a:spLocks/>
          </p:cNvSpPr>
          <p:nvPr/>
        </p:nvSpPr>
        <p:spPr>
          <a:xfrm>
            <a:off x="949414" y="2018845"/>
            <a:ext cx="10137686" cy="332911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lvl1pPr marL="321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pPr marL="0" indent="0">
              <a:buFontTx/>
              <a:buNone/>
            </a:pPr>
            <a:r>
              <a:rPr lang="nl-BE" b="1" dirty="0" smtClean="0">
                <a:solidFill>
                  <a:schemeClr val="tx2"/>
                </a:solidFill>
              </a:rPr>
              <a:t>COMMUNICATIE</a:t>
            </a:r>
          </a:p>
          <a:p>
            <a:r>
              <a:rPr lang="nl-BE" b="1" dirty="0" smtClean="0">
                <a:solidFill>
                  <a:schemeClr val="bg2"/>
                </a:solidFill>
              </a:rPr>
              <a:t>Goedkeuring</a:t>
            </a:r>
            <a:r>
              <a:rPr lang="nl-BE" dirty="0" smtClean="0">
                <a:solidFill>
                  <a:schemeClr val="tx1"/>
                </a:solidFill>
              </a:rPr>
              <a:t> door bestuur </a:t>
            </a:r>
          </a:p>
          <a:p>
            <a:r>
              <a:rPr lang="nl-BE" b="1" dirty="0" smtClean="0">
                <a:solidFill>
                  <a:schemeClr val="bg2"/>
                </a:solidFill>
              </a:rPr>
              <a:t>Communiceren naar </a:t>
            </a:r>
            <a:r>
              <a:rPr lang="nl-BE" dirty="0" smtClean="0">
                <a:solidFill>
                  <a:schemeClr val="tx1"/>
                </a:solidFill>
              </a:rPr>
              <a:t>leden en supporters </a:t>
            </a:r>
          </a:p>
          <a:p>
            <a:r>
              <a:rPr lang="nl-BE" dirty="0" smtClean="0">
                <a:solidFill>
                  <a:schemeClr val="tx1"/>
                </a:solidFill>
              </a:rPr>
              <a:t>De Alcohol- en drugvisie </a:t>
            </a:r>
            <a:r>
              <a:rPr lang="nl-BE" b="1" dirty="0" smtClean="0">
                <a:solidFill>
                  <a:schemeClr val="bg2"/>
                </a:solidFill>
              </a:rPr>
              <a:t>moet altijd raadpleegbaar </a:t>
            </a:r>
            <a:r>
              <a:rPr lang="nl-BE" dirty="0" smtClean="0">
                <a:solidFill>
                  <a:schemeClr val="tx1"/>
                </a:solidFill>
              </a:rPr>
              <a:t>zijn </a:t>
            </a:r>
            <a:r>
              <a:rPr lang="nl-BE" dirty="0" smtClean="0">
                <a:solidFill>
                  <a:schemeClr val="tx2"/>
                </a:solidFill>
              </a:rPr>
              <a:t> </a:t>
            </a:r>
            <a:endParaRPr lang="nl-BE" dirty="0" smtClean="0">
              <a:solidFill>
                <a:schemeClr val="tx1"/>
              </a:solidFill>
            </a:endParaRPr>
          </a:p>
          <a:p>
            <a:endParaRPr lang="nl-BE" dirty="0"/>
          </a:p>
        </p:txBody>
      </p:sp>
      <p:pic>
        <p:nvPicPr>
          <p:cNvPr id="12" name="Afbeelding 11"/>
          <p:cNvPicPr>
            <a:picLocks noChangeAspect="1"/>
          </p:cNvPicPr>
          <p:nvPr/>
        </p:nvPicPr>
        <p:blipFill rotWithShape="1">
          <a:blip r:embed="rId3"/>
          <a:srcRect l="39529" t="53111" r="40110" b="18445"/>
          <a:stretch/>
        </p:blipFill>
        <p:spPr>
          <a:xfrm>
            <a:off x="3583667" y="4691543"/>
            <a:ext cx="5268506" cy="4600229"/>
          </a:xfrm>
          <a:prstGeom prst="rect">
            <a:avLst/>
          </a:prstGeom>
        </p:spPr>
      </p:pic>
    </p:spTree>
    <p:extLst>
      <p:ext uri="{BB962C8B-B14F-4D97-AF65-F5344CB8AC3E}">
        <p14:creationId xmlns:p14="http://schemas.microsoft.com/office/powerpoint/2010/main" val="234264357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1962811" y="378488"/>
            <a:ext cx="10246983" cy="748923"/>
          </a:xfrm>
        </p:spPr>
        <p:txBody>
          <a:bodyPr/>
          <a:lstStyle/>
          <a:p>
            <a:r>
              <a:rPr lang="nl-BE" dirty="0" smtClean="0"/>
              <a:t>Alcohol- en drugvisie</a:t>
            </a:r>
            <a:endParaRPr lang="nl-BE" dirty="0"/>
          </a:p>
        </p:txBody>
      </p:sp>
      <p:sp>
        <p:nvSpPr>
          <p:cNvPr id="4" name="Tijdelijke aanduiding voor tekst 3"/>
          <p:cNvSpPr>
            <a:spLocks noGrp="1"/>
          </p:cNvSpPr>
          <p:nvPr>
            <p:ph type="body" sz="quarter" idx="15"/>
          </p:nvPr>
        </p:nvSpPr>
        <p:spPr/>
        <p:txBody>
          <a:bodyPr/>
          <a:lstStyle/>
          <a:p>
            <a:endParaRPr lang="nl-BE"/>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0" y="409871"/>
            <a:ext cx="1644252" cy="2532148"/>
          </a:xfrm>
          <a:prstGeom prst="rect">
            <a:avLst/>
          </a:prstGeom>
        </p:spPr>
      </p:pic>
      <p:sp>
        <p:nvSpPr>
          <p:cNvPr id="11" name="Tijdelijke aanduiding voor tekst 1"/>
          <p:cNvSpPr txBox="1">
            <a:spLocks/>
          </p:cNvSpPr>
          <p:nvPr/>
        </p:nvSpPr>
        <p:spPr>
          <a:xfrm>
            <a:off x="949414" y="2018845"/>
            <a:ext cx="10137686" cy="167943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lvl1pPr marL="321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pPr marL="0" indent="0">
              <a:buFontTx/>
              <a:buNone/>
            </a:pPr>
            <a:r>
              <a:rPr lang="nl-BE" b="1" dirty="0" smtClean="0">
                <a:solidFill>
                  <a:schemeClr val="tx2"/>
                </a:solidFill>
              </a:rPr>
              <a:t>HULP NODIG?</a:t>
            </a:r>
            <a:endParaRPr lang="nl-BE" dirty="0"/>
          </a:p>
          <a:p>
            <a:pPr marL="0" indent="0">
              <a:buFontTx/>
              <a:buNone/>
            </a:pPr>
            <a:r>
              <a:rPr lang="fr-BE" b="1" dirty="0" smtClean="0">
                <a:solidFill>
                  <a:schemeClr val="accent5"/>
                </a:solidFill>
              </a:rPr>
              <a:t>VUL HET AANBOD AAN DAT JIJ ALS PREVENTIEWERKER KAN BIEDEN: BV. COACHING</a:t>
            </a:r>
            <a:endParaRPr lang="nl-BE" b="1" dirty="0" smtClean="0">
              <a:solidFill>
                <a:schemeClr val="accent5"/>
              </a:solidFill>
            </a:endParaRPr>
          </a:p>
        </p:txBody>
      </p:sp>
    </p:spTree>
    <p:extLst>
      <p:ext uri="{BB962C8B-B14F-4D97-AF65-F5344CB8AC3E}">
        <p14:creationId xmlns:p14="http://schemas.microsoft.com/office/powerpoint/2010/main" val="179594543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3"/>
          </p:nvPr>
        </p:nvSpPr>
        <p:spPr>
          <a:xfrm>
            <a:off x="2035770" y="2710584"/>
            <a:ext cx="10101065" cy="564257"/>
          </a:xfrm>
          <a:prstGeom prst="rect">
            <a:avLst/>
          </a:prstGeom>
        </p:spPr>
        <p:txBody>
          <a:bodyPr/>
          <a:lstStyle>
            <a:lvl1pPr marL="0" indent="0">
              <a:lnSpc>
                <a:spcPts val="3600"/>
              </a:lnSpc>
              <a:buSzTx/>
              <a:buNone/>
              <a:defRPr sz="3000" b="1"/>
            </a:lvl1pPr>
          </a:lstStyle>
          <a:p>
            <a:r>
              <a:rPr lang="nl-BE" dirty="0" smtClean="0"/>
              <a:t>Checklist</a:t>
            </a:r>
            <a:endParaRPr dirty="0"/>
          </a:p>
        </p:txBody>
      </p:sp>
      <p:sp>
        <p:nvSpPr>
          <p:cNvPr id="10" name="Shape 128"/>
          <p:cNvSpPr txBox="1">
            <a:spLocks/>
          </p:cNvSpPr>
          <p:nvPr/>
        </p:nvSpPr>
        <p:spPr>
          <a:xfrm>
            <a:off x="1944752" y="421614"/>
            <a:ext cx="8501559" cy="74892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Gezonde fondsenwerving</a:t>
            </a:r>
            <a:endParaRPr lang="nl-BE" dirty="0"/>
          </a:p>
        </p:txBody>
      </p:sp>
      <p:sp>
        <p:nvSpPr>
          <p:cNvPr id="11" name="Shape 105"/>
          <p:cNvSpPr txBox="1">
            <a:spLocks/>
          </p:cNvSpPr>
          <p:nvPr/>
        </p:nvSpPr>
        <p:spPr>
          <a:xfrm>
            <a:off x="9869023" y="9121618"/>
            <a:ext cx="3135777"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1600" b="1" i="0" u="none" strike="noStrike" cap="none" spc="0" baseline="0">
                <a:ln>
                  <a:noFill/>
                </a:ln>
                <a:solidFill>
                  <a:srgbClr val="FFFFF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3. Materialen en acties</a:t>
            </a:r>
            <a:endParaRPr lang="nl-BE"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311" y="145453"/>
            <a:ext cx="1981200" cy="3333750"/>
          </a:xfrm>
          <a:prstGeom prst="rect">
            <a:avLst/>
          </a:prstGeom>
        </p:spPr>
      </p:pic>
      <p:pic>
        <p:nvPicPr>
          <p:cNvPr id="2" name="Afbeelding 1"/>
          <p:cNvPicPr>
            <a:picLocks noChangeAspect="1"/>
          </p:cNvPicPr>
          <p:nvPr/>
        </p:nvPicPr>
        <p:blipFill rotWithShape="1">
          <a:blip r:embed="rId4"/>
          <a:srcRect l="42815" t="48934" r="25630" b="18355"/>
          <a:stretch/>
        </p:blipFill>
        <p:spPr>
          <a:xfrm>
            <a:off x="2035770" y="3479203"/>
            <a:ext cx="7138710" cy="4625080"/>
          </a:xfrm>
          <a:prstGeom prst="rect">
            <a:avLst/>
          </a:prstGeom>
        </p:spPr>
      </p:pic>
      <p:sp>
        <p:nvSpPr>
          <p:cNvPr id="7" name="Shape 137"/>
          <p:cNvSpPr/>
          <p:nvPr/>
        </p:nvSpPr>
        <p:spPr>
          <a:xfrm>
            <a:off x="9527053" y="4615498"/>
            <a:ext cx="2900458" cy="2068866"/>
          </a:xfrm>
          <a:prstGeom prst="rect">
            <a:avLst/>
          </a:prstGeom>
          <a:solidFill>
            <a:srgbClr val="DCDEE0"/>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r>
              <a:rPr lang="it-IT" sz="2400" dirty="0" smtClean="0">
                <a:latin typeface="Helvetica Light"/>
                <a:ea typeface="Helvetica Light"/>
                <a:cs typeface="Helvetica Light"/>
              </a:rPr>
              <a:t>Kan je nu al </a:t>
            </a:r>
            <a:r>
              <a:rPr lang="it-IT" sz="2400" dirty="0" smtClean="0">
                <a:solidFill>
                  <a:schemeClr val="bg2"/>
                </a:solidFill>
                <a:latin typeface="Helvetica Light"/>
                <a:ea typeface="Helvetica Light"/>
                <a:cs typeface="Helvetica Light"/>
              </a:rPr>
              <a:t>afvinken op de checklist</a:t>
            </a:r>
            <a:r>
              <a:rPr lang="it-IT" sz="2400" dirty="0" smtClean="0">
                <a:latin typeface="Helvetica Light"/>
                <a:ea typeface="Helvetica Light"/>
                <a:cs typeface="Helvetica Light"/>
              </a:rPr>
              <a:t>!</a:t>
            </a:r>
            <a:endParaRPr lang="it-IT" sz="2400" dirty="0">
              <a:latin typeface="Helvetica Light"/>
              <a:ea typeface="Helvetica Light"/>
              <a:cs typeface="Helvetica Light"/>
            </a:endParaRPr>
          </a:p>
        </p:txBody>
      </p:sp>
    </p:spTree>
    <p:extLst>
      <p:ext uri="{BB962C8B-B14F-4D97-AF65-F5344CB8AC3E}">
        <p14:creationId xmlns:p14="http://schemas.microsoft.com/office/powerpoint/2010/main" val="72995613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1962811" y="378488"/>
            <a:ext cx="10246983" cy="1395254"/>
          </a:xfrm>
        </p:spPr>
        <p:txBody>
          <a:bodyPr/>
          <a:lstStyle/>
          <a:p>
            <a:r>
              <a:rPr lang="nl-BE" dirty="0" err="1" smtClean="0"/>
              <a:t>Plukbloek</a:t>
            </a:r>
            <a:r>
              <a:rPr lang="nl-BE" dirty="0" smtClean="0"/>
              <a:t> voor gezonde fondsenwerving </a:t>
            </a:r>
            <a:endParaRPr lang="nl-BE" dirty="0"/>
          </a:p>
        </p:txBody>
      </p:sp>
      <p:sp>
        <p:nvSpPr>
          <p:cNvPr id="4" name="Tijdelijke aanduiding voor tekst 3"/>
          <p:cNvSpPr>
            <a:spLocks noGrp="1"/>
          </p:cNvSpPr>
          <p:nvPr>
            <p:ph type="body" sz="quarter" idx="15"/>
          </p:nvPr>
        </p:nvSpPr>
        <p:spPr>
          <a:xfrm>
            <a:off x="9432395" y="8948871"/>
            <a:ext cx="3135777" cy="348813"/>
          </a:xfrm>
        </p:spPr>
        <p:txBody>
          <a:bodyPr/>
          <a:lstStyle/>
          <a:p>
            <a:r>
              <a:rPr lang="nl-BE" dirty="0" smtClean="0"/>
              <a:t>3, Materialen en acties</a:t>
            </a:r>
            <a:endParaRPr lang="nl-BE"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0" y="409871"/>
            <a:ext cx="1644252" cy="2532148"/>
          </a:xfrm>
          <a:prstGeom prst="rect">
            <a:avLst/>
          </a:prstGeom>
        </p:spPr>
      </p:pic>
      <p:sp>
        <p:nvSpPr>
          <p:cNvPr id="7" name="Tijdelijke aanduiding voor tekst 1"/>
          <p:cNvSpPr>
            <a:spLocks noGrp="1"/>
          </p:cNvSpPr>
          <p:nvPr>
            <p:ph type="body" sz="half" idx="13"/>
          </p:nvPr>
        </p:nvSpPr>
        <p:spPr>
          <a:xfrm>
            <a:off x="352424" y="1675945"/>
            <a:ext cx="9827895" cy="7619522"/>
          </a:xfrm>
        </p:spPr>
        <p:txBody>
          <a:bodyPr/>
          <a:lstStyle/>
          <a:p>
            <a:pPr marL="0" indent="0">
              <a:buNone/>
            </a:pPr>
            <a:r>
              <a:rPr lang="nl-BE" sz="2400" b="1" dirty="0" smtClean="0">
                <a:solidFill>
                  <a:schemeClr val="tx2"/>
                </a:solidFill>
              </a:rPr>
              <a:t>INHOUD</a:t>
            </a:r>
          </a:p>
          <a:p>
            <a:r>
              <a:rPr lang="nl-BE" sz="2400" dirty="0" smtClean="0"/>
              <a:t>Een sportclub kan ook </a:t>
            </a:r>
            <a:r>
              <a:rPr lang="nl-BE" sz="2400" b="1" dirty="0" smtClean="0">
                <a:solidFill>
                  <a:srgbClr val="8DC63F"/>
                </a:solidFill>
              </a:rPr>
              <a:t>financieel gezond </a:t>
            </a:r>
            <a:r>
              <a:rPr lang="nl-BE" sz="2400" dirty="0" smtClean="0"/>
              <a:t>zijn zonder dat dit ten koste gaat van de gezondheid van de leden en de familiale sfeer in de club.</a:t>
            </a:r>
          </a:p>
          <a:p>
            <a:r>
              <a:rPr lang="nl-BE" sz="2400" dirty="0" smtClean="0"/>
              <a:t>Plukboek met meer dan </a:t>
            </a:r>
            <a:r>
              <a:rPr lang="nl-BE" sz="2400" b="1" dirty="0" smtClean="0">
                <a:solidFill>
                  <a:srgbClr val="8DC63F"/>
                </a:solidFill>
              </a:rPr>
              <a:t>dertig ideetjes</a:t>
            </a:r>
            <a:r>
              <a:rPr lang="nl-BE" sz="2400" dirty="0" smtClean="0"/>
              <a:t>. </a:t>
            </a:r>
          </a:p>
          <a:p>
            <a:pPr lvl="1"/>
            <a:r>
              <a:rPr lang="nl-BE" sz="2400" dirty="0" smtClean="0"/>
              <a:t>Sommige leveren dan ook grotere inkomsten op dan andere, aangeduide met één, twee of drie kransen </a:t>
            </a:r>
          </a:p>
          <a:p>
            <a:pPr lvl="1"/>
            <a:r>
              <a:rPr lang="nl-BE" sz="2400" dirty="0" smtClean="0"/>
              <a:t>Eenmalige acties worden aangeduide met </a:t>
            </a:r>
          </a:p>
          <a:p>
            <a:pPr lvl="1"/>
            <a:r>
              <a:rPr lang="nl-BE" sz="2400" dirty="0" smtClean="0"/>
              <a:t>Dingen die je kan inbouwen in de reguliere werking worden aangeduid met </a:t>
            </a:r>
          </a:p>
          <a:p>
            <a:pPr marL="0" indent="0">
              <a:buNone/>
            </a:pPr>
            <a:r>
              <a:rPr lang="nl-BE" sz="2400" dirty="0" smtClean="0"/>
              <a:t>De ideetjes zijn verdeeld over </a:t>
            </a:r>
            <a:r>
              <a:rPr lang="nl-BE" sz="2400" b="1" dirty="0" smtClean="0">
                <a:solidFill>
                  <a:srgbClr val="8DC63F"/>
                </a:solidFill>
              </a:rPr>
              <a:t>zeven categorieën</a:t>
            </a:r>
            <a:r>
              <a:rPr lang="nl-BE" sz="2400" dirty="0"/>
              <a:t>: prijsstrategie, organiseren </a:t>
            </a:r>
            <a:r>
              <a:rPr lang="nl-BE" sz="2400" dirty="0" smtClean="0"/>
              <a:t>van evenementen</a:t>
            </a:r>
            <a:r>
              <a:rPr lang="nl-BE" sz="2400" dirty="0"/>
              <a:t>, kalender, ledenwerving, eigen kweek, sponsoring, giften.</a:t>
            </a:r>
          </a:p>
          <a:p>
            <a:endParaRPr lang="nl-BE" dirty="0"/>
          </a:p>
        </p:txBody>
      </p:sp>
      <p:pic>
        <p:nvPicPr>
          <p:cNvPr id="8" name="Afbeelding 7"/>
          <p:cNvPicPr>
            <a:picLocks noChangeAspect="1"/>
          </p:cNvPicPr>
          <p:nvPr/>
        </p:nvPicPr>
        <p:blipFill rotWithShape="1">
          <a:blip r:embed="rId3"/>
          <a:srcRect l="57569" t="46670" r="40365" b="49238"/>
          <a:stretch/>
        </p:blipFill>
        <p:spPr>
          <a:xfrm>
            <a:off x="6998958" y="5586013"/>
            <a:ext cx="283335" cy="350796"/>
          </a:xfrm>
          <a:prstGeom prst="rect">
            <a:avLst/>
          </a:prstGeom>
        </p:spPr>
      </p:pic>
      <p:pic>
        <p:nvPicPr>
          <p:cNvPr id="9" name="Afbeelding 8"/>
          <p:cNvPicPr>
            <a:picLocks noChangeAspect="1"/>
          </p:cNvPicPr>
          <p:nvPr/>
        </p:nvPicPr>
        <p:blipFill rotWithShape="1">
          <a:blip r:embed="rId3"/>
          <a:srcRect l="51381" t="52747" r="45892" b="42405"/>
          <a:stretch/>
        </p:blipFill>
        <p:spPr>
          <a:xfrm>
            <a:off x="3307134" y="6619103"/>
            <a:ext cx="374072" cy="415638"/>
          </a:xfrm>
          <a:prstGeom prst="rect">
            <a:avLst/>
          </a:prstGeom>
        </p:spPr>
      </p:pic>
      <p:pic>
        <p:nvPicPr>
          <p:cNvPr id="10" name="Afbeelding 9"/>
          <p:cNvPicPr>
            <a:picLocks noChangeAspect="1"/>
          </p:cNvPicPr>
          <p:nvPr/>
        </p:nvPicPr>
        <p:blipFill rotWithShape="1">
          <a:blip r:embed="rId4"/>
          <a:srcRect l="51005" t="52540" r="46137" b="42381"/>
          <a:stretch/>
        </p:blipFill>
        <p:spPr>
          <a:xfrm>
            <a:off x="6998958" y="4925877"/>
            <a:ext cx="391885" cy="435429"/>
          </a:xfrm>
          <a:prstGeom prst="rect">
            <a:avLst/>
          </a:prstGeom>
        </p:spPr>
      </p:pic>
      <p:pic>
        <p:nvPicPr>
          <p:cNvPr id="13" name="Afbeelding 12"/>
          <p:cNvPicPr>
            <a:picLocks noChangeAspect="1"/>
          </p:cNvPicPr>
          <p:nvPr/>
        </p:nvPicPr>
        <p:blipFill rotWithShape="1">
          <a:blip r:embed="rId4"/>
          <a:srcRect l="51005" t="52540" r="46137" b="42381"/>
          <a:stretch/>
        </p:blipFill>
        <p:spPr>
          <a:xfrm>
            <a:off x="7374377" y="4925877"/>
            <a:ext cx="391885" cy="435429"/>
          </a:xfrm>
          <a:prstGeom prst="rect">
            <a:avLst/>
          </a:prstGeom>
        </p:spPr>
      </p:pic>
      <p:pic>
        <p:nvPicPr>
          <p:cNvPr id="14" name="Afbeelding 13"/>
          <p:cNvPicPr>
            <a:picLocks noChangeAspect="1"/>
          </p:cNvPicPr>
          <p:nvPr/>
        </p:nvPicPr>
        <p:blipFill rotWithShape="1">
          <a:blip r:embed="rId4"/>
          <a:srcRect l="51005" t="52540" r="46137" b="42381"/>
          <a:stretch/>
        </p:blipFill>
        <p:spPr>
          <a:xfrm>
            <a:off x="7723841" y="4925877"/>
            <a:ext cx="391885" cy="435429"/>
          </a:xfrm>
          <a:prstGeom prst="rect">
            <a:avLst/>
          </a:prstGeom>
        </p:spPr>
      </p:pic>
      <p:pic>
        <p:nvPicPr>
          <p:cNvPr id="15" name="Afbeelding 14"/>
          <p:cNvPicPr>
            <a:picLocks noChangeAspect="1"/>
          </p:cNvPicPr>
          <p:nvPr/>
        </p:nvPicPr>
        <p:blipFill rotWithShape="1">
          <a:blip r:embed="rId5"/>
          <a:srcRect l="23354" t="14140" r="45027" b="14851"/>
          <a:stretch/>
        </p:blipFill>
        <p:spPr>
          <a:xfrm>
            <a:off x="9948764" y="4398683"/>
            <a:ext cx="2850963" cy="4001654"/>
          </a:xfrm>
          <a:prstGeom prst="rect">
            <a:avLst/>
          </a:prstGeom>
        </p:spPr>
      </p:pic>
    </p:spTree>
    <p:extLst>
      <p:ext uri="{BB962C8B-B14F-4D97-AF65-F5344CB8AC3E}">
        <p14:creationId xmlns:p14="http://schemas.microsoft.com/office/powerpoint/2010/main" val="123031694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body" idx="13"/>
          </p:nvPr>
        </p:nvSpPr>
        <p:spPr>
          <a:xfrm>
            <a:off x="2035770" y="1943100"/>
            <a:ext cx="10101065" cy="3180358"/>
          </a:xfrm>
          <a:prstGeom prst="rect">
            <a:avLst/>
          </a:prstGeom>
        </p:spPr>
        <p:txBody>
          <a:bodyPr/>
          <a:lstStyle/>
          <a:p>
            <a:pPr marL="635000" indent="-635000">
              <a:lnSpc>
                <a:spcPts val="6000"/>
              </a:lnSpc>
              <a:spcBef>
                <a:spcPts val="0"/>
              </a:spcBef>
              <a:buSzPct val="100000"/>
              <a:buAutoNum type="arabicPeriod"/>
              <a:defRPr sz="3600" b="1"/>
            </a:pPr>
            <a:r>
              <a:rPr lang="nl-BE" sz="3600" b="1" dirty="0"/>
              <a:t>Van Brons naar Zilver</a:t>
            </a:r>
            <a:endParaRPr sz="3600" b="1" dirty="0"/>
          </a:p>
          <a:p>
            <a:pPr marL="635000" indent="-635000">
              <a:lnSpc>
                <a:spcPts val="6000"/>
              </a:lnSpc>
              <a:spcBef>
                <a:spcPts val="0"/>
              </a:spcBef>
              <a:buSzPct val="100000"/>
              <a:buAutoNum type="arabicPeriod"/>
              <a:defRPr sz="3600" b="1"/>
            </a:pPr>
            <a:r>
              <a:rPr lang="nl-BE" sz="3600" b="1" dirty="0"/>
              <a:t>Checklist </a:t>
            </a:r>
            <a:r>
              <a:rPr lang="nl-BE" sz="3600" b="1" dirty="0" err="1"/>
              <a:t>Sportivos</a:t>
            </a:r>
            <a:r>
              <a:rPr lang="nl-BE" sz="3600" b="1" dirty="0"/>
              <a:t> Zilver</a:t>
            </a:r>
            <a:endParaRPr sz="3600" b="1" dirty="0"/>
          </a:p>
          <a:p>
            <a:pPr marL="635000" indent="-635000">
              <a:lnSpc>
                <a:spcPts val="6000"/>
              </a:lnSpc>
              <a:spcBef>
                <a:spcPts val="0"/>
              </a:spcBef>
              <a:buSzPct val="100000"/>
              <a:buAutoNum type="arabicPeriod"/>
              <a:defRPr sz="3600" b="1"/>
            </a:pPr>
            <a:r>
              <a:rPr lang="nl-BE" sz="3600" b="1" dirty="0"/>
              <a:t>Materialen en acties </a:t>
            </a:r>
          </a:p>
          <a:p>
            <a:pPr marL="635000" indent="-635000">
              <a:lnSpc>
                <a:spcPts val="6000"/>
              </a:lnSpc>
              <a:spcBef>
                <a:spcPts val="0"/>
              </a:spcBef>
              <a:buSzPct val="100000"/>
              <a:buAutoNum type="arabicPeriod"/>
              <a:defRPr sz="3600" b="1"/>
            </a:pPr>
            <a:r>
              <a:rPr lang="nl-BE" sz="3600" b="1" dirty="0">
                <a:solidFill>
                  <a:schemeClr val="bg1"/>
                </a:solidFill>
              </a:rPr>
              <a:t>En nu? </a:t>
            </a:r>
            <a:endParaRPr sz="3600" b="1" dirty="0">
              <a:solidFill>
                <a:schemeClr val="bg1"/>
              </a:solidFill>
            </a:endParaRPr>
          </a:p>
        </p:txBody>
      </p:sp>
      <p:sp>
        <p:nvSpPr>
          <p:cNvPr id="99" name="Shape 99"/>
          <p:cNvSpPr>
            <a:spLocks noGrp="1"/>
          </p:cNvSpPr>
          <p:nvPr>
            <p:ph type="body" idx="14"/>
          </p:nvPr>
        </p:nvSpPr>
        <p:spPr>
          <a:prstGeom prst="rect">
            <a:avLst/>
          </a:prstGeom>
        </p:spPr>
        <p:txBody>
          <a:bodyPr/>
          <a:lstStyle/>
          <a:p>
            <a:r>
              <a:t>Inhoud</a:t>
            </a:r>
          </a:p>
        </p:txBody>
      </p:sp>
    </p:spTree>
    <p:extLst>
      <p:ext uri="{BB962C8B-B14F-4D97-AF65-F5344CB8AC3E}">
        <p14:creationId xmlns:p14="http://schemas.microsoft.com/office/powerpoint/2010/main" val="81651291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1962811" y="378488"/>
            <a:ext cx="10246983" cy="748923"/>
          </a:xfrm>
        </p:spPr>
        <p:txBody>
          <a:bodyPr/>
          <a:lstStyle/>
          <a:p>
            <a:r>
              <a:rPr lang="nl-BE" dirty="0" smtClean="0"/>
              <a:t>1. Van Brons naar Zilver</a:t>
            </a:r>
            <a:endParaRPr lang="nl-BE" dirty="0"/>
          </a:p>
        </p:txBody>
      </p:sp>
      <p:pic>
        <p:nvPicPr>
          <p:cNvPr id="5" name="Afbeelding 4"/>
          <p:cNvPicPr>
            <a:picLocks noChangeAspect="1"/>
          </p:cNvPicPr>
          <p:nvPr/>
        </p:nvPicPr>
        <p:blipFill>
          <a:blip r:embed="rId3"/>
          <a:stretch>
            <a:fillRect/>
          </a:stretch>
        </p:blipFill>
        <p:spPr>
          <a:xfrm>
            <a:off x="1367473" y="1370300"/>
            <a:ext cx="3492568" cy="4970938"/>
          </a:xfrm>
          <a:prstGeom prst="rect">
            <a:avLst/>
          </a:prstGeom>
        </p:spPr>
      </p:pic>
      <p:pic>
        <p:nvPicPr>
          <p:cNvPr id="6" name="Afbeelding 5"/>
          <p:cNvPicPr>
            <a:picLocks noChangeAspect="1"/>
          </p:cNvPicPr>
          <p:nvPr/>
        </p:nvPicPr>
        <p:blipFill rotWithShape="1">
          <a:blip r:embed="rId4"/>
          <a:srcRect l="13805" t="13960" r="35589" b="4828"/>
          <a:stretch/>
        </p:blipFill>
        <p:spPr>
          <a:xfrm>
            <a:off x="1776155" y="6607390"/>
            <a:ext cx="2340315" cy="2347322"/>
          </a:xfrm>
          <a:prstGeom prst="ellipse">
            <a:avLst/>
          </a:prstGeom>
        </p:spPr>
      </p:pic>
      <p:pic>
        <p:nvPicPr>
          <p:cNvPr id="7" name="Afbeelding 6"/>
          <p:cNvPicPr>
            <a:picLocks noChangeAspect="1"/>
          </p:cNvPicPr>
          <p:nvPr/>
        </p:nvPicPr>
        <p:blipFill rotWithShape="1">
          <a:blip r:embed="rId5"/>
          <a:srcRect l="13634" t="14446" r="35532" b="4889"/>
          <a:stretch/>
        </p:blipFill>
        <p:spPr>
          <a:xfrm>
            <a:off x="9296335" y="6636170"/>
            <a:ext cx="2337704" cy="2318542"/>
          </a:xfrm>
          <a:prstGeom prst="ellipse">
            <a:avLst/>
          </a:prstGeom>
        </p:spPr>
      </p:pic>
      <p:sp>
        <p:nvSpPr>
          <p:cNvPr id="9" name="PIJL-RECHTS 8"/>
          <p:cNvSpPr/>
          <p:nvPr/>
        </p:nvSpPr>
        <p:spPr>
          <a:xfrm>
            <a:off x="4860041" y="7558088"/>
            <a:ext cx="3914775" cy="714375"/>
          </a:xfrm>
          <a:prstGeom prst="rightArrow">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BE"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PIJL-RECHTS 9"/>
          <p:cNvSpPr/>
          <p:nvPr/>
        </p:nvSpPr>
        <p:spPr>
          <a:xfrm>
            <a:off x="5252797" y="3415470"/>
            <a:ext cx="3129261" cy="714375"/>
          </a:xfrm>
          <a:prstGeom prst="rightArrow">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BE"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 name="Afbeelding 1"/>
          <p:cNvPicPr>
            <a:picLocks noChangeAspect="1"/>
          </p:cNvPicPr>
          <p:nvPr/>
        </p:nvPicPr>
        <p:blipFill rotWithShape="1">
          <a:blip r:embed="rId6"/>
          <a:srcRect l="21135" t="14445" r="43335" b="4568"/>
          <a:stretch/>
        </p:blipFill>
        <p:spPr>
          <a:xfrm>
            <a:off x="8720581" y="1370300"/>
            <a:ext cx="3489213" cy="4970938"/>
          </a:xfrm>
          <a:prstGeom prst="rect">
            <a:avLst/>
          </a:prstGeom>
        </p:spPr>
      </p:pic>
    </p:spTree>
    <p:extLst>
      <p:ext uri="{BB962C8B-B14F-4D97-AF65-F5344CB8AC3E}">
        <p14:creationId xmlns:p14="http://schemas.microsoft.com/office/powerpoint/2010/main" val="57691211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3"/>
          </p:nvPr>
        </p:nvSpPr>
        <p:spPr>
          <a:xfrm>
            <a:off x="1962811" y="1260917"/>
            <a:ext cx="10101065" cy="564257"/>
          </a:xfrm>
          <a:prstGeom prst="rect">
            <a:avLst/>
          </a:prstGeom>
        </p:spPr>
        <p:txBody>
          <a:bodyPr/>
          <a:lstStyle>
            <a:lvl1pPr marL="0" indent="0">
              <a:lnSpc>
                <a:spcPts val="3600"/>
              </a:lnSpc>
              <a:buSzTx/>
              <a:buNone/>
              <a:defRPr sz="3000" b="1"/>
            </a:lvl1pPr>
          </a:lstStyle>
          <a:p>
            <a:r>
              <a:rPr lang="nl-BE" dirty="0" smtClean="0"/>
              <a:t>Te nemen stappen in </a:t>
            </a:r>
            <a:r>
              <a:rPr lang="nl-BE" dirty="0" err="1" smtClean="0"/>
              <a:t>Sportivos</a:t>
            </a:r>
            <a:r>
              <a:rPr lang="nl-BE" dirty="0" smtClean="0"/>
              <a:t> Zilver</a:t>
            </a:r>
            <a:endParaRPr dirty="0"/>
          </a:p>
        </p:txBody>
      </p:sp>
      <p:sp>
        <p:nvSpPr>
          <p:cNvPr id="133" name="Shape 133"/>
          <p:cNvSpPr>
            <a:spLocks noGrp="1"/>
          </p:cNvSpPr>
          <p:nvPr>
            <p:ph type="body" idx="14"/>
          </p:nvPr>
        </p:nvSpPr>
        <p:spPr>
          <a:xfrm>
            <a:off x="1962811" y="378488"/>
            <a:ext cx="10246983" cy="748923"/>
          </a:xfrm>
          <a:prstGeom prst="rect">
            <a:avLst/>
          </a:prstGeom>
        </p:spPr>
        <p:txBody>
          <a:bodyPr/>
          <a:lstStyle/>
          <a:p>
            <a:r>
              <a:rPr lang="nl-BE" dirty="0" smtClean="0"/>
              <a:t>En nu?</a:t>
            </a:r>
            <a:endParaRPr dirty="0"/>
          </a:p>
        </p:txBody>
      </p:sp>
      <p:sp>
        <p:nvSpPr>
          <p:cNvPr id="134" name="Shape 134"/>
          <p:cNvSpPr>
            <a:spLocks noGrp="1"/>
          </p:cNvSpPr>
          <p:nvPr>
            <p:ph type="body" idx="15"/>
          </p:nvPr>
        </p:nvSpPr>
        <p:spPr>
          <a:xfrm>
            <a:off x="9432395" y="8948871"/>
            <a:ext cx="3135777" cy="348813"/>
          </a:xfrm>
          <a:prstGeom prst="rect">
            <a:avLst/>
          </a:prstGeom>
        </p:spPr>
        <p:txBody>
          <a:bodyPr/>
          <a:lstStyle/>
          <a:p>
            <a:r>
              <a:rPr lang="nl-BE" dirty="0" smtClean="0"/>
              <a:t>4. En nu? </a:t>
            </a:r>
            <a:endParaRPr dirty="0"/>
          </a:p>
        </p:txBody>
      </p:sp>
      <p:sp>
        <p:nvSpPr>
          <p:cNvPr id="135" name="Shape 135"/>
          <p:cNvSpPr/>
          <p:nvPr/>
        </p:nvSpPr>
        <p:spPr>
          <a:xfrm>
            <a:off x="2081377" y="2032991"/>
            <a:ext cx="6146300" cy="5049758"/>
          </a:xfrm>
          <a:prstGeom prst="rect">
            <a:avLst/>
          </a:prstGeom>
          <a:solidFill>
            <a:srgbClr val="DCDEE0"/>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endParaRPr lang="nl-BE" dirty="0" smtClean="0"/>
          </a:p>
          <a:p>
            <a:pPr marL="342900" indent="-342900">
              <a:lnSpc>
                <a:spcPct val="100000"/>
              </a:lnSpc>
              <a:spcBef>
                <a:spcPts val="600"/>
              </a:spcBef>
              <a:spcAft>
                <a:spcPts val="600"/>
              </a:spcAft>
              <a:buFont typeface="Arial" panose="020B0604020202020204" pitchFamily="34" charset="0"/>
              <a:buChar char="•"/>
              <a:defRPr sz="2400">
                <a:latin typeface="Helvetica Light"/>
                <a:ea typeface="Helvetica Light"/>
                <a:cs typeface="Helvetica Light"/>
                <a:sym typeface="Helvetica Light"/>
              </a:defRPr>
            </a:pPr>
            <a:r>
              <a:rPr lang="nl-BE" dirty="0" smtClean="0"/>
              <a:t>Affiche </a:t>
            </a:r>
            <a:r>
              <a:rPr lang="nl-BE" sz="2400" b="1" dirty="0">
                <a:solidFill>
                  <a:srgbClr val="8DC63F"/>
                </a:solidFill>
                <a:latin typeface="Helvetica Light"/>
                <a:ea typeface="Helvetica Light"/>
                <a:cs typeface="Helvetica Light"/>
              </a:rPr>
              <a:t>checklist</a:t>
            </a:r>
            <a:r>
              <a:rPr lang="nl-BE" dirty="0" smtClean="0"/>
              <a:t> ophangen</a:t>
            </a:r>
          </a:p>
          <a:p>
            <a:pPr marL="342900" indent="-342900">
              <a:lnSpc>
                <a:spcPct val="100000"/>
              </a:lnSpc>
              <a:spcBef>
                <a:spcPts val="600"/>
              </a:spcBef>
              <a:spcAft>
                <a:spcPts val="600"/>
              </a:spcAft>
              <a:buFont typeface="Arial" panose="020B0604020202020204" pitchFamily="34" charset="0"/>
              <a:buChar char="•"/>
              <a:defRPr sz="2400">
                <a:latin typeface="Helvetica Light"/>
                <a:ea typeface="Helvetica Light"/>
                <a:cs typeface="Helvetica Light"/>
                <a:sym typeface="Helvetica Light"/>
              </a:defRPr>
            </a:pPr>
            <a:r>
              <a:rPr lang="nl-BE" sz="2400" b="1" dirty="0">
                <a:solidFill>
                  <a:srgbClr val="8DC63F"/>
                </a:solidFill>
                <a:latin typeface="Helvetica Light"/>
                <a:ea typeface="Helvetica Light"/>
                <a:cs typeface="Helvetica Light"/>
              </a:rPr>
              <a:t>Communicatie</a:t>
            </a:r>
            <a:r>
              <a:rPr lang="nl-BE" dirty="0" smtClean="0"/>
              <a:t> naar hele club over deelname Zilver</a:t>
            </a:r>
          </a:p>
          <a:p>
            <a:pPr marL="342900" indent="-342900">
              <a:lnSpc>
                <a:spcPct val="100000"/>
              </a:lnSpc>
              <a:spcBef>
                <a:spcPts val="600"/>
              </a:spcBef>
              <a:spcAft>
                <a:spcPts val="600"/>
              </a:spcAft>
              <a:buFont typeface="Arial" panose="020B0604020202020204" pitchFamily="34" charset="0"/>
              <a:buChar char="•"/>
              <a:defRPr sz="2400">
                <a:latin typeface="Helvetica Light"/>
                <a:ea typeface="Helvetica Light"/>
                <a:cs typeface="Helvetica Light"/>
                <a:sym typeface="Helvetica Light"/>
              </a:defRPr>
            </a:pPr>
            <a:r>
              <a:rPr lang="nl-BE" dirty="0" smtClean="0"/>
              <a:t>Trainers informeren over spel </a:t>
            </a:r>
            <a:r>
              <a:rPr lang="nl-BE" sz="2400" b="1" dirty="0">
                <a:solidFill>
                  <a:srgbClr val="8DC63F"/>
                </a:solidFill>
              </a:rPr>
              <a:t>‘Homerun’</a:t>
            </a:r>
          </a:p>
          <a:p>
            <a:pPr marL="342900" indent="-342900">
              <a:lnSpc>
                <a:spcPct val="100000"/>
              </a:lnSpc>
              <a:spcBef>
                <a:spcPts val="600"/>
              </a:spcBef>
              <a:spcAft>
                <a:spcPts val="600"/>
              </a:spcAft>
              <a:buFont typeface="Arial" panose="020B0604020202020204" pitchFamily="34" charset="0"/>
              <a:buChar char="•"/>
              <a:defRPr sz="2400">
                <a:latin typeface="Helvetica Light"/>
                <a:ea typeface="Helvetica Light"/>
                <a:cs typeface="Helvetica Light"/>
                <a:sym typeface="Helvetica Light"/>
              </a:defRPr>
            </a:pPr>
            <a:r>
              <a:rPr lang="nl-BE" sz="2400" dirty="0">
                <a:latin typeface="Helvetica Light"/>
                <a:ea typeface="Helvetica Light"/>
                <a:cs typeface="Helvetica Light"/>
              </a:rPr>
              <a:t>Inplannen</a:t>
            </a:r>
            <a:r>
              <a:rPr lang="nl-BE" dirty="0" smtClean="0"/>
              <a:t> van </a:t>
            </a:r>
            <a:r>
              <a:rPr lang="nl-BE" sz="2400" b="1" dirty="0">
                <a:solidFill>
                  <a:srgbClr val="8DC63F"/>
                </a:solidFill>
                <a:latin typeface="Helvetica Light"/>
                <a:ea typeface="Helvetica Light"/>
                <a:cs typeface="Helvetica Light"/>
              </a:rPr>
              <a:t>Homerun in </a:t>
            </a:r>
            <a:r>
              <a:rPr lang="nl-BE" sz="2400" b="1" dirty="0" smtClean="0">
                <a:solidFill>
                  <a:srgbClr val="8DC63F"/>
                </a:solidFill>
                <a:latin typeface="Helvetica Light"/>
                <a:ea typeface="Helvetica Light"/>
                <a:cs typeface="Helvetica Light"/>
              </a:rPr>
              <a:t>trainingen</a:t>
            </a:r>
          </a:p>
          <a:p>
            <a:pPr marL="342900" indent="-342900">
              <a:lnSpc>
                <a:spcPct val="100000"/>
              </a:lnSpc>
              <a:spcBef>
                <a:spcPts val="600"/>
              </a:spcBef>
              <a:spcAft>
                <a:spcPts val="600"/>
              </a:spcAft>
              <a:buFont typeface="Arial" panose="020B0604020202020204" pitchFamily="34" charset="0"/>
              <a:buChar char="•"/>
              <a:defRPr sz="2400">
                <a:latin typeface="Helvetica Light"/>
                <a:ea typeface="Helvetica Light"/>
                <a:cs typeface="Helvetica Light"/>
                <a:sym typeface="Helvetica Light"/>
              </a:defRPr>
            </a:pPr>
            <a:r>
              <a:rPr lang="nl-BE" sz="2400" dirty="0" smtClean="0">
                <a:solidFill>
                  <a:schemeClr val="tx1"/>
                </a:solidFill>
                <a:latin typeface="Helvetica Light"/>
                <a:ea typeface="Helvetica Light"/>
                <a:cs typeface="Helvetica Light"/>
              </a:rPr>
              <a:t>Folder </a:t>
            </a:r>
            <a:r>
              <a:rPr lang="nl-BE" sz="2400" b="1" dirty="0" smtClean="0">
                <a:solidFill>
                  <a:schemeClr val="bg2"/>
                </a:solidFill>
                <a:latin typeface="Helvetica Light"/>
                <a:ea typeface="Helvetica Light"/>
                <a:cs typeface="Helvetica Light"/>
              </a:rPr>
              <a:t>‘boodschap in een fles</a:t>
            </a:r>
            <a:r>
              <a:rPr lang="nl-BE" sz="2400" dirty="0" smtClean="0">
                <a:solidFill>
                  <a:schemeClr val="tx1"/>
                </a:solidFill>
                <a:latin typeface="Helvetica Light"/>
                <a:ea typeface="Helvetica Light"/>
                <a:cs typeface="Helvetica Light"/>
              </a:rPr>
              <a:t>’ versturen naar spelers (+18)</a:t>
            </a:r>
          </a:p>
          <a:p>
            <a:pPr marL="342900" indent="-342900">
              <a:lnSpc>
                <a:spcPct val="100000"/>
              </a:lnSpc>
              <a:spcBef>
                <a:spcPts val="600"/>
              </a:spcBef>
              <a:spcAft>
                <a:spcPts val="600"/>
              </a:spcAft>
              <a:buFont typeface="Arial" panose="020B0604020202020204" pitchFamily="34" charset="0"/>
              <a:buChar char="•"/>
              <a:defRPr sz="2400">
                <a:latin typeface="Helvetica Light"/>
                <a:ea typeface="Helvetica Light"/>
                <a:cs typeface="Helvetica Light"/>
                <a:sym typeface="Helvetica Light"/>
              </a:defRPr>
            </a:pPr>
            <a:r>
              <a:rPr lang="nl-BE" sz="2400" b="1" dirty="0" smtClean="0">
                <a:solidFill>
                  <a:srgbClr val="8DC63F"/>
                </a:solidFill>
                <a:latin typeface="Helvetica Light"/>
                <a:ea typeface="Helvetica Light"/>
                <a:cs typeface="Helvetica Light"/>
              </a:rPr>
              <a:t>A&amp;D-coach</a:t>
            </a:r>
            <a:r>
              <a:rPr lang="nl-BE" dirty="0" smtClean="0"/>
              <a:t> verkiezen</a:t>
            </a:r>
          </a:p>
          <a:p>
            <a:pPr marL="342900" indent="-342900">
              <a:lnSpc>
                <a:spcPct val="100000"/>
              </a:lnSpc>
              <a:spcBef>
                <a:spcPts val="600"/>
              </a:spcBef>
              <a:spcAft>
                <a:spcPts val="600"/>
              </a:spcAft>
              <a:buFont typeface="Arial" panose="020B0604020202020204" pitchFamily="34" charset="0"/>
              <a:buChar char="•"/>
              <a:defRPr sz="2400">
                <a:latin typeface="Helvetica Light"/>
                <a:ea typeface="Helvetica Light"/>
                <a:cs typeface="Helvetica Light"/>
                <a:sym typeface="Helvetica Light"/>
              </a:defRPr>
            </a:pPr>
            <a:r>
              <a:rPr lang="nl-BE" dirty="0" smtClean="0"/>
              <a:t>Werkgroepje voor opstelling </a:t>
            </a:r>
            <a:r>
              <a:rPr lang="nl-BE" sz="2400" dirty="0" smtClean="0">
                <a:solidFill>
                  <a:schemeClr val="tx1"/>
                </a:solidFill>
                <a:latin typeface="Helvetica Light"/>
              </a:rPr>
              <a:t>voor de </a:t>
            </a:r>
            <a:r>
              <a:rPr lang="nl-BE" sz="2400" b="1" dirty="0" smtClean="0">
                <a:solidFill>
                  <a:schemeClr val="bg2"/>
                </a:solidFill>
                <a:latin typeface="Helvetica Light"/>
              </a:rPr>
              <a:t>alcohol- en drugvisie</a:t>
            </a:r>
            <a:endParaRPr lang="nl-BE" sz="2400" b="1" dirty="0">
              <a:solidFill>
                <a:srgbClr val="8DC63F"/>
              </a:solidFill>
              <a:latin typeface="Helvetica Light"/>
              <a:ea typeface="Helvetica Light"/>
              <a:cs typeface="Helvetica Light"/>
            </a:endParaRPr>
          </a:p>
          <a:p>
            <a:pPr marL="342900" indent="-342900">
              <a:lnSpc>
                <a:spcPct val="100000"/>
              </a:lnSpc>
              <a:spcBef>
                <a:spcPts val="0"/>
              </a:spcBef>
              <a:buFont typeface="Arial" panose="020B0604020202020204" pitchFamily="34" charset="0"/>
              <a:buChar char="•"/>
              <a:defRPr sz="2400">
                <a:latin typeface="Helvetica Light"/>
                <a:ea typeface="Helvetica Light"/>
                <a:cs typeface="Helvetica Light"/>
                <a:sym typeface="Helvetica Light"/>
              </a:defRPr>
            </a:pPr>
            <a:endParaRPr lang="nl-BE" dirty="0" smtClean="0"/>
          </a:p>
          <a:p>
            <a:pPr algn="ctr">
              <a:lnSpc>
                <a:spcPct val="100000"/>
              </a:lnSpc>
              <a:spcBef>
                <a:spcPts val="0"/>
              </a:spcBef>
              <a:defRPr sz="2400">
                <a:latin typeface="Helvetica Light"/>
                <a:ea typeface="Helvetica Light"/>
                <a:cs typeface="Helvetica Light"/>
                <a:sym typeface="Helvetica Light"/>
              </a:defRPr>
            </a:pPr>
            <a:endParaRPr dirty="0"/>
          </a:p>
        </p:txBody>
      </p:sp>
      <p:sp>
        <p:nvSpPr>
          <p:cNvPr id="136" name="Shape 136"/>
          <p:cNvSpPr/>
          <p:nvPr/>
        </p:nvSpPr>
        <p:spPr>
          <a:xfrm>
            <a:off x="2081377" y="7290567"/>
            <a:ext cx="2900458" cy="2068866"/>
          </a:xfrm>
          <a:prstGeom prst="rect">
            <a:avLst/>
          </a:prstGeom>
          <a:solidFill>
            <a:srgbClr val="DCDEE0"/>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r>
              <a:rPr lang="it-IT" sz="2400" b="1" dirty="0">
                <a:solidFill>
                  <a:srgbClr val="8DC63F"/>
                </a:solidFill>
                <a:latin typeface="Helvetica Light"/>
                <a:ea typeface="Helvetica Light"/>
                <a:cs typeface="Helvetica Light"/>
              </a:rPr>
              <a:t>Vastleggen</a:t>
            </a:r>
            <a:r>
              <a:rPr lang="it-IT" dirty="0" smtClean="0"/>
              <a:t>: </a:t>
            </a:r>
          </a:p>
          <a:p>
            <a:pPr algn="ctr">
              <a:lnSpc>
                <a:spcPct val="100000"/>
              </a:lnSpc>
              <a:spcBef>
                <a:spcPts val="0"/>
              </a:spcBef>
              <a:defRPr sz="2400">
                <a:latin typeface="Helvetica Light"/>
                <a:ea typeface="Helvetica Light"/>
                <a:cs typeface="Helvetica Light"/>
                <a:sym typeface="Helvetica Light"/>
              </a:defRPr>
            </a:pPr>
            <a:r>
              <a:rPr lang="it-IT" dirty="0" smtClean="0"/>
              <a:t>Datum </a:t>
            </a:r>
            <a:r>
              <a:rPr lang="it-IT" dirty="0"/>
              <a:t>voor de vorming met de coach A&amp;D</a:t>
            </a:r>
            <a:endParaRPr dirty="0"/>
          </a:p>
        </p:txBody>
      </p:sp>
      <p:sp>
        <p:nvSpPr>
          <p:cNvPr id="137" name="Shape 137"/>
          <p:cNvSpPr/>
          <p:nvPr/>
        </p:nvSpPr>
        <p:spPr>
          <a:xfrm>
            <a:off x="5327219" y="7290567"/>
            <a:ext cx="2900458" cy="2068866"/>
          </a:xfrm>
          <a:prstGeom prst="rect">
            <a:avLst/>
          </a:prstGeom>
          <a:solidFill>
            <a:srgbClr val="DCDEE0"/>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r>
              <a:rPr lang="it-IT" sz="2400" b="1" dirty="0">
                <a:solidFill>
                  <a:srgbClr val="8DC63F"/>
                </a:solidFill>
                <a:latin typeface="Helvetica Light"/>
                <a:ea typeface="Helvetica Light"/>
                <a:cs typeface="Helvetica Light"/>
              </a:rPr>
              <a:t>Afspreken</a:t>
            </a:r>
            <a:r>
              <a:rPr lang="it-IT" dirty="0" smtClean="0"/>
              <a:t>:</a:t>
            </a:r>
          </a:p>
          <a:p>
            <a:pPr algn="ctr">
              <a:lnSpc>
                <a:spcPct val="100000"/>
              </a:lnSpc>
              <a:spcBef>
                <a:spcPts val="0"/>
              </a:spcBef>
              <a:defRPr sz="2400">
                <a:latin typeface="Helvetica Light"/>
                <a:ea typeface="Helvetica Light"/>
                <a:cs typeface="Helvetica Light"/>
                <a:sym typeface="Helvetica Light"/>
              </a:defRPr>
            </a:pPr>
            <a:r>
              <a:rPr lang="it-IT" dirty="0" smtClean="0"/>
              <a:t>Datum </a:t>
            </a:r>
            <a:r>
              <a:rPr lang="it-IT" dirty="0"/>
              <a:t>voor de tussentijdse </a:t>
            </a:r>
            <a:r>
              <a:rPr lang="it-IT" dirty="0" smtClean="0"/>
              <a:t>coaching</a:t>
            </a:r>
            <a:endParaRPr dirty="0"/>
          </a:p>
        </p:txBody>
      </p:sp>
      <p:sp>
        <p:nvSpPr>
          <p:cNvPr id="139" name="Shape 139"/>
          <p:cNvSpPr/>
          <p:nvPr/>
        </p:nvSpPr>
        <p:spPr>
          <a:xfrm>
            <a:off x="10311372" y="2795666"/>
            <a:ext cx="1524927" cy="1501874"/>
          </a:xfrm>
          <a:prstGeom prst="rect">
            <a:avLst/>
          </a:prstGeom>
          <a:solidFill>
            <a:srgbClr val="DCDEE0"/>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r>
              <a:rPr lang="nl-BE" sz="2400" dirty="0">
                <a:solidFill>
                  <a:srgbClr val="FF0000"/>
                </a:solidFill>
              </a:rPr>
              <a:t>Contactgegevens PW</a:t>
            </a:r>
          </a:p>
          <a:p>
            <a:pPr algn="ctr">
              <a:lnSpc>
                <a:spcPct val="100000"/>
              </a:lnSpc>
              <a:spcBef>
                <a:spcPts val="0"/>
              </a:spcBef>
              <a:defRPr sz="2400">
                <a:latin typeface="Helvetica Light"/>
                <a:ea typeface="Helvetica Light"/>
                <a:cs typeface="Helvetica Light"/>
                <a:sym typeface="Helvetica Light"/>
              </a:defRPr>
            </a:pPr>
            <a:endParaRPr dirty="0"/>
          </a:p>
        </p:txBody>
      </p:sp>
      <p:sp>
        <p:nvSpPr>
          <p:cNvPr id="10" name="Shape 137"/>
          <p:cNvSpPr/>
          <p:nvPr/>
        </p:nvSpPr>
        <p:spPr>
          <a:xfrm>
            <a:off x="8935841" y="4835298"/>
            <a:ext cx="2900458" cy="2068866"/>
          </a:xfrm>
          <a:prstGeom prst="rect">
            <a:avLst/>
          </a:prstGeom>
          <a:solidFill>
            <a:srgbClr val="DCDEE0"/>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r>
              <a:rPr lang="it-IT" sz="2400" dirty="0">
                <a:latin typeface="Helvetica Light"/>
                <a:ea typeface="Helvetica Light"/>
                <a:cs typeface="Helvetica Light"/>
              </a:rPr>
              <a:t>Gebruik</a:t>
            </a:r>
            <a:r>
              <a:rPr lang="it-IT" sz="2400" b="1" dirty="0" smtClean="0">
                <a:solidFill>
                  <a:srgbClr val="8DC63F"/>
                </a:solidFill>
                <a:latin typeface="Helvetica Light"/>
                <a:ea typeface="Helvetica Light"/>
                <a:cs typeface="Helvetica Light"/>
              </a:rPr>
              <a:t> de documenten </a:t>
            </a:r>
            <a:r>
              <a:rPr lang="it-IT" sz="2400" dirty="0">
                <a:latin typeface="Helvetica Light"/>
                <a:ea typeface="Helvetica Light"/>
                <a:cs typeface="Helvetica Light"/>
              </a:rPr>
              <a:t>als </a:t>
            </a:r>
            <a:r>
              <a:rPr lang="it-IT" sz="2400" dirty="0" smtClean="0">
                <a:latin typeface="Helvetica Light"/>
                <a:ea typeface="Helvetica Light"/>
                <a:cs typeface="Helvetica Light"/>
              </a:rPr>
              <a:t>leidraad</a:t>
            </a:r>
            <a:endParaRPr lang="it-IT" sz="2400" dirty="0">
              <a:latin typeface="Helvetica Light"/>
              <a:ea typeface="Helvetica Light"/>
              <a:cs typeface="Helvetica Light"/>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body" idx="13"/>
          </p:nvPr>
        </p:nvSpPr>
        <p:spPr>
          <a:xfrm>
            <a:off x="2035770" y="3094566"/>
            <a:ext cx="7634950" cy="3565079"/>
          </a:xfrm>
          <a:prstGeom prst="rect">
            <a:avLst/>
          </a:prstGeom>
        </p:spPr>
        <p:txBody>
          <a:bodyPr/>
          <a:lstStyle/>
          <a:p>
            <a:pPr marL="0" indent="0">
              <a:lnSpc>
                <a:spcPts val="9000"/>
              </a:lnSpc>
              <a:spcBef>
                <a:spcPts val="0"/>
              </a:spcBef>
              <a:buSzTx/>
              <a:buNone/>
              <a:defRPr sz="8000" b="1">
                <a:solidFill>
                  <a:srgbClr val="FFFFFF"/>
                </a:solidFill>
              </a:defRPr>
            </a:pPr>
            <a:r>
              <a:rPr dirty="0" err="1"/>
              <a:t>Bedankt</a:t>
            </a:r>
            <a:endParaRPr dirty="0"/>
          </a:p>
          <a:p>
            <a:pPr marL="0" indent="0">
              <a:lnSpc>
                <a:spcPts val="9000"/>
              </a:lnSpc>
              <a:spcBef>
                <a:spcPts val="0"/>
              </a:spcBef>
              <a:buSzTx/>
              <a:buNone/>
              <a:defRPr sz="8000" b="1"/>
            </a:pPr>
            <a:r>
              <a:rPr dirty="0" err="1"/>
              <a:t>voor</a:t>
            </a:r>
            <a:r>
              <a:rPr dirty="0"/>
              <a:t> je</a:t>
            </a:r>
          </a:p>
          <a:p>
            <a:pPr marL="0" indent="0">
              <a:lnSpc>
                <a:spcPts val="9000"/>
              </a:lnSpc>
              <a:spcBef>
                <a:spcPts val="0"/>
              </a:spcBef>
              <a:buSzTx/>
              <a:buNone/>
              <a:defRPr sz="8000" b="1"/>
            </a:pPr>
            <a:r>
              <a:rPr lang="nl-BE" dirty="0"/>
              <a:t>e</a:t>
            </a:r>
            <a:r>
              <a:rPr lang="nl-BE" dirty="0" smtClean="0"/>
              <a:t>ngagement!</a:t>
            </a:r>
            <a:endParaRPr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body" idx="13"/>
          </p:nvPr>
        </p:nvSpPr>
        <p:spPr>
          <a:xfrm>
            <a:off x="2035770" y="1943100"/>
            <a:ext cx="10101065" cy="3180358"/>
          </a:xfrm>
          <a:prstGeom prst="rect">
            <a:avLst/>
          </a:prstGeom>
        </p:spPr>
        <p:txBody>
          <a:bodyPr/>
          <a:lstStyle/>
          <a:p>
            <a:pPr marL="635000" indent="-635000">
              <a:lnSpc>
                <a:spcPts val="6000"/>
              </a:lnSpc>
              <a:spcBef>
                <a:spcPts val="0"/>
              </a:spcBef>
              <a:buSzPct val="100000"/>
              <a:buAutoNum type="arabicPeriod"/>
              <a:defRPr sz="3600" b="1"/>
            </a:pPr>
            <a:r>
              <a:rPr lang="nl-BE" sz="3600" b="1" dirty="0"/>
              <a:t>Van Brons naar Zilver</a:t>
            </a:r>
            <a:endParaRPr sz="3600" b="1" dirty="0"/>
          </a:p>
          <a:p>
            <a:pPr marL="635000" indent="-635000">
              <a:lnSpc>
                <a:spcPts val="6000"/>
              </a:lnSpc>
              <a:spcBef>
                <a:spcPts val="0"/>
              </a:spcBef>
              <a:buSzPct val="100000"/>
              <a:buAutoNum type="arabicPeriod"/>
              <a:defRPr sz="3600" b="1"/>
            </a:pPr>
            <a:r>
              <a:rPr lang="nl-BE" sz="3600" b="1" dirty="0">
                <a:solidFill>
                  <a:schemeClr val="bg1"/>
                </a:solidFill>
              </a:rPr>
              <a:t>Checklist </a:t>
            </a:r>
            <a:r>
              <a:rPr lang="nl-BE" sz="3600" b="1" dirty="0" err="1">
                <a:solidFill>
                  <a:schemeClr val="bg1"/>
                </a:solidFill>
              </a:rPr>
              <a:t>Sportivos</a:t>
            </a:r>
            <a:r>
              <a:rPr lang="nl-BE" sz="3600" b="1" dirty="0">
                <a:solidFill>
                  <a:schemeClr val="bg1"/>
                </a:solidFill>
              </a:rPr>
              <a:t> Zilver</a:t>
            </a:r>
            <a:endParaRPr sz="3600" b="1" dirty="0">
              <a:solidFill>
                <a:schemeClr val="bg1"/>
              </a:solidFill>
            </a:endParaRPr>
          </a:p>
          <a:p>
            <a:pPr marL="635000" indent="-635000">
              <a:lnSpc>
                <a:spcPts val="6000"/>
              </a:lnSpc>
              <a:spcBef>
                <a:spcPts val="0"/>
              </a:spcBef>
              <a:buSzPct val="100000"/>
              <a:buAutoNum type="arabicPeriod"/>
              <a:defRPr sz="3600" b="1"/>
            </a:pPr>
            <a:r>
              <a:rPr lang="nl-BE" dirty="0" smtClean="0"/>
              <a:t>Materialen en acties </a:t>
            </a:r>
          </a:p>
          <a:p>
            <a:pPr marL="635000" indent="-635000">
              <a:lnSpc>
                <a:spcPts val="6000"/>
              </a:lnSpc>
              <a:spcBef>
                <a:spcPts val="0"/>
              </a:spcBef>
              <a:buSzPct val="100000"/>
              <a:buAutoNum type="arabicPeriod"/>
              <a:defRPr sz="3600" b="1"/>
            </a:pPr>
            <a:r>
              <a:rPr lang="nl-BE" dirty="0" smtClean="0"/>
              <a:t>En nu? </a:t>
            </a:r>
            <a:endParaRPr dirty="0"/>
          </a:p>
        </p:txBody>
      </p:sp>
      <p:sp>
        <p:nvSpPr>
          <p:cNvPr id="99" name="Shape 99"/>
          <p:cNvSpPr>
            <a:spLocks noGrp="1"/>
          </p:cNvSpPr>
          <p:nvPr>
            <p:ph type="body" idx="14"/>
          </p:nvPr>
        </p:nvSpPr>
        <p:spPr>
          <a:prstGeom prst="rect">
            <a:avLst/>
          </a:prstGeom>
        </p:spPr>
        <p:txBody>
          <a:bodyPr/>
          <a:lstStyle/>
          <a:p>
            <a:r>
              <a:t>Inhoud</a:t>
            </a:r>
          </a:p>
        </p:txBody>
      </p:sp>
    </p:spTree>
    <p:extLst>
      <p:ext uri="{BB962C8B-B14F-4D97-AF65-F5344CB8AC3E}">
        <p14:creationId xmlns:p14="http://schemas.microsoft.com/office/powerpoint/2010/main" val="6180564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14"/>
          </p:nvPr>
        </p:nvSpPr>
        <p:spPr>
          <a:xfrm>
            <a:off x="1962811" y="378488"/>
            <a:ext cx="10246983" cy="808106"/>
          </a:xfrm>
          <a:prstGeom prst="rect">
            <a:avLst/>
          </a:prstGeom>
        </p:spPr>
        <p:txBody>
          <a:bodyPr/>
          <a:lstStyle/>
          <a:p>
            <a:pPr>
              <a:lnSpc>
                <a:spcPts val="6000"/>
              </a:lnSpc>
              <a:buSzPct val="100000"/>
              <a:defRPr sz="3600" b="1"/>
            </a:pPr>
            <a:r>
              <a:rPr lang="nl-BE" sz="4400" dirty="0" smtClean="0">
                <a:solidFill>
                  <a:schemeClr val="bg1"/>
                </a:solidFill>
              </a:rPr>
              <a:t>2. Checklist </a:t>
            </a:r>
            <a:r>
              <a:rPr lang="nl-BE" sz="4400" dirty="0" err="1">
                <a:solidFill>
                  <a:schemeClr val="bg1"/>
                </a:solidFill>
              </a:rPr>
              <a:t>Sportivos</a:t>
            </a:r>
            <a:r>
              <a:rPr lang="nl-BE" sz="4400" dirty="0">
                <a:solidFill>
                  <a:schemeClr val="bg1"/>
                </a:solidFill>
              </a:rPr>
              <a:t> Zilver</a:t>
            </a:r>
          </a:p>
        </p:txBody>
      </p:sp>
      <p:sp>
        <p:nvSpPr>
          <p:cNvPr id="113" name="Shape 113"/>
          <p:cNvSpPr>
            <a:spLocks noGrp="1"/>
          </p:cNvSpPr>
          <p:nvPr>
            <p:ph type="body" idx="15"/>
          </p:nvPr>
        </p:nvSpPr>
        <p:spPr>
          <a:xfrm>
            <a:off x="9432395" y="8948871"/>
            <a:ext cx="3135777" cy="348813"/>
          </a:xfrm>
          <a:prstGeom prst="rect">
            <a:avLst/>
          </a:prstGeom>
        </p:spPr>
        <p:txBody>
          <a:bodyPr/>
          <a:lstStyle/>
          <a:p>
            <a:r>
              <a:rPr lang="nl-BE" dirty="0" smtClean="0"/>
              <a:t>2</a:t>
            </a:r>
            <a:r>
              <a:rPr lang="nl-BE" dirty="0"/>
              <a:t>.</a:t>
            </a:r>
            <a:r>
              <a:rPr lang="nl-BE" dirty="0" smtClean="0"/>
              <a:t> Checklist</a:t>
            </a:r>
            <a:endParaRPr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1734" y="378488"/>
            <a:ext cx="1981200" cy="3333750"/>
          </a:xfrm>
          <a:prstGeom prst="rect">
            <a:avLst/>
          </a:prstGeom>
        </p:spPr>
      </p:pic>
      <p:pic>
        <p:nvPicPr>
          <p:cNvPr id="2" name="Afbeelding 1"/>
          <p:cNvPicPr>
            <a:picLocks noChangeAspect="1"/>
          </p:cNvPicPr>
          <p:nvPr/>
        </p:nvPicPr>
        <p:blipFill rotWithShape="1">
          <a:blip r:embed="rId4"/>
          <a:srcRect l="34695" t="34401" r="24894" b="10545"/>
          <a:stretch/>
        </p:blipFill>
        <p:spPr>
          <a:xfrm>
            <a:off x="1962811" y="1736918"/>
            <a:ext cx="8165873" cy="6953095"/>
          </a:xfrm>
          <a:prstGeom prst="rect">
            <a:avLst/>
          </a:prstGeom>
        </p:spPr>
      </p:pic>
      <p:sp>
        <p:nvSpPr>
          <p:cNvPr id="21" name="Shape 140"/>
          <p:cNvSpPr/>
          <p:nvPr/>
        </p:nvSpPr>
        <p:spPr>
          <a:xfrm>
            <a:off x="10167710" y="4398456"/>
            <a:ext cx="2837089" cy="1501874"/>
          </a:xfrm>
          <a:prstGeom prst="rect">
            <a:avLst/>
          </a:prstGeom>
          <a:solidFill>
            <a:schemeClr val="bg1">
              <a:lumMod val="85000"/>
            </a:schemeClr>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r>
              <a:rPr lang="nl-BE" sz="2400" b="1" dirty="0" smtClean="0">
                <a:solidFill>
                  <a:schemeClr val="bg2"/>
                </a:solidFill>
              </a:rPr>
              <a:t>Hang de checklist op </a:t>
            </a:r>
            <a:r>
              <a:rPr lang="nl-BE" sz="2400" dirty="0" smtClean="0">
                <a:solidFill>
                  <a:schemeClr val="tx1"/>
                </a:solidFill>
              </a:rPr>
              <a:t>in de club</a:t>
            </a:r>
            <a:endParaRPr lang="nl-BE" sz="2400"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body" idx="13"/>
          </p:nvPr>
        </p:nvSpPr>
        <p:spPr>
          <a:xfrm>
            <a:off x="2035770" y="1943100"/>
            <a:ext cx="10101065" cy="3180358"/>
          </a:xfrm>
          <a:prstGeom prst="rect">
            <a:avLst/>
          </a:prstGeom>
        </p:spPr>
        <p:txBody>
          <a:bodyPr/>
          <a:lstStyle/>
          <a:p>
            <a:pPr marL="635000" indent="-635000">
              <a:lnSpc>
                <a:spcPts val="6000"/>
              </a:lnSpc>
              <a:spcBef>
                <a:spcPts val="0"/>
              </a:spcBef>
              <a:buSzPct val="100000"/>
              <a:buAutoNum type="arabicPeriod"/>
              <a:defRPr sz="3600" b="1"/>
            </a:pPr>
            <a:r>
              <a:rPr lang="nl-BE" sz="3600" b="1" dirty="0"/>
              <a:t>Van Brons naar Zilver</a:t>
            </a:r>
            <a:endParaRPr sz="3600" b="1" dirty="0"/>
          </a:p>
          <a:p>
            <a:pPr marL="635000" indent="-635000">
              <a:lnSpc>
                <a:spcPts val="6000"/>
              </a:lnSpc>
              <a:spcBef>
                <a:spcPts val="0"/>
              </a:spcBef>
              <a:buSzPct val="100000"/>
              <a:buAutoNum type="arabicPeriod"/>
              <a:defRPr sz="3600" b="1"/>
            </a:pPr>
            <a:r>
              <a:rPr lang="nl-BE" sz="3600" b="1" dirty="0"/>
              <a:t>Checklist </a:t>
            </a:r>
            <a:r>
              <a:rPr lang="nl-BE" sz="3600" b="1" dirty="0" err="1"/>
              <a:t>Sportivos</a:t>
            </a:r>
            <a:r>
              <a:rPr lang="nl-BE" sz="3600" b="1" dirty="0"/>
              <a:t> Zilver</a:t>
            </a:r>
            <a:endParaRPr sz="3600" b="1" dirty="0"/>
          </a:p>
          <a:p>
            <a:pPr marL="635000" indent="-635000">
              <a:lnSpc>
                <a:spcPts val="6000"/>
              </a:lnSpc>
              <a:spcBef>
                <a:spcPts val="0"/>
              </a:spcBef>
              <a:buSzPct val="100000"/>
              <a:buAutoNum type="arabicPeriod"/>
              <a:defRPr sz="3600" b="1"/>
            </a:pPr>
            <a:r>
              <a:rPr lang="nl-BE" sz="3600" b="1" dirty="0" smtClean="0">
                <a:solidFill>
                  <a:schemeClr val="bg1"/>
                </a:solidFill>
              </a:rPr>
              <a:t>Materialen en acties </a:t>
            </a:r>
          </a:p>
          <a:p>
            <a:pPr marL="635000" indent="-635000">
              <a:lnSpc>
                <a:spcPts val="6000"/>
              </a:lnSpc>
              <a:spcBef>
                <a:spcPts val="0"/>
              </a:spcBef>
              <a:buSzPct val="100000"/>
              <a:buAutoNum type="arabicPeriod"/>
              <a:defRPr sz="3600" b="1"/>
            </a:pPr>
            <a:r>
              <a:rPr lang="nl-BE" sz="3600" b="1" dirty="0"/>
              <a:t>En nu? </a:t>
            </a:r>
            <a:endParaRPr sz="3600" b="1" dirty="0"/>
          </a:p>
        </p:txBody>
      </p:sp>
      <p:sp>
        <p:nvSpPr>
          <p:cNvPr id="99" name="Shape 99"/>
          <p:cNvSpPr>
            <a:spLocks noGrp="1"/>
          </p:cNvSpPr>
          <p:nvPr>
            <p:ph type="body" idx="14"/>
          </p:nvPr>
        </p:nvSpPr>
        <p:spPr>
          <a:prstGeom prst="rect">
            <a:avLst/>
          </a:prstGeom>
        </p:spPr>
        <p:txBody>
          <a:bodyPr/>
          <a:lstStyle/>
          <a:p>
            <a:r>
              <a:t>Inhoud</a:t>
            </a:r>
          </a:p>
        </p:txBody>
      </p:sp>
    </p:spTree>
    <p:extLst>
      <p:ext uri="{BB962C8B-B14F-4D97-AF65-F5344CB8AC3E}">
        <p14:creationId xmlns:p14="http://schemas.microsoft.com/office/powerpoint/2010/main" val="324143710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3"/>
          </p:nvPr>
        </p:nvSpPr>
        <p:spPr>
          <a:xfrm>
            <a:off x="2035770" y="1943100"/>
            <a:ext cx="10101065" cy="564257"/>
          </a:xfrm>
          <a:prstGeom prst="rect">
            <a:avLst/>
          </a:prstGeom>
        </p:spPr>
        <p:txBody>
          <a:bodyPr/>
          <a:lstStyle>
            <a:lvl1pPr marL="0" indent="0">
              <a:lnSpc>
                <a:spcPts val="3600"/>
              </a:lnSpc>
              <a:buSzTx/>
              <a:buNone/>
              <a:defRPr sz="3000" b="1"/>
            </a:lvl1pPr>
          </a:lstStyle>
          <a:p>
            <a:r>
              <a:rPr lang="nl-BE" dirty="0" smtClean="0"/>
              <a:t>Checklist</a:t>
            </a:r>
            <a:endParaRPr dirty="0"/>
          </a:p>
        </p:txBody>
      </p:sp>
      <p:sp>
        <p:nvSpPr>
          <p:cNvPr id="10" name="Shape 128"/>
          <p:cNvSpPr txBox="1">
            <a:spLocks/>
          </p:cNvSpPr>
          <p:nvPr/>
        </p:nvSpPr>
        <p:spPr>
          <a:xfrm>
            <a:off x="1944752" y="421614"/>
            <a:ext cx="10246983" cy="7489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Communicatie</a:t>
            </a:r>
            <a:endParaRPr lang="nl-BE" dirty="0"/>
          </a:p>
        </p:txBody>
      </p:sp>
      <p:sp>
        <p:nvSpPr>
          <p:cNvPr id="11" name="Shape 105"/>
          <p:cNvSpPr txBox="1">
            <a:spLocks/>
          </p:cNvSpPr>
          <p:nvPr/>
        </p:nvSpPr>
        <p:spPr>
          <a:xfrm>
            <a:off x="9869023" y="8947211"/>
            <a:ext cx="3135777"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584200" rtl="0" eaLnBrk="1" latinLnBrk="0" hangingPunct="1">
              <a:lnSpc>
                <a:spcPct val="100000"/>
              </a:lnSpc>
              <a:spcBef>
                <a:spcPts val="0"/>
              </a:spcBef>
              <a:spcAft>
                <a:spcPts val="0"/>
              </a:spcAft>
              <a:buClrTx/>
              <a:buSzTx/>
              <a:buFontTx/>
              <a:buNone/>
              <a:tabLst/>
              <a:defRPr sz="1600" b="1" i="0" u="none" strike="noStrike" cap="none" spc="0" baseline="0">
                <a:ln>
                  <a:noFill/>
                </a:ln>
                <a:solidFill>
                  <a:srgbClr val="FFFFFF"/>
                </a:solidFill>
                <a:uFillTx/>
                <a:latin typeface="+mn-lt"/>
                <a:ea typeface="+mn-ea"/>
                <a:cs typeface="+mn-cs"/>
                <a:sym typeface="Helvetica"/>
              </a:defRPr>
            </a:lvl1pPr>
            <a:lvl2pPr marL="765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2pPr>
            <a:lvl3pPr marL="1210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3pPr>
            <a:lvl4pPr marL="1654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4pPr>
            <a:lvl5pPr marL="2099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5pPr>
            <a:lvl6pPr marL="2543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6pPr>
            <a:lvl7pPr marL="2988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7pPr>
            <a:lvl8pPr marL="34325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8pPr>
            <a:lvl9pPr marL="3877027" marR="0" indent="-321027" algn="l" defTabSz="584200" rtl="0" eaLnBrk="1" latinLnBrk="0" hangingPunct="1">
              <a:lnSpc>
                <a:spcPct val="110000"/>
              </a:lnSpc>
              <a:spcBef>
                <a:spcPts val="20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a:defRPr>
            </a:lvl9pPr>
          </a:lstStyle>
          <a:p>
            <a:r>
              <a:rPr lang="nl-BE" dirty="0" smtClean="0"/>
              <a:t>3. Materialen en acties</a:t>
            </a:r>
            <a:endParaRPr lang="nl-BE"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067" y="145453"/>
            <a:ext cx="1981200" cy="3333750"/>
          </a:xfrm>
          <a:prstGeom prst="rect">
            <a:avLst/>
          </a:prstGeom>
        </p:spPr>
      </p:pic>
      <p:pic>
        <p:nvPicPr>
          <p:cNvPr id="2" name="Afbeelding 1"/>
          <p:cNvPicPr>
            <a:picLocks noChangeAspect="1"/>
          </p:cNvPicPr>
          <p:nvPr/>
        </p:nvPicPr>
        <p:blipFill rotWithShape="1">
          <a:blip r:embed="rId3"/>
          <a:srcRect l="32235" t="48349" r="37169" b="30508"/>
          <a:stretch/>
        </p:blipFill>
        <p:spPr>
          <a:xfrm>
            <a:off x="2035770" y="3279920"/>
            <a:ext cx="6809015" cy="2940858"/>
          </a:xfrm>
          <a:prstGeom prst="rect">
            <a:avLst/>
          </a:prstGeom>
        </p:spPr>
      </p:pic>
    </p:spTree>
    <p:extLst>
      <p:ext uri="{BB962C8B-B14F-4D97-AF65-F5344CB8AC3E}">
        <p14:creationId xmlns:p14="http://schemas.microsoft.com/office/powerpoint/2010/main" val="126658859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05"/>
          <p:cNvSpPr>
            <a:spLocks noGrp="1"/>
          </p:cNvSpPr>
          <p:nvPr>
            <p:ph type="body" sz="quarter" idx="14"/>
          </p:nvPr>
        </p:nvSpPr>
        <p:spPr>
          <a:prstGeom prst="rect">
            <a:avLst/>
          </a:prstGeom>
        </p:spPr>
        <p:txBody>
          <a:bodyPr/>
          <a:lstStyle/>
          <a:p>
            <a:r>
              <a:rPr lang="nl-BE" dirty="0" smtClean="0"/>
              <a:t>3. Materialen en acties</a:t>
            </a:r>
            <a:endParaRPr dirty="0"/>
          </a:p>
        </p:txBody>
      </p:sp>
      <p:sp>
        <p:nvSpPr>
          <p:cNvPr id="4" name="Tijdelijke aanduiding voor tekst 3"/>
          <p:cNvSpPr>
            <a:spLocks noGrp="1"/>
          </p:cNvSpPr>
          <p:nvPr>
            <p:ph type="body" sz="quarter" idx="15"/>
          </p:nvPr>
        </p:nvSpPr>
        <p:spPr>
          <a:xfrm>
            <a:off x="9432395" y="8948871"/>
            <a:ext cx="3135777" cy="348813"/>
          </a:xfrm>
        </p:spPr>
        <p:txBody>
          <a:bodyPr/>
          <a:lstStyle/>
          <a:p>
            <a:r>
              <a:rPr lang="nl-BE" dirty="0" smtClean="0"/>
              <a:t>3. Materialen en acties</a:t>
            </a:r>
            <a:endParaRPr lang="nl-BE"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65" y="3756336"/>
            <a:ext cx="1223009" cy="1615764"/>
          </a:xfrm>
          <a:prstGeom prst="rect">
            <a:avLst/>
          </a:prstGeom>
        </p:spPr>
      </p:pic>
      <p:pic>
        <p:nvPicPr>
          <p:cNvPr id="2" name="Afbeelding 1"/>
          <p:cNvPicPr>
            <a:picLocks noChangeAspect="1"/>
          </p:cNvPicPr>
          <p:nvPr/>
        </p:nvPicPr>
        <p:blipFill rotWithShape="1">
          <a:blip r:embed="rId4"/>
          <a:srcRect l="21759" t="15016" r="43360" b="29937"/>
          <a:stretch/>
        </p:blipFill>
        <p:spPr>
          <a:xfrm>
            <a:off x="1860183" y="2099202"/>
            <a:ext cx="7298115" cy="7198482"/>
          </a:xfrm>
          <a:prstGeom prst="rect">
            <a:avLst/>
          </a:prstGeom>
        </p:spPr>
      </p:pic>
      <p:pic>
        <p:nvPicPr>
          <p:cNvPr id="15" name="Afbeelding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725" y="1877786"/>
            <a:ext cx="1086060" cy="1672532"/>
          </a:xfrm>
          <a:prstGeom prst="rect">
            <a:avLst/>
          </a:prstGeom>
        </p:spPr>
      </p:pic>
      <p:sp>
        <p:nvSpPr>
          <p:cNvPr id="18" name="Tijdelijke aanduiding voor tekst 1"/>
          <p:cNvSpPr>
            <a:spLocks noGrp="1"/>
          </p:cNvSpPr>
          <p:nvPr>
            <p:ph type="body" sz="half" idx="13"/>
          </p:nvPr>
        </p:nvSpPr>
        <p:spPr>
          <a:xfrm>
            <a:off x="1761828" y="1590601"/>
            <a:ext cx="2954684" cy="508601"/>
          </a:xfrm>
        </p:spPr>
        <p:txBody>
          <a:bodyPr/>
          <a:lstStyle/>
          <a:p>
            <a:pPr marL="0" indent="0">
              <a:buNone/>
            </a:pPr>
            <a:r>
              <a:rPr lang="nl-BE" b="1" dirty="0" smtClean="0">
                <a:solidFill>
                  <a:schemeClr val="tx2"/>
                </a:solidFill>
              </a:rPr>
              <a:t>INHOUD</a:t>
            </a:r>
            <a:endParaRPr lang="nl-BE" b="1" dirty="0">
              <a:solidFill>
                <a:schemeClr val="tx2"/>
              </a:solidFill>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05"/>
          <p:cNvSpPr>
            <a:spLocks noGrp="1"/>
          </p:cNvSpPr>
          <p:nvPr>
            <p:ph type="body" sz="quarter" idx="14"/>
          </p:nvPr>
        </p:nvSpPr>
        <p:spPr>
          <a:prstGeom prst="rect">
            <a:avLst/>
          </a:prstGeom>
        </p:spPr>
        <p:txBody>
          <a:bodyPr/>
          <a:lstStyle/>
          <a:p>
            <a:r>
              <a:rPr lang="nl-BE" dirty="0" smtClean="0"/>
              <a:t>3. Materialen en acties</a:t>
            </a:r>
            <a:endParaRPr dirty="0"/>
          </a:p>
        </p:txBody>
      </p:sp>
      <p:sp>
        <p:nvSpPr>
          <p:cNvPr id="4" name="Tijdelijke aanduiding voor tekst 3"/>
          <p:cNvSpPr>
            <a:spLocks noGrp="1"/>
          </p:cNvSpPr>
          <p:nvPr>
            <p:ph type="body" sz="quarter" idx="15"/>
          </p:nvPr>
        </p:nvSpPr>
        <p:spPr>
          <a:xfrm>
            <a:off x="9432395" y="8948871"/>
            <a:ext cx="3135777" cy="348813"/>
          </a:xfrm>
        </p:spPr>
        <p:txBody>
          <a:bodyPr/>
          <a:lstStyle/>
          <a:p>
            <a:r>
              <a:rPr lang="nl-BE" dirty="0" smtClean="0"/>
              <a:t>3. Materialen en acties</a:t>
            </a:r>
            <a:endParaRPr lang="nl-BE"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65" y="3756336"/>
            <a:ext cx="1223009" cy="1615764"/>
          </a:xfrm>
          <a:prstGeom prst="rect">
            <a:avLst/>
          </a:prstGeom>
        </p:spPr>
      </p:pic>
      <p:pic>
        <p:nvPicPr>
          <p:cNvPr id="15" name="Afbeelding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25" y="1877786"/>
            <a:ext cx="1086060" cy="1672532"/>
          </a:xfrm>
          <a:prstGeom prst="rect">
            <a:avLst/>
          </a:prstGeom>
        </p:spPr>
      </p:pic>
      <p:sp>
        <p:nvSpPr>
          <p:cNvPr id="18" name="Tijdelijke aanduiding voor tekst 1"/>
          <p:cNvSpPr>
            <a:spLocks noGrp="1"/>
          </p:cNvSpPr>
          <p:nvPr>
            <p:ph type="body" sz="half" idx="13"/>
          </p:nvPr>
        </p:nvSpPr>
        <p:spPr>
          <a:xfrm>
            <a:off x="1761828" y="1590601"/>
            <a:ext cx="2954684" cy="508601"/>
          </a:xfrm>
        </p:spPr>
        <p:txBody>
          <a:bodyPr/>
          <a:lstStyle/>
          <a:p>
            <a:pPr marL="0" indent="0">
              <a:buNone/>
            </a:pPr>
            <a:r>
              <a:rPr lang="nl-BE" b="1" dirty="0" smtClean="0">
                <a:solidFill>
                  <a:schemeClr val="tx2"/>
                </a:solidFill>
              </a:rPr>
              <a:t>INHOUD</a:t>
            </a:r>
            <a:endParaRPr lang="nl-BE" b="1" dirty="0">
              <a:solidFill>
                <a:schemeClr val="tx2"/>
              </a:solidFill>
            </a:endParaRPr>
          </a:p>
        </p:txBody>
      </p:sp>
      <p:sp>
        <p:nvSpPr>
          <p:cNvPr id="9" name="Shape 135"/>
          <p:cNvSpPr/>
          <p:nvPr/>
        </p:nvSpPr>
        <p:spPr>
          <a:xfrm>
            <a:off x="1897241" y="2310759"/>
            <a:ext cx="4092583" cy="3686440"/>
          </a:xfrm>
          <a:prstGeom prst="rect">
            <a:avLst/>
          </a:prstGeom>
          <a:solidFill>
            <a:schemeClr val="bg2"/>
          </a:solidFill>
          <a:ln w="12700">
            <a:miter lim="400000"/>
          </a:ln>
        </p:spPr>
        <p:txBody>
          <a:bodyPr lIns="50800" tIns="50800" rIns="50800" bIns="50800" anchor="ctr"/>
          <a:lstStyle/>
          <a:p>
            <a:pPr lvl="1">
              <a:lnSpc>
                <a:spcPct val="100000"/>
              </a:lnSpc>
              <a:spcBef>
                <a:spcPts val="0"/>
              </a:spcBef>
              <a:defRPr sz="2400">
                <a:latin typeface="Helvetica Light"/>
                <a:ea typeface="Helvetica Light"/>
                <a:cs typeface="Helvetica Light"/>
                <a:sym typeface="Helvetica Light"/>
              </a:defRPr>
            </a:pPr>
            <a:r>
              <a:rPr lang="nl-BE" sz="2000" b="1" dirty="0" smtClean="0"/>
              <a:t>KANT EN KLARE</a:t>
            </a:r>
          </a:p>
          <a:p>
            <a:pPr lvl="1">
              <a:lnSpc>
                <a:spcPct val="100000"/>
              </a:lnSpc>
              <a:spcBef>
                <a:spcPts val="0"/>
              </a:spcBef>
              <a:defRPr sz="2400">
                <a:latin typeface="Helvetica Light"/>
                <a:ea typeface="Helvetica Light"/>
                <a:cs typeface="Helvetica Light"/>
                <a:sym typeface="Helvetica Light"/>
              </a:defRPr>
            </a:pPr>
            <a:r>
              <a:rPr lang="nl-BE" sz="2000" b="1" dirty="0" smtClean="0"/>
              <a:t>TEKSTJES VOOR</a:t>
            </a:r>
          </a:p>
          <a:p>
            <a:pPr lvl="1">
              <a:lnSpc>
                <a:spcPct val="100000"/>
              </a:lnSpc>
              <a:spcBef>
                <a:spcPts val="0"/>
              </a:spcBef>
              <a:defRPr sz="2400">
                <a:latin typeface="Helvetica Light"/>
                <a:ea typeface="Helvetica Light"/>
                <a:cs typeface="Helvetica Light"/>
                <a:sym typeface="Helvetica Light"/>
              </a:defRPr>
            </a:pPr>
            <a:r>
              <a:rPr lang="nl-BE" sz="2000" b="1" dirty="0" smtClean="0">
                <a:solidFill>
                  <a:schemeClr val="bg1"/>
                </a:solidFill>
              </a:rPr>
              <a:t>BEKENDMAKING DEELNAME:</a:t>
            </a:r>
          </a:p>
          <a:p>
            <a:pPr algn="ctr">
              <a:lnSpc>
                <a:spcPct val="100000"/>
              </a:lnSpc>
              <a:spcBef>
                <a:spcPts val="0"/>
              </a:spcBef>
              <a:defRPr sz="2400">
                <a:latin typeface="Helvetica Light"/>
                <a:ea typeface="Helvetica Light"/>
                <a:cs typeface="Helvetica Light"/>
                <a:sym typeface="Helvetica Light"/>
              </a:defRPr>
            </a:pPr>
            <a:endParaRPr lang="nl-BE" dirty="0"/>
          </a:p>
          <a:p>
            <a:pPr algn="ctr">
              <a:lnSpc>
                <a:spcPct val="100000"/>
              </a:lnSpc>
              <a:spcBef>
                <a:spcPts val="0"/>
              </a:spcBef>
              <a:defRPr sz="2400">
                <a:latin typeface="Helvetica Light"/>
                <a:ea typeface="Helvetica Light"/>
                <a:cs typeface="Helvetica Light"/>
                <a:sym typeface="Helvetica Light"/>
              </a:defRPr>
            </a:pPr>
            <a:endParaRPr lang="nl-BE" dirty="0" smtClean="0"/>
          </a:p>
          <a:p>
            <a:pPr algn="ctr">
              <a:lnSpc>
                <a:spcPct val="100000"/>
              </a:lnSpc>
              <a:spcBef>
                <a:spcPts val="0"/>
              </a:spcBef>
              <a:defRPr sz="2400">
                <a:latin typeface="Helvetica Light"/>
                <a:ea typeface="Helvetica Light"/>
                <a:cs typeface="Helvetica Light"/>
                <a:sym typeface="Helvetica Light"/>
              </a:defRPr>
            </a:pPr>
            <a:endParaRPr lang="nl-BE" dirty="0"/>
          </a:p>
          <a:p>
            <a:pPr algn="ctr">
              <a:lnSpc>
                <a:spcPct val="100000"/>
              </a:lnSpc>
              <a:spcBef>
                <a:spcPts val="0"/>
              </a:spcBef>
              <a:defRPr sz="2400">
                <a:latin typeface="Helvetica Light"/>
                <a:ea typeface="Helvetica Light"/>
                <a:cs typeface="Helvetica Light"/>
                <a:sym typeface="Helvetica Light"/>
              </a:defRPr>
            </a:pPr>
            <a:endParaRPr lang="nl-BE" dirty="0" smtClean="0"/>
          </a:p>
          <a:p>
            <a:pPr algn="ctr">
              <a:lnSpc>
                <a:spcPct val="100000"/>
              </a:lnSpc>
              <a:spcBef>
                <a:spcPts val="0"/>
              </a:spcBef>
              <a:defRPr sz="2400">
                <a:latin typeface="Helvetica Light"/>
                <a:ea typeface="Helvetica Light"/>
                <a:cs typeface="Helvetica Light"/>
                <a:sym typeface="Helvetica Light"/>
              </a:defRPr>
            </a:pPr>
            <a:endParaRPr lang="nl-BE" dirty="0"/>
          </a:p>
          <a:p>
            <a:pPr algn="ctr">
              <a:lnSpc>
                <a:spcPct val="100000"/>
              </a:lnSpc>
              <a:spcBef>
                <a:spcPts val="0"/>
              </a:spcBef>
              <a:defRPr sz="2400">
                <a:latin typeface="Helvetica Light"/>
                <a:ea typeface="Helvetica Light"/>
                <a:cs typeface="Helvetica Light"/>
                <a:sym typeface="Helvetica Light"/>
              </a:defRPr>
            </a:pPr>
            <a:endParaRPr dirty="0"/>
          </a:p>
        </p:txBody>
      </p:sp>
      <p:pic>
        <p:nvPicPr>
          <p:cNvPr id="10" name="Afbeelding 9"/>
          <p:cNvPicPr>
            <a:picLocks noChangeAspect="1"/>
          </p:cNvPicPr>
          <p:nvPr/>
        </p:nvPicPr>
        <p:blipFill rotWithShape="1">
          <a:blip r:embed="rId5"/>
          <a:srcRect l="23348" t="34843" r="53160" b="55338"/>
          <a:stretch/>
        </p:blipFill>
        <p:spPr>
          <a:xfrm>
            <a:off x="2212142" y="3766163"/>
            <a:ext cx="1859719" cy="485873"/>
          </a:xfrm>
          <a:prstGeom prst="rect">
            <a:avLst/>
          </a:prstGeom>
          <a:solidFill>
            <a:schemeClr val="bg2"/>
          </a:solidFill>
        </p:spPr>
      </p:pic>
      <p:pic>
        <p:nvPicPr>
          <p:cNvPr id="11" name="Afbeelding 10"/>
          <p:cNvPicPr>
            <a:picLocks noChangeAspect="1"/>
          </p:cNvPicPr>
          <p:nvPr/>
        </p:nvPicPr>
        <p:blipFill rotWithShape="1">
          <a:blip r:embed="rId6"/>
          <a:srcRect l="29953" t="27820" r="36766" b="52709"/>
          <a:stretch/>
        </p:blipFill>
        <p:spPr>
          <a:xfrm>
            <a:off x="2196049" y="4492987"/>
            <a:ext cx="1351719" cy="493485"/>
          </a:xfrm>
          <a:prstGeom prst="rect">
            <a:avLst/>
          </a:prstGeom>
          <a:solidFill>
            <a:schemeClr val="bg2"/>
          </a:solidFill>
        </p:spPr>
      </p:pic>
      <p:pic>
        <p:nvPicPr>
          <p:cNvPr id="12" name="Afbeelding 11"/>
          <p:cNvPicPr>
            <a:picLocks noChangeAspect="1"/>
          </p:cNvPicPr>
          <p:nvPr/>
        </p:nvPicPr>
        <p:blipFill rotWithShape="1">
          <a:blip r:embed="rId7"/>
          <a:srcRect l="16138" t="62868" r="29788" b="24095"/>
          <a:stretch/>
        </p:blipFill>
        <p:spPr>
          <a:xfrm>
            <a:off x="2212142" y="5242260"/>
            <a:ext cx="3169925" cy="477660"/>
          </a:xfrm>
          <a:prstGeom prst="rect">
            <a:avLst/>
          </a:prstGeom>
          <a:solidFill>
            <a:schemeClr val="bg2"/>
          </a:solidFill>
        </p:spPr>
      </p:pic>
      <p:pic>
        <p:nvPicPr>
          <p:cNvPr id="3" name="Afbeelding 2"/>
          <p:cNvPicPr>
            <a:picLocks noChangeAspect="1"/>
          </p:cNvPicPr>
          <p:nvPr/>
        </p:nvPicPr>
        <p:blipFill rotWithShape="1">
          <a:blip r:embed="rId8"/>
          <a:srcRect l="20331" t="39206" r="42169" b="22699"/>
          <a:stretch/>
        </p:blipFill>
        <p:spPr>
          <a:xfrm>
            <a:off x="6536280" y="2310759"/>
            <a:ext cx="5806142" cy="3686440"/>
          </a:xfrm>
          <a:prstGeom prst="rect">
            <a:avLst/>
          </a:prstGeom>
        </p:spPr>
      </p:pic>
      <p:sp>
        <p:nvSpPr>
          <p:cNvPr id="13" name="Shape 140"/>
          <p:cNvSpPr/>
          <p:nvPr/>
        </p:nvSpPr>
        <p:spPr>
          <a:xfrm>
            <a:off x="1897241" y="6518385"/>
            <a:ext cx="2956713" cy="2133036"/>
          </a:xfrm>
          <a:prstGeom prst="rect">
            <a:avLst/>
          </a:prstGeom>
          <a:solidFill>
            <a:schemeClr val="bg1">
              <a:lumMod val="85000"/>
            </a:schemeClr>
          </a:solidFill>
          <a:ln w="12700">
            <a:miter lim="400000"/>
          </a:ln>
        </p:spPr>
        <p:txBody>
          <a:bodyPr lIns="50800" tIns="50800" rIns="50800" bIns="50800" anchor="ctr"/>
          <a:lstStyle/>
          <a:p>
            <a:pPr algn="ctr">
              <a:lnSpc>
                <a:spcPct val="100000"/>
              </a:lnSpc>
              <a:spcBef>
                <a:spcPts val="0"/>
              </a:spcBef>
              <a:defRPr sz="2400">
                <a:latin typeface="Helvetica Light"/>
                <a:ea typeface="Helvetica Light"/>
                <a:cs typeface="Helvetica Light"/>
                <a:sym typeface="Helvetica Light"/>
              </a:defRPr>
            </a:pPr>
            <a:r>
              <a:rPr lang="nl-BE" sz="2400" b="1" dirty="0">
                <a:solidFill>
                  <a:schemeClr val="bg2"/>
                </a:solidFill>
              </a:rPr>
              <a:t>De sleutel tot </a:t>
            </a:r>
            <a:r>
              <a:rPr lang="nl-BE" sz="2400" b="1" dirty="0" smtClean="0">
                <a:solidFill>
                  <a:schemeClr val="bg2"/>
                </a:solidFill>
              </a:rPr>
              <a:t>succes </a:t>
            </a:r>
            <a:r>
              <a:rPr lang="nl-BE" sz="2400" dirty="0"/>
              <a:t>is goede communicatie en sensibilisering in de </a:t>
            </a:r>
            <a:r>
              <a:rPr lang="nl-BE" sz="2400" dirty="0" smtClean="0"/>
              <a:t>club. </a:t>
            </a:r>
            <a:endParaRPr lang="nl-BE" sz="2400" dirty="0">
              <a:solidFill>
                <a:schemeClr val="bg2"/>
              </a:solidFill>
            </a:endParaRPr>
          </a:p>
        </p:txBody>
      </p:sp>
    </p:spTree>
    <p:extLst>
      <p:ext uri="{BB962C8B-B14F-4D97-AF65-F5344CB8AC3E}">
        <p14:creationId xmlns:p14="http://schemas.microsoft.com/office/powerpoint/2010/main" val="7259235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Sportivos Zilver">
      <a:dk1>
        <a:srgbClr val="000000"/>
      </a:dk1>
      <a:lt1>
        <a:srgbClr val="FFFFFF"/>
      </a:lt1>
      <a:dk2>
        <a:srgbClr val="A3A5A3"/>
      </a:dk2>
      <a:lt2>
        <a:srgbClr val="7CBE30"/>
      </a:lt2>
      <a:accent1>
        <a:srgbClr val="C39E15"/>
      </a:accent1>
      <a:accent2>
        <a:srgbClr val="00882B"/>
      </a:accent2>
      <a:accent3>
        <a:srgbClr val="9F5126"/>
      </a:accent3>
      <a:accent4>
        <a:srgbClr val="DE6A10"/>
      </a:accent4>
      <a:accent5>
        <a:srgbClr val="C82506"/>
      </a:accent5>
      <a:accent6>
        <a:srgbClr val="773F9B"/>
      </a:accent6>
      <a:hlink>
        <a:srgbClr val="000000"/>
      </a:hlink>
      <a:folHlink>
        <a:srgbClr val="000000"/>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10000"/>
          </a:lnSpc>
          <a:spcBef>
            <a:spcPts val="20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10000"/>
          </a:lnSpc>
          <a:spcBef>
            <a:spcPts val="20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Sportivos Zilver_korte toelichting</Template>
  <TotalTime>2396</TotalTime>
  <Words>1393</Words>
  <Application>Microsoft Office PowerPoint</Application>
  <PresentationFormat>Aangepast</PresentationFormat>
  <Paragraphs>222</Paragraphs>
  <Slides>31</Slides>
  <Notes>20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31</vt:i4>
      </vt:variant>
    </vt:vector>
  </HeadingPairs>
  <TitlesOfParts>
    <vt:vector size="39" baseType="lpstr">
      <vt:lpstr>Arial</vt:lpstr>
      <vt:lpstr>Calibri</vt:lpstr>
      <vt:lpstr>Helvetica</vt:lpstr>
      <vt:lpstr>Helvetica Light</vt:lpstr>
      <vt:lpstr>Helvetica Neue</vt:lpstr>
      <vt:lpstr>Times New Roman</vt:lpstr>
      <vt:lpstr>Wingdings</vt:lpstr>
      <vt:lpstr>White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Hanna Peeters</dc:creator>
  <cp:lastModifiedBy>Karen Vanmarcke</cp:lastModifiedBy>
  <cp:revision>58</cp:revision>
  <dcterms:created xsi:type="dcterms:W3CDTF">2016-09-22T13:02:50Z</dcterms:created>
  <dcterms:modified xsi:type="dcterms:W3CDTF">2018-09-26T11:53:06Z</dcterms:modified>
</cp:coreProperties>
</file>