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72" r:id="rId3"/>
    <p:sldId id="257" r:id="rId4"/>
    <p:sldId id="258" r:id="rId5"/>
    <p:sldId id="259" r:id="rId6"/>
    <p:sldId id="269" r:id="rId7"/>
    <p:sldId id="260" r:id="rId8"/>
    <p:sldId id="270" r:id="rId9"/>
    <p:sldId id="261" r:id="rId10"/>
    <p:sldId id="271" r:id="rId11"/>
    <p:sldId id="262" r:id="rId12"/>
    <p:sldId id="268" r:id="rId13"/>
  </p:sldIdLst>
  <p:sldSz cx="12192000" cy="6858000"/>
  <p:notesSz cx="6797675" cy="9928225"/>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19DA6C-9FF7-46C2-BD2B-22C84243C807}" v="1" dt="2025-02-24T15:24:42.6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5201" autoAdjust="0"/>
  </p:normalViewPr>
  <p:slideViewPr>
    <p:cSldViewPr snapToGrid="0">
      <p:cViewPr varScale="1">
        <p:scale>
          <a:sx n="86" d="100"/>
          <a:sy n="86" d="100"/>
        </p:scale>
        <p:origin x="7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d Laudens" userId="5ba969b0-66e9-4731-ae12-2ac398344b68" providerId="ADAL" clId="{1019DA6C-9FF7-46C2-BD2B-22C84243C807}"/>
    <pc:docChg chg="custSel modSld">
      <pc:chgData name="Fred Laudens" userId="5ba969b0-66e9-4731-ae12-2ac398344b68" providerId="ADAL" clId="{1019DA6C-9FF7-46C2-BD2B-22C84243C807}" dt="2025-02-24T15:37:13.456" v="447" actId="14100"/>
      <pc:docMkLst>
        <pc:docMk/>
      </pc:docMkLst>
      <pc:sldChg chg="addSp modSp mod modNotesTx">
        <pc:chgData name="Fred Laudens" userId="5ba969b0-66e9-4731-ae12-2ac398344b68" providerId="ADAL" clId="{1019DA6C-9FF7-46C2-BD2B-22C84243C807}" dt="2025-02-24T15:34:30.227" v="366" actId="1076"/>
        <pc:sldMkLst>
          <pc:docMk/>
          <pc:sldMk cId="772096909" sldId="259"/>
        </pc:sldMkLst>
        <pc:spChg chg="add mod">
          <ac:chgData name="Fred Laudens" userId="5ba969b0-66e9-4731-ae12-2ac398344b68" providerId="ADAL" clId="{1019DA6C-9FF7-46C2-BD2B-22C84243C807}" dt="2025-02-24T15:25:56.629" v="41" actId="1076"/>
          <ac:spMkLst>
            <pc:docMk/>
            <pc:sldMk cId="772096909" sldId="259"/>
            <ac:spMk id="2" creationId="{E7B4AAD6-8DA4-97BB-6F4C-6998FF63A256}"/>
          </ac:spMkLst>
        </pc:spChg>
        <pc:picChg chg="add mod">
          <ac:chgData name="Fred Laudens" userId="5ba969b0-66e9-4731-ae12-2ac398344b68" providerId="ADAL" clId="{1019DA6C-9FF7-46C2-BD2B-22C84243C807}" dt="2025-02-24T15:34:27.176" v="365" actId="1076"/>
          <ac:picMkLst>
            <pc:docMk/>
            <pc:sldMk cId="772096909" sldId="259"/>
            <ac:picMk id="4" creationId="{663AE691-0E4A-1405-F062-9A2B6393B893}"/>
          </ac:picMkLst>
        </pc:picChg>
        <pc:picChg chg="add mod">
          <ac:chgData name="Fred Laudens" userId="5ba969b0-66e9-4731-ae12-2ac398344b68" providerId="ADAL" clId="{1019DA6C-9FF7-46C2-BD2B-22C84243C807}" dt="2025-02-24T15:34:30.227" v="366" actId="1076"/>
          <ac:picMkLst>
            <pc:docMk/>
            <pc:sldMk cId="772096909" sldId="259"/>
            <ac:picMk id="6" creationId="{EF8EBFE5-DFED-DDFD-C833-CEF2E669DB79}"/>
          </ac:picMkLst>
        </pc:picChg>
        <pc:picChg chg="mod">
          <ac:chgData name="Fred Laudens" userId="5ba969b0-66e9-4731-ae12-2ac398344b68" providerId="ADAL" clId="{1019DA6C-9FF7-46C2-BD2B-22C84243C807}" dt="2025-02-24T15:25:37.873" v="36" actId="1076"/>
          <ac:picMkLst>
            <pc:docMk/>
            <pc:sldMk cId="772096909" sldId="259"/>
            <ac:picMk id="7" creationId="{00000000-0000-0000-0000-000000000000}"/>
          </ac:picMkLst>
        </pc:picChg>
        <pc:picChg chg="mod">
          <ac:chgData name="Fred Laudens" userId="5ba969b0-66e9-4731-ae12-2ac398344b68" providerId="ADAL" clId="{1019DA6C-9FF7-46C2-BD2B-22C84243C807}" dt="2025-02-24T15:20:44.180" v="0" actId="14100"/>
          <ac:picMkLst>
            <pc:docMk/>
            <pc:sldMk cId="772096909" sldId="259"/>
            <ac:picMk id="8" creationId="{00000000-0000-0000-0000-000000000000}"/>
          </ac:picMkLst>
        </pc:picChg>
        <pc:picChg chg="mod">
          <ac:chgData name="Fred Laudens" userId="5ba969b0-66e9-4731-ae12-2ac398344b68" providerId="ADAL" clId="{1019DA6C-9FF7-46C2-BD2B-22C84243C807}" dt="2025-02-24T15:20:46.883" v="1" actId="14100"/>
          <ac:picMkLst>
            <pc:docMk/>
            <pc:sldMk cId="772096909" sldId="259"/>
            <ac:picMk id="21" creationId="{00000000-0000-0000-0000-000000000000}"/>
          </ac:picMkLst>
        </pc:picChg>
        <pc:picChg chg="mod">
          <ac:chgData name="Fred Laudens" userId="5ba969b0-66e9-4731-ae12-2ac398344b68" providerId="ADAL" clId="{1019DA6C-9FF7-46C2-BD2B-22C84243C807}" dt="2025-02-24T15:25:40.765" v="37" actId="1076"/>
          <ac:picMkLst>
            <pc:docMk/>
            <pc:sldMk cId="772096909" sldId="259"/>
            <ac:picMk id="22" creationId="{00000000-0000-0000-0000-000000000000}"/>
          </ac:picMkLst>
        </pc:picChg>
        <pc:picChg chg="mod">
          <ac:chgData name="Fred Laudens" userId="5ba969b0-66e9-4731-ae12-2ac398344b68" providerId="ADAL" clId="{1019DA6C-9FF7-46C2-BD2B-22C84243C807}" dt="2025-02-24T15:25:42.978" v="39" actId="1076"/>
          <ac:picMkLst>
            <pc:docMk/>
            <pc:sldMk cId="772096909" sldId="259"/>
            <ac:picMk id="23" creationId="{00000000-0000-0000-0000-000000000000}"/>
          </ac:picMkLst>
        </pc:picChg>
        <pc:picChg chg="mod">
          <ac:chgData name="Fred Laudens" userId="5ba969b0-66e9-4731-ae12-2ac398344b68" providerId="ADAL" clId="{1019DA6C-9FF7-46C2-BD2B-22C84243C807}" dt="2025-02-24T15:29:17.304" v="51" actId="1076"/>
          <ac:picMkLst>
            <pc:docMk/>
            <pc:sldMk cId="772096909" sldId="259"/>
            <ac:picMk id="24" creationId="{00000000-0000-0000-0000-000000000000}"/>
          </ac:picMkLst>
        </pc:picChg>
        <pc:picChg chg="mod">
          <ac:chgData name="Fred Laudens" userId="5ba969b0-66e9-4731-ae12-2ac398344b68" providerId="ADAL" clId="{1019DA6C-9FF7-46C2-BD2B-22C84243C807}" dt="2025-02-24T15:29:31.780" v="54" actId="14100"/>
          <ac:picMkLst>
            <pc:docMk/>
            <pc:sldMk cId="772096909" sldId="259"/>
            <ac:picMk id="47" creationId="{00000000-0000-0000-0000-000000000000}"/>
          </ac:picMkLst>
        </pc:picChg>
        <pc:picChg chg="mod">
          <ac:chgData name="Fred Laudens" userId="5ba969b0-66e9-4731-ae12-2ac398344b68" providerId="ADAL" clId="{1019DA6C-9FF7-46C2-BD2B-22C84243C807}" dt="2025-02-24T15:29:36.462" v="55" actId="1076"/>
          <ac:picMkLst>
            <pc:docMk/>
            <pc:sldMk cId="772096909" sldId="259"/>
            <ac:picMk id="48" creationId="{00000000-0000-0000-0000-000000000000}"/>
          </ac:picMkLst>
        </pc:picChg>
        <pc:picChg chg="mod">
          <ac:chgData name="Fred Laudens" userId="5ba969b0-66e9-4731-ae12-2ac398344b68" providerId="ADAL" clId="{1019DA6C-9FF7-46C2-BD2B-22C84243C807}" dt="2025-02-24T15:29:29.301" v="53" actId="1076"/>
          <ac:picMkLst>
            <pc:docMk/>
            <pc:sldMk cId="772096909" sldId="259"/>
            <ac:picMk id="49" creationId="{00000000-0000-0000-0000-000000000000}"/>
          </ac:picMkLst>
        </pc:picChg>
      </pc:sldChg>
      <pc:sldChg chg="modSp mod">
        <pc:chgData name="Fred Laudens" userId="5ba969b0-66e9-4731-ae12-2ac398344b68" providerId="ADAL" clId="{1019DA6C-9FF7-46C2-BD2B-22C84243C807}" dt="2025-02-24T15:37:13.456" v="447" actId="14100"/>
        <pc:sldMkLst>
          <pc:docMk/>
          <pc:sldMk cId="1223510838" sldId="262"/>
        </pc:sldMkLst>
        <pc:spChg chg="mod">
          <ac:chgData name="Fred Laudens" userId="5ba969b0-66e9-4731-ae12-2ac398344b68" providerId="ADAL" clId="{1019DA6C-9FF7-46C2-BD2B-22C84243C807}" dt="2025-02-24T15:37:13.456" v="447" actId="14100"/>
          <ac:spMkLst>
            <pc:docMk/>
            <pc:sldMk cId="1223510838" sldId="262"/>
            <ac:spMk id="35" creationId="{00000000-0000-0000-0000-000000000000}"/>
          </ac:spMkLst>
        </pc:spChg>
        <pc:picChg chg="mod">
          <ac:chgData name="Fred Laudens" userId="5ba969b0-66e9-4731-ae12-2ac398344b68" providerId="ADAL" clId="{1019DA6C-9FF7-46C2-BD2B-22C84243C807}" dt="2025-02-24T15:36:19.966" v="382" actId="1076"/>
          <ac:picMkLst>
            <pc:docMk/>
            <pc:sldMk cId="1223510838" sldId="262"/>
            <ac:picMk id="36" creationId="{00000000-0000-0000-0000-000000000000}"/>
          </ac:picMkLst>
        </pc:picChg>
        <pc:picChg chg="mod">
          <ac:chgData name="Fred Laudens" userId="5ba969b0-66e9-4731-ae12-2ac398344b68" providerId="ADAL" clId="{1019DA6C-9FF7-46C2-BD2B-22C84243C807}" dt="2025-02-24T15:36:21.999" v="383" actId="1076"/>
          <ac:picMkLst>
            <pc:docMk/>
            <pc:sldMk cId="1223510838" sldId="262"/>
            <ac:picMk id="37" creationId="{00000000-0000-0000-0000-00000000000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8F85D6B0-A4A0-4626-B2E9-936D891D79A6}" type="datetimeFigureOut">
              <a:rPr lang="nl-BE" smtClean="0"/>
              <a:t>24/02/2025</a:t>
            </a:fld>
            <a:endParaRPr lang="nl-BE"/>
          </a:p>
        </p:txBody>
      </p:sp>
      <p:sp>
        <p:nvSpPr>
          <p:cNvPr id="4" name="Tijdelijke aanduiding voor voettekst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9BD06C07-B076-41CD-94F4-FDE3A8433747}" type="slidenum">
              <a:rPr lang="nl-BE" smtClean="0"/>
              <a:t>‹nr.›</a:t>
            </a:fld>
            <a:endParaRPr lang="nl-BE"/>
          </a:p>
        </p:txBody>
      </p:sp>
    </p:spTree>
    <p:extLst>
      <p:ext uri="{BB962C8B-B14F-4D97-AF65-F5344CB8AC3E}">
        <p14:creationId xmlns:p14="http://schemas.microsoft.com/office/powerpoint/2010/main" val="130871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8DF606CF-FC16-4D34-85F1-94B875C42E57}" type="datetimeFigureOut">
              <a:rPr lang="nl-BE" smtClean="0"/>
              <a:t>24/02/2025</a:t>
            </a:fld>
            <a:endParaRPr lang="nl-BE"/>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E08032B4-84C9-4780-9634-C4A4FAE545B5}" type="slidenum">
              <a:rPr lang="nl-BE" smtClean="0"/>
              <a:t>‹nr.›</a:t>
            </a:fld>
            <a:endParaRPr lang="nl-BE"/>
          </a:p>
        </p:txBody>
      </p:sp>
    </p:spTree>
    <p:extLst>
      <p:ext uri="{BB962C8B-B14F-4D97-AF65-F5344CB8AC3E}">
        <p14:creationId xmlns:p14="http://schemas.microsoft.com/office/powerpoint/2010/main" val="2039439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Eventueel </a:t>
            </a:r>
            <a:r>
              <a:rPr lang="nl-BE" u="sng" dirty="0"/>
              <a:t>filmpje ter opening</a:t>
            </a:r>
            <a:r>
              <a:rPr lang="nl-BE" dirty="0"/>
              <a:t>,</a:t>
            </a:r>
            <a:r>
              <a:rPr lang="nl-BE" baseline="0" dirty="0"/>
              <a:t> ijsbreker.</a:t>
            </a:r>
            <a:endParaRPr lang="nl-BE" dirty="0"/>
          </a:p>
          <a:p>
            <a:r>
              <a:rPr lang="nl-BE" dirty="0"/>
              <a:t>Filmpje </a:t>
            </a:r>
            <a:r>
              <a:rPr lang="nl-BE" dirty="0" err="1"/>
              <a:t>Nuggets</a:t>
            </a:r>
            <a:r>
              <a:rPr lang="nl-BE" dirty="0"/>
              <a:t>: https://www.youtube.com/watch?v=HUngLgGRJpo </a:t>
            </a:r>
          </a:p>
          <a:p>
            <a:r>
              <a:rPr lang="nl-BE" dirty="0"/>
              <a:t>of gebruik de zoekterm ‘</a:t>
            </a:r>
            <a:r>
              <a:rPr lang="nl-BE" dirty="0" err="1"/>
              <a:t>Nuggets</a:t>
            </a:r>
            <a:r>
              <a:rPr lang="nl-BE" dirty="0"/>
              <a:t>’ in </a:t>
            </a:r>
            <a:r>
              <a:rPr lang="nl-BE" dirty="0" err="1"/>
              <a:t>youtube</a:t>
            </a:r>
            <a:r>
              <a:rPr lang="nl-BE" dirty="0"/>
              <a:t>.</a:t>
            </a:r>
          </a:p>
          <a:p>
            <a:endParaRPr lang="nl-BE" baseline="0" dirty="0"/>
          </a:p>
          <a:p>
            <a:pPr marL="0" marR="0" lvl="1" indent="0" algn="l" defTabSz="914400" rtl="0" eaLnBrk="1" fontAlgn="auto" latinLnBrk="0" hangingPunct="1">
              <a:lnSpc>
                <a:spcPct val="100000"/>
              </a:lnSpc>
              <a:spcBef>
                <a:spcPts val="0"/>
              </a:spcBef>
              <a:spcAft>
                <a:spcPts val="0"/>
              </a:spcAft>
              <a:buClrTx/>
              <a:buSzTx/>
              <a:buFontTx/>
              <a:buNone/>
              <a:tabLst/>
              <a:defRPr/>
            </a:pPr>
            <a:r>
              <a:rPr lang="nl-BE" sz="1200" u="sng" kern="1200" dirty="0">
                <a:solidFill>
                  <a:schemeClr val="tx1"/>
                </a:solidFill>
                <a:effectLst/>
                <a:latin typeface="+mn-lt"/>
                <a:ea typeface="+mn-ea"/>
                <a:cs typeface="+mn-cs"/>
              </a:rPr>
              <a:t>Info bij het filmpje</a:t>
            </a:r>
            <a:r>
              <a:rPr lang="nl-BE" sz="1200" kern="1200" dirty="0">
                <a:solidFill>
                  <a:schemeClr val="tx1"/>
                </a:solidFill>
                <a:effectLst/>
                <a:latin typeface="+mn-lt"/>
                <a:ea typeface="+mn-ea"/>
                <a:cs typeface="+mn-cs"/>
              </a:rPr>
              <a:t>: Het filmpje brengt het</a:t>
            </a:r>
            <a:r>
              <a:rPr lang="nl-BE" sz="1200" kern="1200" baseline="0" dirty="0">
                <a:solidFill>
                  <a:schemeClr val="tx1"/>
                </a:solidFill>
                <a:effectLst/>
                <a:latin typeface="+mn-lt"/>
                <a:ea typeface="+mn-ea"/>
                <a:cs typeface="+mn-cs"/>
              </a:rPr>
              <a:t> </a:t>
            </a:r>
            <a:r>
              <a:rPr lang="nl-BE" sz="1200" kern="1200" dirty="0">
                <a:solidFill>
                  <a:schemeClr val="tx1"/>
                </a:solidFill>
                <a:effectLst/>
                <a:latin typeface="+mn-lt"/>
                <a:ea typeface="+mn-ea"/>
                <a:cs typeface="+mn-cs"/>
              </a:rPr>
              <a:t>proces van verslaving in beeld. Niet noodzakelijk iedereen wordt verslaafd, afhankelijk van heel wat factoren. Bij verslaving</a:t>
            </a:r>
            <a:r>
              <a:rPr lang="nl-BE" sz="1200" kern="1200" baseline="0" dirty="0">
                <a:solidFill>
                  <a:schemeClr val="tx1"/>
                </a:solidFill>
                <a:effectLst/>
                <a:latin typeface="+mn-lt"/>
                <a:ea typeface="+mn-ea"/>
                <a:cs typeface="+mn-cs"/>
              </a:rPr>
              <a:t> kan iemand </a:t>
            </a:r>
            <a:r>
              <a:rPr lang="nl-BE" sz="1200" kern="1200" dirty="0">
                <a:solidFill>
                  <a:schemeClr val="tx1"/>
                </a:solidFill>
                <a:effectLst/>
                <a:latin typeface="+mn-lt"/>
                <a:ea typeface="+mn-ea"/>
                <a:cs typeface="+mn-cs"/>
              </a:rPr>
              <a:t>wel een zeer leuke positieve roes ervaren, daarna volgt dan een val,</a:t>
            </a:r>
            <a:r>
              <a:rPr lang="nl-BE" sz="1200" kern="1200" baseline="0" dirty="0">
                <a:solidFill>
                  <a:schemeClr val="tx1"/>
                </a:solidFill>
                <a:effectLst/>
                <a:latin typeface="+mn-lt"/>
                <a:ea typeface="+mn-ea"/>
                <a:cs typeface="+mn-cs"/>
              </a:rPr>
              <a:t> De </a:t>
            </a:r>
            <a:r>
              <a:rPr lang="nl-BE" sz="1200" kern="1200" dirty="0">
                <a:solidFill>
                  <a:schemeClr val="tx1"/>
                </a:solidFill>
                <a:effectLst/>
                <a:latin typeface="+mn-lt"/>
                <a:ea typeface="+mn-ea"/>
                <a:cs typeface="+mn-cs"/>
              </a:rPr>
              <a:t>roes duurt korter en de val wordt zwaarder, er is steeds meer nodig om hetzelfde effect te blijven verkrijgen. </a:t>
            </a:r>
          </a:p>
          <a:p>
            <a:endParaRPr lang="nl-BE" dirty="0"/>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1</a:t>
            </a:fld>
            <a:endParaRPr lang="nl-BE"/>
          </a:p>
        </p:txBody>
      </p:sp>
    </p:spTree>
    <p:extLst>
      <p:ext uri="{BB962C8B-B14F-4D97-AF65-F5344CB8AC3E}">
        <p14:creationId xmlns:p14="http://schemas.microsoft.com/office/powerpoint/2010/main" val="33666897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3’</a:t>
            </a:r>
          </a:p>
          <a:p>
            <a:r>
              <a:rPr lang="nl-BE" dirty="0"/>
              <a:t>Herhalen correcte antwoorden</a:t>
            </a:r>
          </a:p>
          <a:p>
            <a:endParaRPr lang="nl-BE" dirty="0"/>
          </a:p>
          <a:p>
            <a:r>
              <a:rPr lang="nl-BE" dirty="0"/>
              <a:t>Wat zegt de wet?</a:t>
            </a:r>
          </a:p>
          <a:p>
            <a:pPr marL="171450" indent="-171450">
              <a:buFontTx/>
              <a:buChar char="-"/>
            </a:pPr>
            <a:r>
              <a:rPr lang="nl-BE" baseline="0" dirty="0"/>
              <a:t>Casino’s en speelautomatenhallen: persoon moet +21 jaar zijn</a:t>
            </a:r>
          </a:p>
          <a:p>
            <a:pPr marL="171450" indent="-171450">
              <a:buFontTx/>
              <a:buChar char="-"/>
            </a:pPr>
            <a:r>
              <a:rPr lang="nl-BE" baseline="0" dirty="0"/>
              <a:t>Wedkantoren en cafés: persoon moet +18 jaar zijn</a:t>
            </a:r>
            <a:endParaRPr lang="nl-BE" dirty="0"/>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11</a:t>
            </a:fld>
            <a:endParaRPr lang="nl-BE"/>
          </a:p>
        </p:txBody>
      </p:sp>
    </p:spTree>
    <p:extLst>
      <p:ext uri="{BB962C8B-B14F-4D97-AF65-F5344CB8AC3E}">
        <p14:creationId xmlns:p14="http://schemas.microsoft.com/office/powerpoint/2010/main" val="3144387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5’</a:t>
            </a:r>
          </a:p>
          <a:p>
            <a:r>
              <a:rPr lang="nl-BE" dirty="0"/>
              <a:t>Afronden, eventueel folders meegeven op vraag van bewoner</a:t>
            </a:r>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12</a:t>
            </a:fld>
            <a:endParaRPr lang="nl-BE"/>
          </a:p>
        </p:txBody>
      </p:sp>
    </p:spTree>
    <p:extLst>
      <p:ext uri="{BB962C8B-B14F-4D97-AF65-F5344CB8AC3E}">
        <p14:creationId xmlns:p14="http://schemas.microsoft.com/office/powerpoint/2010/main" val="395808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dirty="0"/>
              <a:t>5’</a:t>
            </a:r>
          </a:p>
          <a:p>
            <a:pPr marL="0" marR="0" indent="0" algn="l" defTabSz="914400" rtl="0" eaLnBrk="1" fontAlgn="auto" latinLnBrk="0" hangingPunct="1">
              <a:lnSpc>
                <a:spcPct val="100000"/>
              </a:lnSpc>
              <a:spcBef>
                <a:spcPts val="0"/>
              </a:spcBef>
              <a:spcAft>
                <a:spcPts val="0"/>
              </a:spcAft>
              <a:buClrTx/>
              <a:buSzTx/>
              <a:buFontTx/>
              <a:buNone/>
              <a:tabLst/>
              <a:defRPr/>
            </a:pPr>
            <a:r>
              <a:rPr lang="nl-BE" dirty="0"/>
              <a:t>Inleiding </a:t>
            </a:r>
          </a:p>
          <a:p>
            <a:r>
              <a:rPr lang="nl-BE" dirty="0"/>
              <a:t>Kaartjes </a:t>
            </a:r>
            <a:r>
              <a:rPr lang="nl-BE" baseline="0" dirty="0"/>
              <a:t>uitdelen + werking uitleggen</a:t>
            </a:r>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3</a:t>
            </a:fld>
            <a:endParaRPr lang="nl-BE"/>
          </a:p>
        </p:txBody>
      </p:sp>
    </p:spTree>
    <p:extLst>
      <p:ext uri="{BB962C8B-B14F-4D97-AF65-F5344CB8AC3E}">
        <p14:creationId xmlns:p14="http://schemas.microsoft.com/office/powerpoint/2010/main" val="418429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Rode of blauwe kaartjes?</a:t>
            </a:r>
            <a:r>
              <a:rPr lang="nl-BE" baseline="0" dirty="0"/>
              <a:t> </a:t>
            </a:r>
            <a:r>
              <a:rPr lang="nl-BE" dirty="0"/>
              <a:t>Risico of geen risico?</a:t>
            </a:r>
          </a:p>
          <a:p>
            <a:r>
              <a:rPr lang="nl-BE" dirty="0"/>
              <a:t>Eventueel</a:t>
            </a:r>
            <a:r>
              <a:rPr lang="nl-BE" baseline="0" dirty="0"/>
              <a:t> kan je gebruik maken van een casus.</a:t>
            </a:r>
          </a:p>
          <a:p>
            <a:r>
              <a:rPr lang="nl-BE" u="sng" baseline="0" dirty="0"/>
              <a:t>Casus</a:t>
            </a:r>
            <a:r>
              <a:rPr lang="nl-BE" baseline="0" dirty="0"/>
              <a:t>: </a:t>
            </a:r>
            <a:r>
              <a:rPr lang="nl-BE" i="1" baseline="0" dirty="0" err="1"/>
              <a:t>Hamid</a:t>
            </a:r>
            <a:r>
              <a:rPr lang="nl-BE" i="1" baseline="0" dirty="0"/>
              <a:t> drinkt tijdens de lunch op het werk een pintje. Bij het avondeten drinkt hij nog enkele biertjes die hij in een winkeltje in de buurt kocht. Hij kent de biertjes nog uit zijn herkomstland en ze doen hem met een goed gevoel terugdenken aan de tijd toen hij daar nog woonde.</a:t>
            </a:r>
            <a:endParaRPr lang="nl-BE" i="1" dirty="0"/>
          </a:p>
          <a:p>
            <a:endParaRPr lang="nl-BE" dirty="0"/>
          </a:p>
          <a:p>
            <a:r>
              <a:rPr lang="nl-BE" u="sng" dirty="0"/>
              <a:t>Informatie over alcohol</a:t>
            </a:r>
            <a:endParaRPr lang="nl-BE" dirty="0"/>
          </a:p>
          <a:p>
            <a:r>
              <a:rPr lang="nl-BE" dirty="0"/>
              <a:t>Welke kaartjes bevatten info over alcohol, leuke of minder leuke effecten, wetgeving?</a:t>
            </a:r>
          </a:p>
          <a:p>
            <a:r>
              <a:rPr lang="nl-BE" dirty="0"/>
              <a:t>→</a:t>
            </a:r>
            <a:r>
              <a:rPr lang="nl-BE" baseline="0" dirty="0"/>
              <a:t> alcohol, ontspannen, ontremd, verminderde coördinatie, agressie &amp; vechten, kater</a:t>
            </a:r>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4</a:t>
            </a:fld>
            <a:endParaRPr lang="nl-BE"/>
          </a:p>
        </p:txBody>
      </p:sp>
    </p:spTree>
    <p:extLst>
      <p:ext uri="{BB962C8B-B14F-4D97-AF65-F5344CB8AC3E}">
        <p14:creationId xmlns:p14="http://schemas.microsoft.com/office/powerpoint/2010/main" val="3182485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3’</a:t>
            </a:r>
          </a:p>
          <a:p>
            <a:r>
              <a:rPr lang="nl-BE" dirty="0"/>
              <a:t>Herhalen van</a:t>
            </a:r>
            <a:r>
              <a:rPr lang="nl-BE" baseline="0" dirty="0"/>
              <a:t> de</a:t>
            </a:r>
            <a:r>
              <a:rPr lang="nl-BE" dirty="0"/>
              <a:t> correcte antwoorden.</a:t>
            </a:r>
          </a:p>
          <a:p>
            <a:endParaRPr lang="nl-BE" dirty="0"/>
          </a:p>
          <a:p>
            <a:r>
              <a:rPr lang="nl-BE" dirty="0"/>
              <a:t>Onder de 16 jaar: verboden alcohol te drinken</a:t>
            </a:r>
          </a:p>
          <a:p>
            <a:r>
              <a:rPr lang="nl-BE" dirty="0"/>
              <a:t>Onder</a:t>
            </a:r>
            <a:r>
              <a:rPr lang="nl-BE" baseline="0" dirty="0"/>
              <a:t> de 18 jaar: verboden sterke dranken te drinken (bier en wijn is volgens de wet wel toegelaten tussen 16 en 18 jaar).</a:t>
            </a:r>
          </a:p>
          <a:p>
            <a:endParaRPr lang="nl-BE" baseline="0" dirty="0"/>
          </a:p>
          <a:p>
            <a:r>
              <a:rPr lang="nl-BE" baseline="0" dirty="0"/>
              <a:t>Richtlijn om gezondheidsrisico’s van alcoholgebruik te beperken (enkel voor meerderjarigen):</a:t>
            </a:r>
          </a:p>
          <a:p>
            <a:endParaRPr lang="nl-BE" baseline="0" dirty="0"/>
          </a:p>
          <a:p>
            <a:r>
              <a:rPr lang="nl-BE" baseline="0" dirty="0"/>
              <a:t>-maximaal 10 standaardeenheden/week (standaardeenheid is 1 glas bier, 1 glas wijn of  1 glas sterke drank, uitgeschonken in </a:t>
            </a:r>
            <a:r>
              <a:rPr lang="nl-BE" baseline="0" dirty="0" err="1"/>
              <a:t>correcteglas</a:t>
            </a:r>
            <a:r>
              <a:rPr lang="nl-BE" baseline="0" dirty="0"/>
              <a:t>)</a:t>
            </a:r>
          </a:p>
          <a:p>
            <a:r>
              <a:rPr lang="nl-BE" baseline="0" dirty="0"/>
              <a:t>-beperk het aantal glazen/dag</a:t>
            </a:r>
          </a:p>
          <a:p>
            <a:r>
              <a:rPr lang="nl-BE" baseline="0" dirty="0"/>
              <a:t>-drink niet elke dag</a:t>
            </a:r>
            <a:endParaRPr lang="nl-BE" dirty="0"/>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5</a:t>
            </a:fld>
            <a:endParaRPr lang="nl-BE"/>
          </a:p>
        </p:txBody>
      </p:sp>
    </p:spTree>
    <p:extLst>
      <p:ext uri="{BB962C8B-B14F-4D97-AF65-F5344CB8AC3E}">
        <p14:creationId xmlns:p14="http://schemas.microsoft.com/office/powerpoint/2010/main" val="4244505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Rode of blauwe kaartjes?</a:t>
            </a:r>
            <a:r>
              <a:rPr lang="nl-BE" baseline="0" dirty="0"/>
              <a:t> </a:t>
            </a:r>
            <a:r>
              <a:rPr lang="nl-BE" dirty="0"/>
              <a:t>Risico of geen risico?</a:t>
            </a:r>
          </a:p>
          <a:p>
            <a:r>
              <a:rPr lang="nl-BE" dirty="0"/>
              <a:t>Eventueel</a:t>
            </a:r>
            <a:r>
              <a:rPr lang="nl-BE" baseline="0" dirty="0"/>
              <a:t> kan je gebruik maken van een casus.</a:t>
            </a:r>
          </a:p>
          <a:p>
            <a:r>
              <a:rPr lang="nl-BE" u="sng" baseline="0" dirty="0"/>
              <a:t>Casus</a:t>
            </a:r>
            <a:r>
              <a:rPr lang="nl-BE" baseline="0" dirty="0"/>
              <a:t>: </a:t>
            </a:r>
            <a:r>
              <a:rPr lang="nl-BE" i="1" baseline="0" dirty="0" err="1"/>
              <a:t>Youssouf</a:t>
            </a:r>
            <a:r>
              <a:rPr lang="nl-BE" i="1" baseline="0" dirty="0"/>
              <a:t> gaat ‘s avonds naar de lessen Mind Spring, samen met enkele andere bewoners uit het opvangcentrum. Na de les nemen ze samen de bus terug naar het centrum. Tijdens het wachten steekt </a:t>
            </a:r>
            <a:r>
              <a:rPr lang="nl-BE" i="1" baseline="0" dirty="0" err="1"/>
              <a:t>Youssouf</a:t>
            </a:r>
            <a:r>
              <a:rPr lang="nl-BE" i="1" baseline="0" dirty="0"/>
              <a:t> een joint op en geeft die door aan de anderen. </a:t>
            </a:r>
          </a:p>
          <a:p>
            <a:endParaRPr lang="nl-BE" baseline="0" dirty="0"/>
          </a:p>
          <a:p>
            <a:r>
              <a:rPr lang="nl-BE" u="sng" dirty="0"/>
              <a:t>Informatie over cannabis</a:t>
            </a:r>
            <a:endParaRPr lang="nl-BE" dirty="0"/>
          </a:p>
          <a:p>
            <a:r>
              <a:rPr lang="nl-BE" dirty="0"/>
              <a:t>Welke kaartjes bevatten info over cannabis, leuke of minder leuke effecten, wetgeving?</a:t>
            </a:r>
          </a:p>
          <a:p>
            <a:r>
              <a:rPr lang="nl-BE" baseline="0" dirty="0"/>
              <a:t>→ joint, waterpijp, versterkt stemming positief, versterkt stemming negatief, bad trip: angst paniek verwarring, hallucinaties</a:t>
            </a:r>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6</a:t>
            </a:fld>
            <a:endParaRPr lang="nl-BE"/>
          </a:p>
        </p:txBody>
      </p:sp>
    </p:spTree>
    <p:extLst>
      <p:ext uri="{BB962C8B-B14F-4D97-AF65-F5344CB8AC3E}">
        <p14:creationId xmlns:p14="http://schemas.microsoft.com/office/powerpoint/2010/main" val="3140221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3’</a:t>
            </a:r>
          </a:p>
          <a:p>
            <a:r>
              <a:rPr lang="nl-BE" dirty="0"/>
              <a:t>Herhalen van de correcte antwoorden.</a:t>
            </a:r>
          </a:p>
          <a:p>
            <a:endParaRPr lang="nl-BE" dirty="0"/>
          </a:p>
          <a:p>
            <a:r>
              <a:rPr lang="nl-BE" dirty="0"/>
              <a:t>Wat zegt de wet?</a:t>
            </a:r>
          </a:p>
          <a:p>
            <a:r>
              <a:rPr lang="nl-BE" dirty="0"/>
              <a:t>Alle</a:t>
            </a:r>
            <a:r>
              <a:rPr lang="nl-BE" baseline="0" dirty="0"/>
              <a:t> gebruik en bezit van cannabis is verboden.</a:t>
            </a:r>
          </a:p>
          <a:p>
            <a:r>
              <a:rPr lang="nl-BE" baseline="0" dirty="0"/>
              <a:t>Als meerderjarigen echter betrapt worden op cannabis voor eigen gebruik, geldt de laagste vervolgingsprioriteit. </a:t>
            </a:r>
          </a:p>
          <a:p>
            <a:r>
              <a:rPr lang="nl-BE" baseline="0" dirty="0"/>
              <a:t>Cannabis voor eigen gebruik houdt in: telen van 1 vrouwelijke plant of bezit van max.3g</a:t>
            </a:r>
          </a:p>
          <a:p>
            <a:r>
              <a:rPr lang="nl-BE" baseline="0" dirty="0"/>
              <a:t>Bij betrapping: politie stelt vereenvoudigd PV op (maar er wordt niet vervolgd).</a:t>
            </a:r>
          </a:p>
          <a:p>
            <a:endParaRPr lang="nl-BE" baseline="0" dirty="0"/>
          </a:p>
          <a:p>
            <a:r>
              <a:rPr lang="nl-BE" baseline="0" dirty="0"/>
              <a:t>Bij betrapping meer dan eigen gebruik of betrapping van minderjarigen: steeds PV + doorgeven aan parket of rechtbank.</a:t>
            </a:r>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7</a:t>
            </a:fld>
            <a:endParaRPr lang="nl-BE"/>
          </a:p>
        </p:txBody>
      </p:sp>
    </p:spTree>
    <p:extLst>
      <p:ext uri="{BB962C8B-B14F-4D97-AF65-F5344CB8AC3E}">
        <p14:creationId xmlns:p14="http://schemas.microsoft.com/office/powerpoint/2010/main" val="3553203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Rode of blauwe kaartjes?</a:t>
            </a:r>
            <a:r>
              <a:rPr lang="nl-BE" baseline="0" dirty="0"/>
              <a:t> </a:t>
            </a:r>
            <a:r>
              <a:rPr lang="nl-BE" dirty="0"/>
              <a:t>Risico of geen risico?</a:t>
            </a:r>
          </a:p>
          <a:p>
            <a:r>
              <a:rPr lang="nl-BE" dirty="0"/>
              <a:t>Eventueel</a:t>
            </a:r>
            <a:r>
              <a:rPr lang="nl-BE" baseline="0" dirty="0"/>
              <a:t> kan je gebruik maken van een casus.</a:t>
            </a:r>
          </a:p>
          <a:p>
            <a:r>
              <a:rPr lang="nl-BE" u="sng" dirty="0"/>
              <a:t>Casus</a:t>
            </a:r>
            <a:r>
              <a:rPr lang="nl-BE" dirty="0"/>
              <a:t>: </a:t>
            </a:r>
            <a:r>
              <a:rPr lang="nl-BE" i="1" u="none" dirty="0" err="1"/>
              <a:t>Jasbir</a:t>
            </a:r>
            <a:r>
              <a:rPr lang="nl-BE" i="1" u="none" baseline="0" dirty="0"/>
              <a:t> is tijdens haar vlucht uit haar herkomstland haar dochter verloren. Ze kan er met niemand over praten, ook met haar individueel assistent wil ze er niet over praten. Elke avond neemt ze een slaappil om toch een beetje te kunnen slapen. </a:t>
            </a:r>
            <a:endParaRPr lang="nl-BE" i="1" u="none" dirty="0"/>
          </a:p>
          <a:p>
            <a:endParaRPr lang="nl-BE" dirty="0"/>
          </a:p>
          <a:p>
            <a:r>
              <a:rPr lang="nl-BE" u="sng" dirty="0"/>
              <a:t>Informatie over slaapmiddelen</a:t>
            </a:r>
            <a:endParaRPr lang="nl-BE" dirty="0"/>
          </a:p>
          <a:p>
            <a:r>
              <a:rPr lang="nl-BE" dirty="0"/>
              <a:t>Welke kaartjes bevatten info over slaapmiddelen, leuke of minder leuke effecten, wetgeving?</a:t>
            </a:r>
          </a:p>
          <a:p>
            <a:r>
              <a:rPr lang="nl-BE" baseline="0" dirty="0"/>
              <a:t>→ slaapmiddel, betere slaap, suf &amp; onverschillig, ongelukken &amp; valpartijen, neerslachtig, enkel met doktersvoorschrift</a:t>
            </a:r>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8</a:t>
            </a:fld>
            <a:endParaRPr lang="nl-BE"/>
          </a:p>
        </p:txBody>
      </p:sp>
    </p:spTree>
    <p:extLst>
      <p:ext uri="{BB962C8B-B14F-4D97-AF65-F5344CB8AC3E}">
        <p14:creationId xmlns:p14="http://schemas.microsoft.com/office/powerpoint/2010/main" val="1999833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3’</a:t>
            </a:r>
          </a:p>
          <a:p>
            <a:r>
              <a:rPr lang="nl-BE" dirty="0"/>
              <a:t>Herhalen correcte antwoorden</a:t>
            </a:r>
          </a:p>
          <a:p>
            <a:endParaRPr lang="nl-BE" dirty="0"/>
          </a:p>
          <a:p>
            <a:r>
              <a:rPr lang="nl-BE" dirty="0"/>
              <a:t>Wat zegt de wet? Enkel op doktersvoorschrift</a:t>
            </a:r>
            <a:r>
              <a:rPr lang="nl-BE" baseline="0" dirty="0"/>
              <a:t> verkrijgbaar.</a:t>
            </a:r>
            <a:endParaRPr lang="nl-BE" dirty="0"/>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9</a:t>
            </a:fld>
            <a:endParaRPr lang="nl-BE"/>
          </a:p>
        </p:txBody>
      </p:sp>
    </p:spTree>
    <p:extLst>
      <p:ext uri="{BB962C8B-B14F-4D97-AF65-F5344CB8AC3E}">
        <p14:creationId xmlns:p14="http://schemas.microsoft.com/office/powerpoint/2010/main" val="1800653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Rode of blauwe kaartjes?</a:t>
            </a:r>
            <a:r>
              <a:rPr lang="nl-BE" baseline="0" dirty="0"/>
              <a:t> </a:t>
            </a:r>
            <a:r>
              <a:rPr lang="nl-BE" dirty="0"/>
              <a:t>Risico of geen risico?</a:t>
            </a:r>
          </a:p>
          <a:p>
            <a:r>
              <a:rPr lang="nl-BE" dirty="0"/>
              <a:t>Eventueel</a:t>
            </a:r>
            <a:r>
              <a:rPr lang="nl-BE" baseline="0" dirty="0"/>
              <a:t> kan je gebruik maken van een casus.</a:t>
            </a:r>
          </a:p>
          <a:p>
            <a:r>
              <a:rPr lang="nl-BE" u="sng" dirty="0"/>
              <a:t>Casus</a:t>
            </a:r>
            <a:r>
              <a:rPr lang="nl-BE" dirty="0"/>
              <a:t>: </a:t>
            </a:r>
            <a:r>
              <a:rPr lang="nl-BE" i="1" dirty="0" err="1"/>
              <a:t>Jaber</a:t>
            </a:r>
            <a:r>
              <a:rPr lang="nl-BE" i="1" dirty="0"/>
              <a:t> voelt</a:t>
            </a:r>
            <a:r>
              <a:rPr lang="nl-BE" i="1" baseline="0" dirty="0"/>
              <a:t> zich niet goed in het opvangcentrum en wil alleen gaan wonen. Hij heeft echter geen job en dus geen financiële middelen om een studio of appartement te betalen. Sinds vorige week kan je </a:t>
            </a:r>
            <a:r>
              <a:rPr lang="nl-BE" i="1" baseline="0" dirty="0" err="1"/>
              <a:t>Jaber</a:t>
            </a:r>
            <a:r>
              <a:rPr lang="nl-BE" i="1" baseline="0" dirty="0"/>
              <a:t> elke avond in het wedkantoor vinden waar hij deelneemt aan sportweddenschappen. </a:t>
            </a:r>
            <a:endParaRPr lang="nl-BE" i="1" dirty="0"/>
          </a:p>
          <a:p>
            <a:endParaRPr lang="nl-BE" dirty="0"/>
          </a:p>
          <a:p>
            <a:r>
              <a:rPr lang="nl-BE" u="sng" dirty="0"/>
              <a:t>Informatie over gokken</a:t>
            </a:r>
            <a:endParaRPr lang="nl-BE" dirty="0"/>
          </a:p>
          <a:p>
            <a:r>
              <a:rPr lang="nl-BE" dirty="0"/>
              <a:t>Welke kaartjes bevatten info over gokken, leuke of minder leuke effecten, wetgeving?</a:t>
            </a:r>
          </a:p>
          <a:p>
            <a:pPr marL="0" marR="0" indent="0" algn="l" defTabSz="914400" rtl="0" eaLnBrk="1" fontAlgn="auto" latinLnBrk="0" hangingPunct="1">
              <a:lnSpc>
                <a:spcPct val="100000"/>
              </a:lnSpc>
              <a:spcBef>
                <a:spcPts val="0"/>
              </a:spcBef>
              <a:spcAft>
                <a:spcPts val="0"/>
              </a:spcAft>
              <a:buClrTx/>
              <a:buSzTx/>
              <a:buFontTx/>
              <a:buNone/>
              <a:tabLst/>
              <a:defRPr/>
            </a:pPr>
            <a:r>
              <a:rPr lang="nl-BE" baseline="0" dirty="0"/>
              <a:t>→ gokken: opwinding, geldschulden</a:t>
            </a:r>
            <a:endParaRPr lang="nl-BE" dirty="0"/>
          </a:p>
        </p:txBody>
      </p:sp>
      <p:sp>
        <p:nvSpPr>
          <p:cNvPr id="4" name="Tijdelijke aanduiding voor dianummer 3"/>
          <p:cNvSpPr>
            <a:spLocks noGrp="1"/>
          </p:cNvSpPr>
          <p:nvPr>
            <p:ph type="sldNum" sz="quarter" idx="10"/>
          </p:nvPr>
        </p:nvSpPr>
        <p:spPr/>
        <p:txBody>
          <a:bodyPr/>
          <a:lstStyle/>
          <a:p>
            <a:fld id="{E08032B4-84C9-4780-9634-C4A4FAE545B5}" type="slidenum">
              <a:rPr lang="nl-BE" smtClean="0"/>
              <a:t>10</a:t>
            </a:fld>
            <a:endParaRPr lang="nl-BE"/>
          </a:p>
        </p:txBody>
      </p:sp>
    </p:spTree>
    <p:extLst>
      <p:ext uri="{BB962C8B-B14F-4D97-AF65-F5344CB8AC3E}">
        <p14:creationId xmlns:p14="http://schemas.microsoft.com/office/powerpoint/2010/main" val="526192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nl-BE"/>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a:p>
        </p:txBody>
      </p:sp>
      <p:sp>
        <p:nvSpPr>
          <p:cNvPr id="4" name="Tijdelijke aanduiding voor datum 3"/>
          <p:cNvSpPr>
            <a:spLocks noGrp="1"/>
          </p:cNvSpPr>
          <p:nvPr>
            <p:ph type="dt" sz="half" idx="10"/>
          </p:nvPr>
        </p:nvSpPr>
        <p:spPr/>
        <p:txBody>
          <a:bodyPr/>
          <a:lstStyle/>
          <a:p>
            <a:fld id="{DE544613-0442-4862-9AC7-49E955D7A6E2}" type="datetimeFigureOut">
              <a:rPr lang="nl-BE" smtClean="0"/>
              <a:t>24/02/2025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1789404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BE"/>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p:cNvSpPr>
            <a:spLocks noGrp="1"/>
          </p:cNvSpPr>
          <p:nvPr>
            <p:ph type="dt" sz="half" idx="10"/>
          </p:nvPr>
        </p:nvSpPr>
        <p:spPr/>
        <p:txBody>
          <a:bodyPr/>
          <a:lstStyle/>
          <a:p>
            <a:fld id="{DE544613-0442-4862-9AC7-49E955D7A6E2}" type="datetimeFigureOut">
              <a:rPr lang="nl-BE" smtClean="0"/>
              <a:t>24/02/2025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1863763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nl-B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p:cNvSpPr>
            <a:spLocks noGrp="1"/>
          </p:cNvSpPr>
          <p:nvPr>
            <p:ph type="dt" sz="half" idx="10"/>
          </p:nvPr>
        </p:nvSpPr>
        <p:spPr/>
        <p:txBody>
          <a:bodyPr/>
          <a:lstStyle/>
          <a:p>
            <a:fld id="{DE544613-0442-4862-9AC7-49E955D7A6E2}" type="datetimeFigureOut">
              <a:rPr lang="nl-BE" smtClean="0"/>
              <a:t>24/02/2025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3522565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B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p:cNvSpPr>
            <a:spLocks noGrp="1"/>
          </p:cNvSpPr>
          <p:nvPr>
            <p:ph type="dt" sz="half" idx="10"/>
          </p:nvPr>
        </p:nvSpPr>
        <p:spPr/>
        <p:txBody>
          <a:bodyPr/>
          <a:lstStyle/>
          <a:p>
            <a:fld id="{DE544613-0442-4862-9AC7-49E955D7A6E2}" type="datetimeFigureOut">
              <a:rPr lang="nl-BE" smtClean="0"/>
              <a:t>24/02/2025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1362260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nl-BE"/>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DE544613-0442-4862-9AC7-49E955D7A6E2}" type="datetimeFigureOut">
              <a:rPr lang="nl-BE" smtClean="0"/>
              <a:t>24/02/2025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176080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BE"/>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p:cNvSpPr>
            <a:spLocks noGrp="1"/>
          </p:cNvSpPr>
          <p:nvPr>
            <p:ph type="dt" sz="half" idx="10"/>
          </p:nvPr>
        </p:nvSpPr>
        <p:spPr/>
        <p:txBody>
          <a:bodyPr/>
          <a:lstStyle/>
          <a:p>
            <a:fld id="{DE544613-0442-4862-9AC7-49E955D7A6E2}" type="datetimeFigureOut">
              <a:rPr lang="nl-BE" smtClean="0"/>
              <a:t>24/02/2025</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2846937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nl-B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p:cNvSpPr>
            <a:spLocks noGrp="1"/>
          </p:cNvSpPr>
          <p:nvPr>
            <p:ph type="dt" sz="half" idx="10"/>
          </p:nvPr>
        </p:nvSpPr>
        <p:spPr/>
        <p:txBody>
          <a:bodyPr/>
          <a:lstStyle/>
          <a:p>
            <a:fld id="{DE544613-0442-4862-9AC7-49E955D7A6E2}" type="datetimeFigureOut">
              <a:rPr lang="nl-BE" smtClean="0"/>
              <a:t>24/02/2025</a:t>
            </a:fld>
            <a:endParaRPr lang="nl-BE"/>
          </a:p>
        </p:txBody>
      </p:sp>
      <p:sp>
        <p:nvSpPr>
          <p:cNvPr id="8" name="Tijdelijke aanduiding voor voettekst 7"/>
          <p:cNvSpPr>
            <a:spLocks noGrp="1"/>
          </p:cNvSpPr>
          <p:nvPr>
            <p:ph type="ftr" sz="quarter" idx="11"/>
          </p:nvPr>
        </p:nvSpPr>
        <p:spPr/>
        <p:txBody>
          <a:bodyPr/>
          <a:lstStyle/>
          <a:p>
            <a:endParaRPr lang="nl-BE"/>
          </a:p>
        </p:txBody>
      </p:sp>
      <p:sp>
        <p:nvSpPr>
          <p:cNvPr id="9" name="Tijdelijke aanduiding voor dianummer 8"/>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37914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BE"/>
          </a:p>
        </p:txBody>
      </p:sp>
      <p:sp>
        <p:nvSpPr>
          <p:cNvPr id="3" name="Tijdelijke aanduiding voor datum 2"/>
          <p:cNvSpPr>
            <a:spLocks noGrp="1"/>
          </p:cNvSpPr>
          <p:nvPr>
            <p:ph type="dt" sz="half" idx="10"/>
          </p:nvPr>
        </p:nvSpPr>
        <p:spPr/>
        <p:txBody>
          <a:bodyPr/>
          <a:lstStyle/>
          <a:p>
            <a:fld id="{DE544613-0442-4862-9AC7-49E955D7A6E2}" type="datetimeFigureOut">
              <a:rPr lang="nl-BE" smtClean="0"/>
              <a:t>24/02/2025</a:t>
            </a:fld>
            <a:endParaRPr lang="nl-BE"/>
          </a:p>
        </p:txBody>
      </p:sp>
      <p:sp>
        <p:nvSpPr>
          <p:cNvPr id="4" name="Tijdelijke aanduiding voor voettekst 3"/>
          <p:cNvSpPr>
            <a:spLocks noGrp="1"/>
          </p:cNvSpPr>
          <p:nvPr>
            <p:ph type="ftr" sz="quarter" idx="11"/>
          </p:nvPr>
        </p:nvSpPr>
        <p:spPr/>
        <p:txBody>
          <a:bodyPr/>
          <a:lstStyle/>
          <a:p>
            <a:endParaRPr lang="nl-BE"/>
          </a:p>
        </p:txBody>
      </p:sp>
      <p:sp>
        <p:nvSpPr>
          <p:cNvPr id="5" name="Tijdelijke aanduiding voor dianummer 4"/>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20412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E544613-0442-4862-9AC7-49E955D7A6E2}" type="datetimeFigureOut">
              <a:rPr lang="nl-BE" smtClean="0"/>
              <a:t>24/02/2025</a:t>
            </a:fld>
            <a:endParaRPr lang="nl-BE"/>
          </a:p>
        </p:txBody>
      </p:sp>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3546121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B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DE544613-0442-4862-9AC7-49E955D7A6E2}" type="datetimeFigureOut">
              <a:rPr lang="nl-BE" smtClean="0"/>
              <a:t>24/02/2025</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3580275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B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DE544613-0442-4862-9AC7-49E955D7A6E2}" type="datetimeFigureOut">
              <a:rPr lang="nl-BE" smtClean="0"/>
              <a:t>24/02/2025</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33508600-6206-4F65-B769-F55AF042E76A}" type="slidenum">
              <a:rPr lang="nl-BE" smtClean="0"/>
              <a:t>‹nr.›</a:t>
            </a:fld>
            <a:endParaRPr lang="nl-BE"/>
          </a:p>
        </p:txBody>
      </p:sp>
    </p:spTree>
    <p:extLst>
      <p:ext uri="{BB962C8B-B14F-4D97-AF65-F5344CB8AC3E}">
        <p14:creationId xmlns:p14="http://schemas.microsoft.com/office/powerpoint/2010/main" val="1880002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nl-BE"/>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544613-0442-4862-9AC7-49E955D7A6E2}" type="datetimeFigureOut">
              <a:rPr lang="nl-BE" smtClean="0"/>
              <a:t>24/02/2025</a:t>
            </a:fld>
            <a:endParaRPr lang="nl-B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8600-6206-4F65-B769-F55AF042E76A}" type="slidenum">
              <a:rPr lang="nl-BE" smtClean="0"/>
              <a:t>‹nr.›</a:t>
            </a:fld>
            <a:endParaRPr lang="nl-BE"/>
          </a:p>
        </p:txBody>
      </p:sp>
    </p:spTree>
    <p:extLst>
      <p:ext uri="{BB962C8B-B14F-4D97-AF65-F5344CB8AC3E}">
        <p14:creationId xmlns:p14="http://schemas.microsoft.com/office/powerpoint/2010/main" val="2096626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61.png"/><Relationship Id="rId3" Type="http://schemas.openxmlformats.org/officeDocument/2006/relationships/image" Target="../media/image57.png"/><Relationship Id="rId7" Type="http://schemas.openxmlformats.org/officeDocument/2006/relationships/image" Target="../media/image56.png"/><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image" Target="../media/image60.png"/><Relationship Id="rId5" Type="http://schemas.openxmlformats.org/officeDocument/2006/relationships/image" Target="../media/image59.png"/><Relationship Id="rId4" Type="http://schemas.openxmlformats.org/officeDocument/2006/relationships/image" Target="../media/image58.png"/><Relationship Id="rId9" Type="http://schemas.openxmlformats.org/officeDocument/2006/relationships/image" Target="../media/image62.png"/></Relationships>
</file>

<file path=ppt/slides/_rels/slide12.xml.rels><?xml version="1.0" encoding="UTF-8" standalone="yes"?>
<Relationships xmlns="http://schemas.openxmlformats.org/package/2006/relationships"><Relationship Id="rId3" Type="http://schemas.openxmlformats.org/officeDocument/2006/relationships/image" Target="../media/image63.jp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64.jpeg"/></Relationships>
</file>

<file path=ppt/slides/_rels/slide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2.xml"/><Relationship Id="rId1" Type="http://schemas.openxmlformats.org/officeDocument/2006/relationships/video" Target="https://www.youtube.com/embed/HUngLgGRJpo"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29.png"/><Relationship Id="rId3" Type="http://schemas.openxmlformats.org/officeDocument/2006/relationships/image" Target="../media/image19.png"/><Relationship Id="rId7" Type="http://schemas.openxmlformats.org/officeDocument/2006/relationships/image" Target="../media/image23.png"/><Relationship Id="rId12"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22.png"/><Relationship Id="rId11" Type="http://schemas.openxmlformats.org/officeDocument/2006/relationships/image" Target="../media/image27.png"/><Relationship Id="rId5" Type="http://schemas.openxmlformats.org/officeDocument/2006/relationships/image" Target="../media/image21.png"/><Relationship Id="rId15" Type="http://schemas.openxmlformats.org/officeDocument/2006/relationships/image" Target="../media/image3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 Id="rId14" Type="http://schemas.openxmlformats.org/officeDocument/2006/relationships/image" Target="../media/image30.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37.png"/><Relationship Id="rId13" Type="http://schemas.openxmlformats.org/officeDocument/2006/relationships/image" Target="../media/image42.png"/><Relationship Id="rId3" Type="http://schemas.openxmlformats.org/officeDocument/2006/relationships/image" Target="../media/image32.png"/><Relationship Id="rId7" Type="http://schemas.openxmlformats.org/officeDocument/2006/relationships/image" Target="../media/image36.png"/><Relationship Id="rId12" Type="http://schemas.openxmlformats.org/officeDocument/2006/relationships/image" Target="../media/image41.png"/><Relationship Id="rId2" Type="http://schemas.openxmlformats.org/officeDocument/2006/relationships/notesSlide" Target="../notesSlides/notesSlide6.xml"/><Relationship Id="rId16" Type="http://schemas.openxmlformats.org/officeDocument/2006/relationships/image" Target="../media/image45.png"/><Relationship Id="rId1" Type="http://schemas.openxmlformats.org/officeDocument/2006/relationships/slideLayout" Target="../slideLayouts/slideLayout5.xml"/><Relationship Id="rId6" Type="http://schemas.openxmlformats.org/officeDocument/2006/relationships/image" Target="../media/image35.png"/><Relationship Id="rId11" Type="http://schemas.openxmlformats.org/officeDocument/2006/relationships/image" Target="../media/image40.png"/><Relationship Id="rId5" Type="http://schemas.openxmlformats.org/officeDocument/2006/relationships/image" Target="../media/image34.png"/><Relationship Id="rId15" Type="http://schemas.openxmlformats.org/officeDocument/2006/relationships/image" Target="../media/image44.png"/><Relationship Id="rId10" Type="http://schemas.openxmlformats.org/officeDocument/2006/relationships/image" Target="../media/image39.png"/><Relationship Id="rId4" Type="http://schemas.openxmlformats.org/officeDocument/2006/relationships/image" Target="../media/image33.png"/><Relationship Id="rId9" Type="http://schemas.openxmlformats.org/officeDocument/2006/relationships/image" Target="../media/image38.png"/><Relationship Id="rId14" Type="http://schemas.openxmlformats.org/officeDocument/2006/relationships/image" Target="../media/image43.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8" Type="http://schemas.openxmlformats.org/officeDocument/2006/relationships/image" Target="../media/image51.png"/><Relationship Id="rId13" Type="http://schemas.openxmlformats.org/officeDocument/2006/relationships/image" Target="../media/image56.png"/><Relationship Id="rId3" Type="http://schemas.openxmlformats.org/officeDocument/2006/relationships/image" Target="../media/image46.png"/><Relationship Id="rId7" Type="http://schemas.openxmlformats.org/officeDocument/2006/relationships/image" Target="../media/image50.png"/><Relationship Id="rId12" Type="http://schemas.openxmlformats.org/officeDocument/2006/relationships/image" Target="../media/image55.png"/><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49.png"/><Relationship Id="rId11" Type="http://schemas.openxmlformats.org/officeDocument/2006/relationships/image" Target="../media/image54.png"/><Relationship Id="rId5" Type="http://schemas.openxmlformats.org/officeDocument/2006/relationships/image" Target="../media/image48.png"/><Relationship Id="rId10" Type="http://schemas.openxmlformats.org/officeDocument/2006/relationships/image" Target="../media/image53.png"/><Relationship Id="rId4" Type="http://schemas.openxmlformats.org/officeDocument/2006/relationships/image" Target="../media/image47.png"/><Relationship Id="rId9" Type="http://schemas.openxmlformats.org/officeDocument/2006/relationships/image" Target="../media/image5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0" y="2377973"/>
            <a:ext cx="12192000" cy="1493050"/>
          </a:xfrm>
        </p:spPr>
        <p:txBody>
          <a:bodyPr>
            <a:noAutofit/>
          </a:bodyPr>
          <a:lstStyle/>
          <a:p>
            <a:r>
              <a:rPr lang="nl-BE" sz="8800" b="1" u="sng" dirty="0">
                <a:latin typeface="High Tower Text" panose="02040502050506030303" pitchFamily="18" charset="0"/>
              </a:rPr>
              <a:t>Verslavende middelen</a:t>
            </a:r>
          </a:p>
        </p:txBody>
      </p:sp>
      <p:sp>
        <p:nvSpPr>
          <p:cNvPr id="3" name="Ondertitel 2"/>
          <p:cNvSpPr>
            <a:spLocks noGrp="1"/>
          </p:cNvSpPr>
          <p:nvPr>
            <p:ph type="subTitle" idx="1"/>
          </p:nvPr>
        </p:nvSpPr>
        <p:spPr>
          <a:xfrm>
            <a:off x="1914648" y="3965919"/>
            <a:ext cx="9144000" cy="688591"/>
          </a:xfrm>
        </p:spPr>
        <p:txBody>
          <a:bodyPr/>
          <a:lstStyle/>
          <a:p>
            <a:r>
              <a:rPr lang="nl-BE" sz="4000" b="1" dirty="0">
                <a:latin typeface="High Tower Text" panose="02040502050506030303" pitchFamily="18" charset="0"/>
              </a:rPr>
              <a:t>Infosessie voor volwassenen</a:t>
            </a:r>
          </a:p>
        </p:txBody>
      </p:sp>
      <p:pic>
        <p:nvPicPr>
          <p:cNvPr id="4" name="Afbeelding 3"/>
          <p:cNvPicPr>
            <a:picLocks noChangeAspect="1"/>
          </p:cNvPicPr>
          <p:nvPr/>
        </p:nvPicPr>
        <p:blipFill>
          <a:blip r:embed="rId3"/>
          <a:stretch>
            <a:fillRect/>
          </a:stretch>
        </p:blipFill>
        <p:spPr>
          <a:xfrm>
            <a:off x="2835666" y="1098800"/>
            <a:ext cx="988042" cy="988042"/>
          </a:xfrm>
          <a:prstGeom prst="rect">
            <a:avLst/>
          </a:prstGeom>
        </p:spPr>
      </p:pic>
      <p:pic>
        <p:nvPicPr>
          <p:cNvPr id="5" name="Afbeelding 4"/>
          <p:cNvPicPr>
            <a:picLocks noChangeAspect="1"/>
          </p:cNvPicPr>
          <p:nvPr/>
        </p:nvPicPr>
        <p:blipFill rotWithShape="1">
          <a:blip r:embed="rId4"/>
          <a:srcRect l="23874"/>
          <a:stretch/>
        </p:blipFill>
        <p:spPr>
          <a:xfrm>
            <a:off x="4050226" y="483779"/>
            <a:ext cx="1221862" cy="1605068"/>
          </a:xfrm>
          <a:prstGeom prst="rect">
            <a:avLst/>
          </a:prstGeom>
        </p:spPr>
      </p:pic>
      <p:pic>
        <p:nvPicPr>
          <p:cNvPr id="6" name="Afbeelding 5"/>
          <p:cNvPicPr>
            <a:picLocks noChangeAspect="1"/>
          </p:cNvPicPr>
          <p:nvPr/>
        </p:nvPicPr>
        <p:blipFill>
          <a:blip r:embed="rId5"/>
          <a:stretch>
            <a:fillRect/>
          </a:stretch>
        </p:blipFill>
        <p:spPr>
          <a:xfrm>
            <a:off x="5042456" y="643495"/>
            <a:ext cx="1444192" cy="1444192"/>
          </a:xfrm>
          <a:prstGeom prst="rect">
            <a:avLst/>
          </a:prstGeom>
        </p:spPr>
      </p:pic>
      <p:pic>
        <p:nvPicPr>
          <p:cNvPr id="7" name="Afbeelding 6"/>
          <p:cNvPicPr>
            <a:picLocks noChangeAspect="1"/>
          </p:cNvPicPr>
          <p:nvPr/>
        </p:nvPicPr>
        <p:blipFill>
          <a:blip r:embed="rId6"/>
          <a:stretch>
            <a:fillRect/>
          </a:stretch>
        </p:blipFill>
        <p:spPr>
          <a:xfrm>
            <a:off x="2890117" y="5082428"/>
            <a:ext cx="1586706" cy="1586706"/>
          </a:xfrm>
          <a:prstGeom prst="rect">
            <a:avLst/>
          </a:prstGeom>
        </p:spPr>
      </p:pic>
      <p:pic>
        <p:nvPicPr>
          <p:cNvPr id="8" name="Afbeelding 7"/>
          <p:cNvPicPr>
            <a:picLocks noChangeAspect="1"/>
          </p:cNvPicPr>
          <p:nvPr/>
        </p:nvPicPr>
        <p:blipFill>
          <a:blip r:embed="rId7"/>
          <a:stretch>
            <a:fillRect/>
          </a:stretch>
        </p:blipFill>
        <p:spPr>
          <a:xfrm>
            <a:off x="578599" y="243708"/>
            <a:ext cx="1843134" cy="1843134"/>
          </a:xfrm>
          <a:prstGeom prst="rect">
            <a:avLst/>
          </a:prstGeom>
        </p:spPr>
      </p:pic>
      <p:pic>
        <p:nvPicPr>
          <p:cNvPr id="9" name="Afbeelding 8"/>
          <p:cNvPicPr>
            <a:picLocks noChangeAspect="1"/>
          </p:cNvPicPr>
          <p:nvPr/>
        </p:nvPicPr>
        <p:blipFill>
          <a:blip r:embed="rId8"/>
          <a:stretch>
            <a:fillRect/>
          </a:stretch>
        </p:blipFill>
        <p:spPr>
          <a:xfrm>
            <a:off x="10215209" y="910816"/>
            <a:ext cx="1176026" cy="1176026"/>
          </a:xfrm>
          <a:prstGeom prst="rect">
            <a:avLst/>
          </a:prstGeom>
        </p:spPr>
      </p:pic>
      <p:pic>
        <p:nvPicPr>
          <p:cNvPr id="10" name="Afbeelding 9"/>
          <p:cNvPicPr>
            <a:picLocks noChangeAspect="1"/>
          </p:cNvPicPr>
          <p:nvPr/>
        </p:nvPicPr>
        <p:blipFill>
          <a:blip r:embed="rId9"/>
          <a:stretch>
            <a:fillRect/>
          </a:stretch>
        </p:blipFill>
        <p:spPr>
          <a:xfrm>
            <a:off x="6980973" y="1063750"/>
            <a:ext cx="1023937" cy="1023937"/>
          </a:xfrm>
          <a:prstGeom prst="rect">
            <a:avLst/>
          </a:prstGeom>
        </p:spPr>
      </p:pic>
      <p:pic>
        <p:nvPicPr>
          <p:cNvPr id="11" name="Afbeelding 10"/>
          <p:cNvPicPr>
            <a:picLocks noChangeAspect="1"/>
          </p:cNvPicPr>
          <p:nvPr/>
        </p:nvPicPr>
        <p:blipFill>
          <a:blip r:embed="rId10"/>
          <a:stretch>
            <a:fillRect/>
          </a:stretch>
        </p:blipFill>
        <p:spPr>
          <a:xfrm>
            <a:off x="6026672" y="5337915"/>
            <a:ext cx="1333500" cy="1333500"/>
          </a:xfrm>
          <a:prstGeom prst="rect">
            <a:avLst/>
          </a:prstGeom>
        </p:spPr>
      </p:pic>
      <p:pic>
        <p:nvPicPr>
          <p:cNvPr id="14" name="Afbeelding 13"/>
          <p:cNvPicPr>
            <a:picLocks noChangeAspect="1"/>
          </p:cNvPicPr>
          <p:nvPr/>
        </p:nvPicPr>
        <p:blipFill>
          <a:blip r:embed="rId11"/>
          <a:stretch>
            <a:fillRect/>
          </a:stretch>
        </p:blipFill>
        <p:spPr>
          <a:xfrm>
            <a:off x="245265" y="4429125"/>
            <a:ext cx="2240009" cy="2240009"/>
          </a:xfrm>
          <a:prstGeom prst="rect">
            <a:avLst/>
          </a:prstGeom>
        </p:spPr>
      </p:pic>
      <p:pic>
        <p:nvPicPr>
          <p:cNvPr id="15" name="Afbeelding 14"/>
          <p:cNvPicPr>
            <a:picLocks noChangeAspect="1"/>
          </p:cNvPicPr>
          <p:nvPr/>
        </p:nvPicPr>
        <p:blipFill rotWithShape="1">
          <a:blip r:embed="rId12"/>
          <a:srcRect t="14267" b="20474"/>
          <a:stretch/>
        </p:blipFill>
        <p:spPr>
          <a:xfrm>
            <a:off x="7690821" y="5337915"/>
            <a:ext cx="2046908" cy="1335807"/>
          </a:xfrm>
          <a:prstGeom prst="rect">
            <a:avLst/>
          </a:prstGeom>
        </p:spPr>
      </p:pic>
      <p:pic>
        <p:nvPicPr>
          <p:cNvPr id="16" name="Afbeelding 15"/>
          <p:cNvPicPr>
            <a:picLocks noChangeAspect="1"/>
          </p:cNvPicPr>
          <p:nvPr/>
        </p:nvPicPr>
        <p:blipFill>
          <a:blip r:embed="rId13"/>
          <a:stretch>
            <a:fillRect/>
          </a:stretch>
        </p:blipFill>
        <p:spPr>
          <a:xfrm>
            <a:off x="8296069" y="308192"/>
            <a:ext cx="1779495" cy="1779495"/>
          </a:xfrm>
          <a:prstGeom prst="rect">
            <a:avLst/>
          </a:prstGeom>
        </p:spPr>
      </p:pic>
      <p:pic>
        <p:nvPicPr>
          <p:cNvPr id="17" name="Afbeelding 16"/>
          <p:cNvPicPr>
            <a:picLocks noChangeAspect="1"/>
          </p:cNvPicPr>
          <p:nvPr/>
        </p:nvPicPr>
        <p:blipFill>
          <a:blip r:embed="rId14"/>
          <a:stretch>
            <a:fillRect/>
          </a:stretch>
        </p:blipFill>
        <p:spPr>
          <a:xfrm>
            <a:off x="4601467" y="5535659"/>
            <a:ext cx="1133475" cy="1133475"/>
          </a:xfrm>
          <a:prstGeom prst="rect">
            <a:avLst/>
          </a:prstGeom>
        </p:spPr>
      </p:pic>
      <p:pic>
        <p:nvPicPr>
          <p:cNvPr id="13" name="Afbeelding 1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324080" y="5082428"/>
            <a:ext cx="1469136" cy="1469136"/>
          </a:xfrm>
          <a:prstGeom prst="rect">
            <a:avLst/>
          </a:prstGeom>
        </p:spPr>
      </p:pic>
    </p:spTree>
    <p:extLst>
      <p:ext uri="{BB962C8B-B14F-4D97-AF65-F5344CB8AC3E}">
        <p14:creationId xmlns:p14="http://schemas.microsoft.com/office/powerpoint/2010/main" val="2305553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BE" sz="5400" b="1" dirty="0"/>
              <a:t>Gokken</a:t>
            </a:r>
          </a:p>
        </p:txBody>
      </p:sp>
      <p:pic>
        <p:nvPicPr>
          <p:cNvPr id="4" name="Afbeelding 3"/>
          <p:cNvPicPr>
            <a:picLocks noChangeAspect="1"/>
          </p:cNvPicPr>
          <p:nvPr/>
        </p:nvPicPr>
        <p:blipFill>
          <a:blip r:embed="rId3"/>
          <a:stretch>
            <a:fillRect/>
          </a:stretch>
        </p:blipFill>
        <p:spPr>
          <a:xfrm>
            <a:off x="8575005" y="1810751"/>
            <a:ext cx="3148263" cy="3148263"/>
          </a:xfrm>
          <a:prstGeom prst="rect">
            <a:avLst/>
          </a:prstGeom>
        </p:spPr>
      </p:pic>
      <p:pic>
        <p:nvPicPr>
          <p:cNvPr id="7" name="Tijdelijke aanduiding voor inhoud 6"/>
          <p:cNvPicPr>
            <a:picLocks noGrp="1" noChangeAspect="1"/>
          </p:cNvPicPr>
          <p:nvPr>
            <p:ph sz="half" idx="4294967295"/>
          </p:nvPr>
        </p:nvPicPr>
        <p:blipFill rotWithShape="1">
          <a:blip r:embed="rId4" cstate="print">
            <a:extLst>
              <a:ext uri="{28A0092B-C50C-407E-A947-70E740481C1C}">
                <a14:useLocalDpi xmlns:a14="http://schemas.microsoft.com/office/drawing/2010/main" val="0"/>
              </a:ext>
            </a:extLst>
          </a:blip>
          <a:srcRect l="5330" r="7699" b="5113"/>
          <a:stretch/>
        </p:blipFill>
        <p:spPr>
          <a:xfrm>
            <a:off x="3943350" y="2635830"/>
            <a:ext cx="4305300" cy="2331915"/>
          </a:xfrm>
          <a:prstGeom prst="rect">
            <a:avLst/>
          </a:prstGeom>
        </p:spPr>
      </p:pic>
      <p:pic>
        <p:nvPicPr>
          <p:cNvPr id="9" name="Afbeelding 8"/>
          <p:cNvPicPr>
            <a:picLocks noChangeAspect="1"/>
          </p:cNvPicPr>
          <p:nvPr/>
        </p:nvPicPr>
        <p:blipFill>
          <a:blip r:embed="rId5"/>
          <a:stretch>
            <a:fillRect/>
          </a:stretch>
        </p:blipFill>
        <p:spPr>
          <a:xfrm>
            <a:off x="850769" y="1027906"/>
            <a:ext cx="2425831" cy="2438400"/>
          </a:xfrm>
          <a:prstGeom prst="rect">
            <a:avLst/>
          </a:prstGeom>
          <a:ln w="38100">
            <a:solidFill>
              <a:schemeClr val="accent1"/>
            </a:solidFill>
          </a:ln>
        </p:spPr>
      </p:pic>
      <p:pic>
        <p:nvPicPr>
          <p:cNvPr id="10" name="Afbeelding 9"/>
          <p:cNvPicPr>
            <a:picLocks noChangeAspect="1"/>
          </p:cNvPicPr>
          <p:nvPr/>
        </p:nvPicPr>
        <p:blipFill>
          <a:blip r:embed="rId6"/>
          <a:stretch>
            <a:fillRect/>
          </a:stretch>
        </p:blipFill>
        <p:spPr>
          <a:xfrm>
            <a:off x="850769" y="3739814"/>
            <a:ext cx="2451234" cy="2438400"/>
          </a:xfrm>
          <a:prstGeom prst="rect">
            <a:avLst/>
          </a:prstGeom>
          <a:ln w="38100">
            <a:solidFill>
              <a:srgbClr val="FF0000"/>
            </a:solidFill>
          </a:ln>
        </p:spPr>
      </p:pic>
    </p:spTree>
    <p:extLst>
      <p:ext uri="{BB962C8B-B14F-4D97-AF65-F5344CB8AC3E}">
        <p14:creationId xmlns:p14="http://schemas.microsoft.com/office/powerpoint/2010/main" val="958573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Afbeelding 7"/>
          <p:cNvPicPr>
            <a:picLocks noChangeAspect="1"/>
          </p:cNvPicPr>
          <p:nvPr/>
        </p:nvPicPr>
        <p:blipFill>
          <a:blip r:embed="rId3"/>
          <a:stretch>
            <a:fillRect/>
          </a:stretch>
        </p:blipFill>
        <p:spPr>
          <a:xfrm>
            <a:off x="9686925" y="4393051"/>
            <a:ext cx="2505075" cy="2419350"/>
          </a:xfrm>
          <a:prstGeom prst="rect">
            <a:avLst/>
          </a:prstGeom>
        </p:spPr>
      </p:pic>
      <p:pic>
        <p:nvPicPr>
          <p:cNvPr id="9" name="Afbeelding 8"/>
          <p:cNvPicPr>
            <a:picLocks noChangeAspect="1"/>
          </p:cNvPicPr>
          <p:nvPr/>
        </p:nvPicPr>
        <p:blipFill>
          <a:blip r:embed="rId4"/>
          <a:stretch>
            <a:fillRect/>
          </a:stretch>
        </p:blipFill>
        <p:spPr>
          <a:xfrm>
            <a:off x="507455" y="1715526"/>
            <a:ext cx="2733675" cy="2333625"/>
          </a:xfrm>
          <a:prstGeom prst="rect">
            <a:avLst/>
          </a:prstGeom>
        </p:spPr>
      </p:pic>
      <p:sp>
        <p:nvSpPr>
          <p:cNvPr id="29" name="Rechthoek 28"/>
          <p:cNvSpPr/>
          <p:nvPr/>
        </p:nvSpPr>
        <p:spPr>
          <a:xfrm>
            <a:off x="190619"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600" b="1" dirty="0">
                <a:solidFill>
                  <a:schemeClr val="accent6"/>
                </a:solidFill>
              </a:rPr>
              <a:t>Leuke effecten</a:t>
            </a:r>
            <a:endParaRPr lang="nl-BE" sz="4000" b="1" dirty="0">
              <a:solidFill>
                <a:schemeClr val="accent6"/>
              </a:solidFill>
            </a:endParaRPr>
          </a:p>
        </p:txBody>
      </p:sp>
      <p:sp>
        <p:nvSpPr>
          <p:cNvPr id="30" name="Rechthoek 29"/>
          <p:cNvSpPr/>
          <p:nvPr/>
        </p:nvSpPr>
        <p:spPr>
          <a:xfrm>
            <a:off x="4298138" y="180489"/>
            <a:ext cx="3596747" cy="70604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200" dirty="0"/>
              <a:t>Gokken</a:t>
            </a:r>
          </a:p>
        </p:txBody>
      </p:sp>
      <p:sp>
        <p:nvSpPr>
          <p:cNvPr id="31" name="Rechthoek 30"/>
          <p:cNvSpPr/>
          <p:nvPr/>
        </p:nvSpPr>
        <p:spPr>
          <a:xfrm>
            <a:off x="8405657"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200" b="1" dirty="0">
                <a:solidFill>
                  <a:srgbClr val="FF0000"/>
                </a:solidFill>
              </a:rPr>
              <a:t>Minder leuke effecten en risico’s</a:t>
            </a:r>
            <a:endParaRPr lang="nl-BE" sz="4000" b="1" dirty="0">
              <a:solidFill>
                <a:srgbClr val="FF0000"/>
              </a:solidFill>
            </a:endParaRPr>
          </a:p>
        </p:txBody>
      </p:sp>
      <p:pic>
        <p:nvPicPr>
          <p:cNvPr id="32" name="Afbeelding 31"/>
          <p:cNvPicPr>
            <a:picLocks noChangeAspect="1"/>
          </p:cNvPicPr>
          <p:nvPr/>
        </p:nvPicPr>
        <p:blipFill>
          <a:blip r:embed="rId5"/>
          <a:stretch>
            <a:fillRect/>
          </a:stretch>
        </p:blipFill>
        <p:spPr>
          <a:xfrm>
            <a:off x="7483811" y="4476750"/>
            <a:ext cx="2362200" cy="2381250"/>
          </a:xfrm>
          <a:prstGeom prst="rect">
            <a:avLst/>
          </a:prstGeom>
        </p:spPr>
      </p:pic>
      <p:pic>
        <p:nvPicPr>
          <p:cNvPr id="33" name="Afbeelding 32"/>
          <p:cNvPicPr>
            <a:picLocks noChangeAspect="1"/>
          </p:cNvPicPr>
          <p:nvPr/>
        </p:nvPicPr>
        <p:blipFill>
          <a:blip r:embed="rId6"/>
          <a:stretch>
            <a:fillRect/>
          </a:stretch>
        </p:blipFill>
        <p:spPr>
          <a:xfrm>
            <a:off x="9487804" y="1732748"/>
            <a:ext cx="2514600" cy="2400300"/>
          </a:xfrm>
          <a:prstGeom prst="rect">
            <a:avLst/>
          </a:prstGeom>
        </p:spPr>
      </p:pic>
      <p:pic>
        <p:nvPicPr>
          <p:cNvPr id="34" name="Afbeelding 33"/>
          <p:cNvPicPr>
            <a:picLocks noChangeAspect="1"/>
          </p:cNvPicPr>
          <p:nvPr/>
        </p:nvPicPr>
        <p:blipFill>
          <a:blip r:embed="rId7"/>
          <a:stretch>
            <a:fillRect/>
          </a:stretch>
        </p:blipFill>
        <p:spPr>
          <a:xfrm>
            <a:off x="8081444" y="2213811"/>
            <a:ext cx="1764567" cy="2179240"/>
          </a:xfrm>
          <a:prstGeom prst="rect">
            <a:avLst/>
          </a:prstGeom>
        </p:spPr>
      </p:pic>
      <p:sp>
        <p:nvSpPr>
          <p:cNvPr id="35" name="Rechthoek 34"/>
          <p:cNvSpPr/>
          <p:nvPr/>
        </p:nvSpPr>
        <p:spPr>
          <a:xfrm>
            <a:off x="4110557" y="2350470"/>
            <a:ext cx="3026286" cy="1015663"/>
          </a:xfrm>
          <a:prstGeom prst="rect">
            <a:avLst/>
          </a:prstGeom>
        </p:spPr>
        <p:txBody>
          <a:bodyPr wrap="square">
            <a:spAutoFit/>
          </a:bodyPr>
          <a:lstStyle/>
          <a:p>
            <a:r>
              <a:rPr lang="nl-BE" sz="2000" b="1" dirty="0">
                <a:solidFill>
                  <a:schemeClr val="accent2"/>
                </a:solidFill>
              </a:rPr>
              <a:t>Casino’s, speelautomaten-hallen, wedkantoren &amp; cafés: +21 jaar</a:t>
            </a:r>
          </a:p>
        </p:txBody>
      </p:sp>
      <p:pic>
        <p:nvPicPr>
          <p:cNvPr id="36" name="Afbeelding 35"/>
          <p:cNvPicPr>
            <a:picLocks noChangeAspect="1"/>
          </p:cNvPicPr>
          <p:nvPr/>
        </p:nvPicPr>
        <p:blipFill>
          <a:blip r:embed="rId8"/>
          <a:stretch>
            <a:fillRect/>
          </a:stretch>
        </p:blipFill>
        <p:spPr>
          <a:xfrm>
            <a:off x="4412587" y="930960"/>
            <a:ext cx="1318494" cy="1281090"/>
          </a:xfrm>
          <a:prstGeom prst="rect">
            <a:avLst/>
          </a:prstGeom>
        </p:spPr>
      </p:pic>
      <p:pic>
        <p:nvPicPr>
          <p:cNvPr id="37" name="Afbeelding 36"/>
          <p:cNvPicPr>
            <a:picLocks noChangeAspect="1"/>
          </p:cNvPicPr>
          <p:nvPr/>
        </p:nvPicPr>
        <p:blipFill>
          <a:blip r:embed="rId9"/>
          <a:stretch>
            <a:fillRect/>
          </a:stretch>
        </p:blipFill>
        <p:spPr>
          <a:xfrm>
            <a:off x="6133012" y="1011128"/>
            <a:ext cx="1254495" cy="1200922"/>
          </a:xfrm>
          <a:prstGeom prst="rect">
            <a:avLst/>
          </a:prstGeom>
        </p:spPr>
      </p:pic>
    </p:spTree>
    <p:extLst>
      <p:ext uri="{BB962C8B-B14F-4D97-AF65-F5344CB8AC3E}">
        <p14:creationId xmlns:p14="http://schemas.microsoft.com/office/powerpoint/2010/main" val="1223510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2611157"/>
          </a:xfrm>
        </p:spPr>
        <p:txBody>
          <a:bodyPr>
            <a:noAutofit/>
          </a:bodyPr>
          <a:lstStyle/>
          <a:p>
            <a:pPr algn="ctr"/>
            <a:r>
              <a:rPr lang="nl-BE" sz="11500" b="1" dirty="0" err="1"/>
              <a:t>Dankuwel</a:t>
            </a:r>
            <a:r>
              <a:rPr lang="nl-BE" sz="11500" b="1" dirty="0"/>
              <a:t>!</a:t>
            </a:r>
          </a:p>
        </p:txBody>
      </p:sp>
      <p:pic>
        <p:nvPicPr>
          <p:cNvPr id="8" name="Tijdelijke aanduiding voor inhoud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839788" y="3155671"/>
            <a:ext cx="5157787" cy="3033992"/>
          </a:xfrm>
        </p:spPr>
      </p:pic>
      <p:pic>
        <p:nvPicPr>
          <p:cNvPr id="7" name="Afbeelding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2871" y="4247216"/>
            <a:ext cx="1942447" cy="1942447"/>
          </a:xfrm>
          <a:prstGeom prst="rect">
            <a:avLst/>
          </a:prstGeom>
        </p:spPr>
      </p:pic>
    </p:spTree>
    <p:extLst>
      <p:ext uri="{BB962C8B-B14F-4D97-AF65-F5344CB8AC3E}">
        <p14:creationId xmlns:p14="http://schemas.microsoft.com/office/powerpoint/2010/main" val="877725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pic>
        <p:nvPicPr>
          <p:cNvPr id="4" name="HUngLgGRJpo"/>
          <p:cNvPicPr>
            <a:picLocks noGrp="1" noRot="1" noChangeAspect="1"/>
          </p:cNvPicPr>
          <p:nvPr>
            <p:ph idx="1"/>
            <a:videoFile r:link="rId1"/>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15508870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cTn>
                <p:tgtEl>
                  <p:spTgt spid="4"/>
                </p:tgtEl>
              </p:cMediaNode>
            </p:vide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endParaRPr lang="nl-BE" dirty="0"/>
          </a:p>
        </p:txBody>
      </p:sp>
      <p:sp>
        <p:nvSpPr>
          <p:cNvPr id="3" name="Tijdelijke aanduiding voor inhoud 2"/>
          <p:cNvSpPr>
            <a:spLocks noGrp="1"/>
          </p:cNvSpPr>
          <p:nvPr>
            <p:ph idx="1"/>
          </p:nvPr>
        </p:nvSpPr>
        <p:spPr>
          <a:xfrm>
            <a:off x="838200" y="1440180"/>
            <a:ext cx="4567989" cy="4736783"/>
          </a:xfrm>
        </p:spPr>
        <p:txBody>
          <a:bodyPr/>
          <a:lstStyle/>
          <a:p>
            <a:pPr marL="0" indent="0" algn="ctr">
              <a:buNone/>
            </a:pPr>
            <a:r>
              <a:rPr lang="nl-BE" sz="3200" b="1" dirty="0">
                <a:solidFill>
                  <a:srgbClr val="0070C0"/>
                </a:solidFill>
              </a:rPr>
              <a:t>Blauw</a:t>
            </a:r>
            <a:endParaRPr lang="nl-BE" b="1" dirty="0">
              <a:solidFill>
                <a:srgbClr val="0070C0"/>
              </a:solidFill>
            </a:endParaRPr>
          </a:p>
          <a:p>
            <a:pPr marL="0" indent="0" algn="ctr">
              <a:buNone/>
            </a:pPr>
            <a:r>
              <a:rPr lang="nl-BE" dirty="0"/>
              <a:t>Neutraal </a:t>
            </a:r>
          </a:p>
          <a:p>
            <a:pPr marL="0" indent="0" algn="ctr">
              <a:buNone/>
            </a:pPr>
            <a:endParaRPr lang="nl-BE" dirty="0"/>
          </a:p>
          <a:p>
            <a:pPr marL="0" indent="0" algn="ctr">
              <a:buNone/>
            </a:pPr>
            <a:r>
              <a:rPr lang="nl-BE" dirty="0" err="1"/>
              <a:t>Not</a:t>
            </a:r>
            <a:r>
              <a:rPr lang="nl-BE" dirty="0"/>
              <a:t> </a:t>
            </a:r>
            <a:r>
              <a:rPr lang="nl-BE" dirty="0" err="1"/>
              <a:t>good</a:t>
            </a:r>
            <a:r>
              <a:rPr lang="nl-BE" dirty="0"/>
              <a:t>, </a:t>
            </a:r>
            <a:r>
              <a:rPr lang="nl-BE" dirty="0" err="1"/>
              <a:t>not</a:t>
            </a:r>
            <a:r>
              <a:rPr lang="nl-BE" dirty="0"/>
              <a:t> bad</a:t>
            </a:r>
          </a:p>
          <a:p>
            <a:endParaRPr lang="nl-BE" dirty="0"/>
          </a:p>
          <a:p>
            <a:pPr marL="0" indent="0">
              <a:buNone/>
            </a:pPr>
            <a:endParaRPr lang="nl-BE" dirty="0"/>
          </a:p>
          <a:p>
            <a:endParaRPr lang="nl-BE" dirty="0"/>
          </a:p>
        </p:txBody>
      </p:sp>
      <p:sp>
        <p:nvSpPr>
          <p:cNvPr id="6" name="Tijdelijke aanduiding voor inhoud 2"/>
          <p:cNvSpPr txBox="1">
            <a:spLocks/>
          </p:cNvSpPr>
          <p:nvPr/>
        </p:nvSpPr>
        <p:spPr>
          <a:xfrm>
            <a:off x="6785811" y="1440180"/>
            <a:ext cx="4567989" cy="47367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nl-BE" sz="3200" b="1" dirty="0">
                <a:solidFill>
                  <a:srgbClr val="FF0000"/>
                </a:solidFill>
              </a:rPr>
              <a:t>Rood</a:t>
            </a:r>
            <a:endParaRPr lang="nl-BE" b="1" dirty="0">
              <a:solidFill>
                <a:srgbClr val="FF0000"/>
              </a:solidFill>
            </a:endParaRPr>
          </a:p>
          <a:p>
            <a:pPr marL="0" indent="0" algn="ctr">
              <a:buNone/>
            </a:pPr>
            <a:r>
              <a:rPr lang="nl-BE" dirty="0"/>
              <a:t> Problematisch</a:t>
            </a:r>
          </a:p>
          <a:p>
            <a:pPr marL="0" indent="0" algn="ctr">
              <a:buNone/>
            </a:pPr>
            <a:endParaRPr lang="nl-BE" dirty="0"/>
          </a:p>
          <a:p>
            <a:pPr marL="0" indent="0" algn="ctr">
              <a:buNone/>
            </a:pPr>
            <a:r>
              <a:rPr lang="nl-BE" dirty="0"/>
              <a:t>bad </a:t>
            </a:r>
          </a:p>
          <a:p>
            <a:pPr marL="0" indent="0" algn="ctr">
              <a:buNone/>
            </a:pPr>
            <a:endParaRPr lang="nl-BE" dirty="0"/>
          </a:p>
          <a:p>
            <a:pPr marL="0" indent="0">
              <a:buFont typeface="Arial" panose="020B0604020202020204" pitchFamily="34" charset="0"/>
              <a:buNone/>
            </a:pPr>
            <a:endParaRPr lang="nl-BE" dirty="0"/>
          </a:p>
          <a:p>
            <a:endParaRPr lang="nl-BE" dirty="0"/>
          </a:p>
        </p:txBody>
      </p:sp>
      <p:pic>
        <p:nvPicPr>
          <p:cNvPr id="7" name="Afbeelding 6"/>
          <p:cNvPicPr>
            <a:picLocks noChangeAspect="1"/>
          </p:cNvPicPr>
          <p:nvPr/>
        </p:nvPicPr>
        <p:blipFill>
          <a:blip r:embed="rId3"/>
          <a:stretch>
            <a:fillRect/>
          </a:stretch>
        </p:blipFill>
        <p:spPr>
          <a:xfrm>
            <a:off x="1909278" y="3738563"/>
            <a:ext cx="2425831" cy="2438400"/>
          </a:xfrm>
          <a:prstGeom prst="rect">
            <a:avLst/>
          </a:prstGeom>
          <a:ln w="38100">
            <a:solidFill>
              <a:schemeClr val="accent1"/>
            </a:solidFill>
          </a:ln>
        </p:spPr>
      </p:pic>
      <p:pic>
        <p:nvPicPr>
          <p:cNvPr id="8" name="Afbeelding 7"/>
          <p:cNvPicPr>
            <a:picLocks noChangeAspect="1"/>
          </p:cNvPicPr>
          <p:nvPr/>
        </p:nvPicPr>
        <p:blipFill>
          <a:blip r:embed="rId4"/>
          <a:stretch>
            <a:fillRect/>
          </a:stretch>
        </p:blipFill>
        <p:spPr>
          <a:xfrm>
            <a:off x="7844188" y="3738563"/>
            <a:ext cx="2451234" cy="2438400"/>
          </a:xfrm>
          <a:prstGeom prst="rect">
            <a:avLst/>
          </a:prstGeom>
          <a:ln w="38100">
            <a:solidFill>
              <a:srgbClr val="FF0000"/>
            </a:solidFill>
          </a:ln>
        </p:spPr>
      </p:pic>
    </p:spTree>
    <p:extLst>
      <p:ext uri="{BB962C8B-B14F-4D97-AF65-F5344CB8AC3E}">
        <p14:creationId xmlns:p14="http://schemas.microsoft.com/office/powerpoint/2010/main" val="2768207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BE" sz="5400" b="1" dirty="0"/>
              <a:t>Alcohol </a:t>
            </a:r>
          </a:p>
        </p:txBody>
      </p:sp>
      <p:pic>
        <p:nvPicPr>
          <p:cNvPr id="4" name="Afbeelding 3"/>
          <p:cNvPicPr>
            <a:picLocks noChangeAspect="1"/>
          </p:cNvPicPr>
          <p:nvPr/>
        </p:nvPicPr>
        <p:blipFill>
          <a:blip r:embed="rId3"/>
          <a:stretch>
            <a:fillRect/>
          </a:stretch>
        </p:blipFill>
        <p:spPr>
          <a:xfrm>
            <a:off x="8575005" y="1810751"/>
            <a:ext cx="3148263" cy="3148263"/>
          </a:xfrm>
          <a:prstGeom prst="rect">
            <a:avLst/>
          </a:prstGeom>
        </p:spPr>
      </p:pic>
      <p:pic>
        <p:nvPicPr>
          <p:cNvPr id="7" name="Tijdelijke aanduiding voor inhoud 6"/>
          <p:cNvPicPr>
            <a:picLocks noGrp="1" noChangeAspect="1"/>
          </p:cNvPicPr>
          <p:nvPr>
            <p:ph sz="half" idx="4294967295"/>
          </p:nvPr>
        </p:nvPicPr>
        <p:blipFill rotWithShape="1">
          <a:blip r:embed="rId4" cstate="print">
            <a:extLst>
              <a:ext uri="{28A0092B-C50C-407E-A947-70E740481C1C}">
                <a14:useLocalDpi xmlns:a14="http://schemas.microsoft.com/office/drawing/2010/main" val="0"/>
              </a:ext>
            </a:extLst>
          </a:blip>
          <a:srcRect l="5330" r="7699" b="5113"/>
          <a:stretch/>
        </p:blipFill>
        <p:spPr>
          <a:xfrm>
            <a:off x="3943350" y="2635830"/>
            <a:ext cx="4305300" cy="2331915"/>
          </a:xfrm>
          <a:prstGeom prst="rect">
            <a:avLst/>
          </a:prstGeom>
        </p:spPr>
      </p:pic>
      <p:pic>
        <p:nvPicPr>
          <p:cNvPr id="9" name="Afbeelding 8"/>
          <p:cNvPicPr>
            <a:picLocks noChangeAspect="1"/>
          </p:cNvPicPr>
          <p:nvPr/>
        </p:nvPicPr>
        <p:blipFill>
          <a:blip r:embed="rId5"/>
          <a:stretch>
            <a:fillRect/>
          </a:stretch>
        </p:blipFill>
        <p:spPr>
          <a:xfrm>
            <a:off x="850769" y="1027906"/>
            <a:ext cx="2425831" cy="2438400"/>
          </a:xfrm>
          <a:prstGeom prst="rect">
            <a:avLst/>
          </a:prstGeom>
          <a:ln w="38100">
            <a:solidFill>
              <a:schemeClr val="accent1"/>
            </a:solidFill>
          </a:ln>
        </p:spPr>
      </p:pic>
      <p:pic>
        <p:nvPicPr>
          <p:cNvPr id="10" name="Afbeelding 9"/>
          <p:cNvPicPr>
            <a:picLocks noChangeAspect="1"/>
          </p:cNvPicPr>
          <p:nvPr/>
        </p:nvPicPr>
        <p:blipFill>
          <a:blip r:embed="rId6"/>
          <a:stretch>
            <a:fillRect/>
          </a:stretch>
        </p:blipFill>
        <p:spPr>
          <a:xfrm>
            <a:off x="850769" y="3739814"/>
            <a:ext cx="2451234" cy="2438400"/>
          </a:xfrm>
          <a:prstGeom prst="rect">
            <a:avLst/>
          </a:prstGeom>
          <a:ln w="38100">
            <a:solidFill>
              <a:srgbClr val="FF0000"/>
            </a:solidFill>
          </a:ln>
        </p:spPr>
      </p:pic>
    </p:spTree>
    <p:extLst>
      <p:ext uri="{BB962C8B-B14F-4D97-AF65-F5344CB8AC3E}">
        <p14:creationId xmlns:p14="http://schemas.microsoft.com/office/powerpoint/2010/main" val="589008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p:cNvPicPr>
            <a:picLocks noChangeAspect="1"/>
          </p:cNvPicPr>
          <p:nvPr/>
        </p:nvPicPr>
        <p:blipFill>
          <a:blip r:embed="rId3"/>
          <a:stretch>
            <a:fillRect/>
          </a:stretch>
        </p:blipFill>
        <p:spPr>
          <a:xfrm>
            <a:off x="5071607" y="972597"/>
            <a:ext cx="2164701" cy="1613085"/>
          </a:xfrm>
          <a:prstGeom prst="rect">
            <a:avLst/>
          </a:prstGeom>
        </p:spPr>
      </p:pic>
      <p:pic>
        <p:nvPicPr>
          <p:cNvPr id="8" name="Afbeelding 7"/>
          <p:cNvPicPr>
            <a:picLocks noChangeAspect="1"/>
          </p:cNvPicPr>
          <p:nvPr/>
        </p:nvPicPr>
        <p:blipFill>
          <a:blip r:embed="rId4"/>
          <a:stretch>
            <a:fillRect/>
          </a:stretch>
        </p:blipFill>
        <p:spPr>
          <a:xfrm>
            <a:off x="190620" y="1781124"/>
            <a:ext cx="1849064" cy="1988771"/>
          </a:xfrm>
          <a:prstGeom prst="rect">
            <a:avLst/>
          </a:prstGeom>
        </p:spPr>
      </p:pic>
      <p:sp>
        <p:nvSpPr>
          <p:cNvPr id="12" name="Rechthoek 11"/>
          <p:cNvSpPr/>
          <p:nvPr/>
        </p:nvSpPr>
        <p:spPr>
          <a:xfrm>
            <a:off x="190619"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600" b="1" dirty="0">
                <a:solidFill>
                  <a:schemeClr val="accent6"/>
                </a:solidFill>
              </a:rPr>
              <a:t>Leuke effecten</a:t>
            </a:r>
            <a:endParaRPr lang="nl-BE" sz="4000" b="1" dirty="0">
              <a:solidFill>
                <a:schemeClr val="accent6"/>
              </a:solidFill>
            </a:endParaRPr>
          </a:p>
        </p:txBody>
      </p:sp>
      <p:sp>
        <p:nvSpPr>
          <p:cNvPr id="44" name="Rechthoek 43"/>
          <p:cNvSpPr/>
          <p:nvPr/>
        </p:nvSpPr>
        <p:spPr>
          <a:xfrm>
            <a:off x="4298138" y="180489"/>
            <a:ext cx="3596747" cy="7754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4000" dirty="0"/>
              <a:t>Alcohol</a:t>
            </a:r>
          </a:p>
        </p:txBody>
      </p:sp>
      <p:sp>
        <p:nvSpPr>
          <p:cNvPr id="45" name="Rechthoek 44"/>
          <p:cNvSpPr/>
          <p:nvPr/>
        </p:nvSpPr>
        <p:spPr>
          <a:xfrm>
            <a:off x="8405657"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200" b="1" dirty="0">
                <a:solidFill>
                  <a:srgbClr val="FF0000"/>
                </a:solidFill>
              </a:rPr>
              <a:t>Minder leuke effecten en risico’s</a:t>
            </a:r>
            <a:endParaRPr lang="nl-BE" sz="4000" b="1" dirty="0">
              <a:solidFill>
                <a:srgbClr val="FF0000"/>
              </a:solidFill>
            </a:endParaRPr>
          </a:p>
        </p:txBody>
      </p:sp>
      <p:pic>
        <p:nvPicPr>
          <p:cNvPr id="21" name="Afbeelding 20"/>
          <p:cNvPicPr>
            <a:picLocks noChangeAspect="1"/>
          </p:cNvPicPr>
          <p:nvPr/>
        </p:nvPicPr>
        <p:blipFill>
          <a:blip r:embed="rId5"/>
          <a:stretch>
            <a:fillRect/>
          </a:stretch>
        </p:blipFill>
        <p:spPr>
          <a:xfrm>
            <a:off x="2210539" y="1805529"/>
            <a:ext cx="1806031" cy="1623472"/>
          </a:xfrm>
          <a:prstGeom prst="rect">
            <a:avLst/>
          </a:prstGeom>
        </p:spPr>
      </p:pic>
      <p:pic>
        <p:nvPicPr>
          <p:cNvPr id="22" name="Afbeelding 21"/>
          <p:cNvPicPr>
            <a:picLocks noChangeAspect="1"/>
          </p:cNvPicPr>
          <p:nvPr/>
        </p:nvPicPr>
        <p:blipFill>
          <a:blip r:embed="rId6"/>
          <a:stretch>
            <a:fillRect/>
          </a:stretch>
        </p:blipFill>
        <p:spPr>
          <a:xfrm>
            <a:off x="4395415" y="2523987"/>
            <a:ext cx="1846227" cy="1680893"/>
          </a:xfrm>
          <a:prstGeom prst="rect">
            <a:avLst/>
          </a:prstGeom>
        </p:spPr>
      </p:pic>
      <p:pic>
        <p:nvPicPr>
          <p:cNvPr id="23" name="Afbeelding 22"/>
          <p:cNvPicPr>
            <a:picLocks noChangeAspect="1"/>
          </p:cNvPicPr>
          <p:nvPr/>
        </p:nvPicPr>
        <p:blipFill>
          <a:blip r:embed="rId7"/>
          <a:stretch>
            <a:fillRect/>
          </a:stretch>
        </p:blipFill>
        <p:spPr>
          <a:xfrm>
            <a:off x="6197273" y="2533559"/>
            <a:ext cx="1943850" cy="1753691"/>
          </a:xfrm>
          <a:prstGeom prst="rect">
            <a:avLst/>
          </a:prstGeom>
        </p:spPr>
      </p:pic>
      <p:pic>
        <p:nvPicPr>
          <p:cNvPr id="24" name="Afbeelding 23"/>
          <p:cNvPicPr>
            <a:picLocks noChangeAspect="1"/>
          </p:cNvPicPr>
          <p:nvPr/>
        </p:nvPicPr>
        <p:blipFill>
          <a:blip r:embed="rId8"/>
          <a:stretch>
            <a:fillRect/>
          </a:stretch>
        </p:blipFill>
        <p:spPr>
          <a:xfrm>
            <a:off x="573983" y="4287250"/>
            <a:ext cx="2309804" cy="2138071"/>
          </a:xfrm>
          <a:prstGeom prst="rect">
            <a:avLst/>
          </a:prstGeom>
        </p:spPr>
      </p:pic>
      <p:pic>
        <p:nvPicPr>
          <p:cNvPr id="28" name="Afbeelding 27"/>
          <p:cNvPicPr>
            <a:picLocks noChangeAspect="1"/>
          </p:cNvPicPr>
          <p:nvPr/>
        </p:nvPicPr>
        <p:blipFill>
          <a:blip r:embed="rId9"/>
          <a:stretch>
            <a:fillRect/>
          </a:stretch>
        </p:blipFill>
        <p:spPr>
          <a:xfrm>
            <a:off x="10406287" y="1700957"/>
            <a:ext cx="1596117" cy="1769451"/>
          </a:xfrm>
          <a:prstGeom prst="rect">
            <a:avLst/>
          </a:prstGeom>
        </p:spPr>
      </p:pic>
      <p:pic>
        <p:nvPicPr>
          <p:cNvPr id="46" name="Afbeelding 45"/>
          <p:cNvPicPr>
            <a:picLocks noChangeAspect="1"/>
          </p:cNvPicPr>
          <p:nvPr/>
        </p:nvPicPr>
        <p:blipFill>
          <a:blip r:embed="rId10"/>
          <a:stretch>
            <a:fillRect/>
          </a:stretch>
        </p:blipFill>
        <p:spPr>
          <a:xfrm>
            <a:off x="8163864" y="1667731"/>
            <a:ext cx="1566231" cy="1613084"/>
          </a:xfrm>
          <a:prstGeom prst="rect">
            <a:avLst/>
          </a:prstGeom>
        </p:spPr>
      </p:pic>
      <p:pic>
        <p:nvPicPr>
          <p:cNvPr id="48" name="Afbeelding 47"/>
          <p:cNvPicPr>
            <a:picLocks noChangeAspect="1"/>
          </p:cNvPicPr>
          <p:nvPr/>
        </p:nvPicPr>
        <p:blipFill>
          <a:blip r:embed="rId11"/>
          <a:stretch>
            <a:fillRect/>
          </a:stretch>
        </p:blipFill>
        <p:spPr>
          <a:xfrm>
            <a:off x="8488730" y="3233328"/>
            <a:ext cx="1723500" cy="1801199"/>
          </a:xfrm>
          <a:prstGeom prst="rect">
            <a:avLst/>
          </a:prstGeom>
        </p:spPr>
      </p:pic>
      <p:pic>
        <p:nvPicPr>
          <p:cNvPr id="49" name="Afbeelding 48"/>
          <p:cNvPicPr>
            <a:picLocks noChangeAspect="1"/>
          </p:cNvPicPr>
          <p:nvPr/>
        </p:nvPicPr>
        <p:blipFill>
          <a:blip r:embed="rId12"/>
          <a:stretch>
            <a:fillRect/>
          </a:stretch>
        </p:blipFill>
        <p:spPr>
          <a:xfrm>
            <a:off x="10401058" y="3357979"/>
            <a:ext cx="1852315" cy="1676548"/>
          </a:xfrm>
          <a:prstGeom prst="rect">
            <a:avLst/>
          </a:prstGeom>
        </p:spPr>
      </p:pic>
      <p:pic>
        <p:nvPicPr>
          <p:cNvPr id="47" name="Afbeelding 46"/>
          <p:cNvPicPr>
            <a:picLocks noChangeAspect="1"/>
          </p:cNvPicPr>
          <p:nvPr/>
        </p:nvPicPr>
        <p:blipFill>
          <a:blip r:embed="rId13"/>
          <a:stretch>
            <a:fillRect/>
          </a:stretch>
        </p:blipFill>
        <p:spPr>
          <a:xfrm>
            <a:off x="9918923" y="5034527"/>
            <a:ext cx="2224070" cy="1761072"/>
          </a:xfrm>
          <a:prstGeom prst="rect">
            <a:avLst/>
          </a:prstGeom>
        </p:spPr>
      </p:pic>
      <p:sp>
        <p:nvSpPr>
          <p:cNvPr id="2" name="Tekstvak 1">
            <a:extLst>
              <a:ext uri="{FF2B5EF4-FFF2-40B4-BE49-F238E27FC236}">
                <a16:creationId xmlns:a16="http://schemas.microsoft.com/office/drawing/2014/main" id="{E7B4AAD6-8DA4-97BB-6F4C-6998FF63A256}"/>
              </a:ext>
            </a:extLst>
          </p:cNvPr>
          <p:cNvSpPr txBox="1"/>
          <p:nvPr/>
        </p:nvSpPr>
        <p:spPr>
          <a:xfrm>
            <a:off x="5376840" y="4324288"/>
            <a:ext cx="2531165" cy="369332"/>
          </a:xfrm>
          <a:prstGeom prst="rect">
            <a:avLst/>
          </a:prstGeom>
          <a:noFill/>
        </p:spPr>
        <p:txBody>
          <a:bodyPr wrap="square" rtlCol="0">
            <a:spAutoFit/>
          </a:bodyPr>
          <a:lstStyle/>
          <a:p>
            <a:r>
              <a:rPr lang="nl-BE" b="1" dirty="0">
                <a:solidFill>
                  <a:schemeClr val="accent2">
                    <a:lumMod val="75000"/>
                  </a:schemeClr>
                </a:solidFill>
              </a:rPr>
              <a:t>Risico’s beperken:  </a:t>
            </a:r>
          </a:p>
        </p:txBody>
      </p:sp>
      <p:pic>
        <p:nvPicPr>
          <p:cNvPr id="4" name="Afbeelding 3">
            <a:extLst>
              <a:ext uri="{FF2B5EF4-FFF2-40B4-BE49-F238E27FC236}">
                <a16:creationId xmlns:a16="http://schemas.microsoft.com/office/drawing/2014/main" id="{663AE691-0E4A-1405-F062-9A2B6393B893}"/>
              </a:ext>
            </a:extLst>
          </p:cNvPr>
          <p:cNvPicPr>
            <a:picLocks noChangeAspect="1"/>
          </p:cNvPicPr>
          <p:nvPr/>
        </p:nvPicPr>
        <p:blipFill>
          <a:blip r:embed="rId14"/>
          <a:stretch>
            <a:fillRect/>
          </a:stretch>
        </p:blipFill>
        <p:spPr>
          <a:xfrm>
            <a:off x="4043345" y="4781028"/>
            <a:ext cx="991817" cy="1983891"/>
          </a:xfrm>
          <a:prstGeom prst="rect">
            <a:avLst/>
          </a:prstGeom>
        </p:spPr>
      </p:pic>
      <p:pic>
        <p:nvPicPr>
          <p:cNvPr id="6" name="Afbeelding 5">
            <a:extLst>
              <a:ext uri="{FF2B5EF4-FFF2-40B4-BE49-F238E27FC236}">
                <a16:creationId xmlns:a16="http://schemas.microsoft.com/office/drawing/2014/main" id="{EF8EBFE5-DFED-DDFD-C833-CEF2E669DB79}"/>
              </a:ext>
            </a:extLst>
          </p:cNvPr>
          <p:cNvPicPr>
            <a:picLocks noChangeAspect="1"/>
          </p:cNvPicPr>
          <p:nvPr/>
        </p:nvPicPr>
        <p:blipFill>
          <a:blip r:embed="rId15"/>
          <a:stretch>
            <a:fillRect/>
          </a:stretch>
        </p:blipFill>
        <p:spPr>
          <a:xfrm>
            <a:off x="5126557" y="5645003"/>
            <a:ext cx="4077269" cy="638264"/>
          </a:xfrm>
          <a:prstGeom prst="rect">
            <a:avLst/>
          </a:prstGeom>
        </p:spPr>
      </p:pic>
    </p:spTree>
    <p:extLst>
      <p:ext uri="{BB962C8B-B14F-4D97-AF65-F5344CB8AC3E}">
        <p14:creationId xmlns:p14="http://schemas.microsoft.com/office/powerpoint/2010/main" val="77209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BE" sz="5400" b="1" dirty="0"/>
              <a:t>Cannabis</a:t>
            </a:r>
          </a:p>
        </p:txBody>
      </p:sp>
      <p:pic>
        <p:nvPicPr>
          <p:cNvPr id="4" name="Afbeelding 3"/>
          <p:cNvPicPr>
            <a:picLocks noChangeAspect="1"/>
          </p:cNvPicPr>
          <p:nvPr/>
        </p:nvPicPr>
        <p:blipFill>
          <a:blip r:embed="rId3"/>
          <a:stretch>
            <a:fillRect/>
          </a:stretch>
        </p:blipFill>
        <p:spPr>
          <a:xfrm>
            <a:off x="8575005" y="1810751"/>
            <a:ext cx="3148263" cy="3148263"/>
          </a:xfrm>
          <a:prstGeom prst="rect">
            <a:avLst/>
          </a:prstGeom>
        </p:spPr>
      </p:pic>
      <p:pic>
        <p:nvPicPr>
          <p:cNvPr id="7" name="Tijdelijke aanduiding voor inhoud 6"/>
          <p:cNvPicPr>
            <a:picLocks noGrp="1" noChangeAspect="1"/>
          </p:cNvPicPr>
          <p:nvPr>
            <p:ph sz="half" idx="4294967295"/>
          </p:nvPr>
        </p:nvPicPr>
        <p:blipFill rotWithShape="1">
          <a:blip r:embed="rId4" cstate="print">
            <a:extLst>
              <a:ext uri="{28A0092B-C50C-407E-A947-70E740481C1C}">
                <a14:useLocalDpi xmlns:a14="http://schemas.microsoft.com/office/drawing/2010/main" val="0"/>
              </a:ext>
            </a:extLst>
          </a:blip>
          <a:srcRect l="5330" r="7699" b="5113"/>
          <a:stretch/>
        </p:blipFill>
        <p:spPr>
          <a:xfrm>
            <a:off x="3943350" y="2635830"/>
            <a:ext cx="4305300" cy="2331915"/>
          </a:xfrm>
          <a:prstGeom prst="rect">
            <a:avLst/>
          </a:prstGeom>
        </p:spPr>
      </p:pic>
      <p:pic>
        <p:nvPicPr>
          <p:cNvPr id="9" name="Afbeelding 8"/>
          <p:cNvPicPr>
            <a:picLocks noChangeAspect="1"/>
          </p:cNvPicPr>
          <p:nvPr/>
        </p:nvPicPr>
        <p:blipFill>
          <a:blip r:embed="rId5"/>
          <a:stretch>
            <a:fillRect/>
          </a:stretch>
        </p:blipFill>
        <p:spPr>
          <a:xfrm>
            <a:off x="850769" y="1027906"/>
            <a:ext cx="2425831" cy="2438400"/>
          </a:xfrm>
          <a:prstGeom prst="rect">
            <a:avLst/>
          </a:prstGeom>
          <a:ln w="38100">
            <a:solidFill>
              <a:schemeClr val="accent1"/>
            </a:solidFill>
          </a:ln>
        </p:spPr>
      </p:pic>
      <p:pic>
        <p:nvPicPr>
          <p:cNvPr id="10" name="Afbeelding 9"/>
          <p:cNvPicPr>
            <a:picLocks noChangeAspect="1"/>
          </p:cNvPicPr>
          <p:nvPr/>
        </p:nvPicPr>
        <p:blipFill>
          <a:blip r:embed="rId6"/>
          <a:stretch>
            <a:fillRect/>
          </a:stretch>
        </p:blipFill>
        <p:spPr>
          <a:xfrm>
            <a:off x="850769" y="3739814"/>
            <a:ext cx="2451234" cy="2438400"/>
          </a:xfrm>
          <a:prstGeom prst="rect">
            <a:avLst/>
          </a:prstGeom>
          <a:ln w="38100">
            <a:solidFill>
              <a:srgbClr val="FF0000"/>
            </a:solidFill>
          </a:ln>
        </p:spPr>
      </p:pic>
    </p:spTree>
    <p:extLst>
      <p:ext uri="{BB962C8B-B14F-4D97-AF65-F5344CB8AC3E}">
        <p14:creationId xmlns:p14="http://schemas.microsoft.com/office/powerpoint/2010/main" val="255594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Afbeelding 48"/>
          <p:cNvPicPr>
            <a:picLocks noChangeAspect="1"/>
          </p:cNvPicPr>
          <p:nvPr/>
        </p:nvPicPr>
        <p:blipFill>
          <a:blip r:embed="rId3"/>
          <a:stretch>
            <a:fillRect/>
          </a:stretch>
        </p:blipFill>
        <p:spPr>
          <a:xfrm>
            <a:off x="5069221" y="2833339"/>
            <a:ext cx="2158937" cy="1956029"/>
          </a:xfrm>
          <a:prstGeom prst="rect">
            <a:avLst/>
          </a:prstGeom>
        </p:spPr>
      </p:pic>
      <p:pic>
        <p:nvPicPr>
          <p:cNvPr id="47" name="Afbeelding 46"/>
          <p:cNvPicPr>
            <a:picLocks noChangeAspect="1"/>
          </p:cNvPicPr>
          <p:nvPr/>
        </p:nvPicPr>
        <p:blipFill>
          <a:blip r:embed="rId4"/>
          <a:stretch>
            <a:fillRect/>
          </a:stretch>
        </p:blipFill>
        <p:spPr>
          <a:xfrm>
            <a:off x="7009960" y="5324498"/>
            <a:ext cx="1522200" cy="1492353"/>
          </a:xfrm>
          <a:prstGeom prst="rect">
            <a:avLst/>
          </a:prstGeom>
        </p:spPr>
      </p:pic>
      <p:sp>
        <p:nvSpPr>
          <p:cNvPr id="8" name="Rectangle 3"/>
          <p:cNvSpPr>
            <a:spLocks noChangeArrowheads="1"/>
          </p:cNvSpPr>
          <p:nvPr/>
        </p:nvSpPr>
        <p:spPr bwMode="auto">
          <a:xfrm>
            <a:off x="3412436" y="189772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BE"/>
          </a:p>
        </p:txBody>
      </p:sp>
      <p:sp>
        <p:nvSpPr>
          <p:cNvPr id="43" name="Rechthoek 42"/>
          <p:cNvSpPr/>
          <p:nvPr/>
        </p:nvSpPr>
        <p:spPr>
          <a:xfrm>
            <a:off x="190619"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600" b="1" dirty="0">
                <a:solidFill>
                  <a:schemeClr val="accent6"/>
                </a:solidFill>
              </a:rPr>
              <a:t>Leuke effecten</a:t>
            </a:r>
            <a:endParaRPr lang="nl-BE" sz="4000" b="1" dirty="0">
              <a:solidFill>
                <a:schemeClr val="accent6"/>
              </a:solidFill>
            </a:endParaRPr>
          </a:p>
        </p:txBody>
      </p:sp>
      <p:sp>
        <p:nvSpPr>
          <p:cNvPr id="44" name="Rechthoek 43"/>
          <p:cNvSpPr/>
          <p:nvPr/>
        </p:nvSpPr>
        <p:spPr>
          <a:xfrm>
            <a:off x="8405657"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200" b="1" dirty="0">
                <a:solidFill>
                  <a:srgbClr val="FF0000"/>
                </a:solidFill>
              </a:rPr>
              <a:t>Minder leuke effecten en risico’s</a:t>
            </a:r>
            <a:endParaRPr lang="nl-BE" sz="4000" b="1" dirty="0">
              <a:solidFill>
                <a:srgbClr val="FF0000"/>
              </a:solidFill>
            </a:endParaRPr>
          </a:p>
        </p:txBody>
      </p:sp>
      <p:sp>
        <p:nvSpPr>
          <p:cNvPr id="45" name="Rechthoek 44"/>
          <p:cNvSpPr/>
          <p:nvPr/>
        </p:nvSpPr>
        <p:spPr>
          <a:xfrm>
            <a:off x="4298138" y="180489"/>
            <a:ext cx="3596747" cy="77540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4000" dirty="0"/>
              <a:t>Cannabis</a:t>
            </a:r>
          </a:p>
        </p:txBody>
      </p:sp>
      <p:pic>
        <p:nvPicPr>
          <p:cNvPr id="23" name="Afbeelding 22"/>
          <p:cNvPicPr>
            <a:picLocks noChangeAspect="1"/>
          </p:cNvPicPr>
          <p:nvPr/>
        </p:nvPicPr>
        <p:blipFill>
          <a:blip r:embed="rId5"/>
          <a:stretch>
            <a:fillRect/>
          </a:stretch>
        </p:blipFill>
        <p:spPr>
          <a:xfrm>
            <a:off x="10640594" y="1596822"/>
            <a:ext cx="1551406" cy="1711417"/>
          </a:xfrm>
          <a:prstGeom prst="rect">
            <a:avLst/>
          </a:prstGeom>
        </p:spPr>
      </p:pic>
      <p:pic>
        <p:nvPicPr>
          <p:cNvPr id="24" name="Afbeelding 23"/>
          <p:cNvPicPr>
            <a:picLocks noChangeAspect="1"/>
          </p:cNvPicPr>
          <p:nvPr/>
        </p:nvPicPr>
        <p:blipFill>
          <a:blip r:embed="rId6"/>
          <a:stretch>
            <a:fillRect/>
          </a:stretch>
        </p:blipFill>
        <p:spPr>
          <a:xfrm>
            <a:off x="4250044" y="1088598"/>
            <a:ext cx="2007106" cy="1665471"/>
          </a:xfrm>
          <a:prstGeom prst="rect">
            <a:avLst/>
          </a:prstGeom>
        </p:spPr>
      </p:pic>
      <p:pic>
        <p:nvPicPr>
          <p:cNvPr id="25" name="Afbeelding 24"/>
          <p:cNvPicPr>
            <a:picLocks noChangeAspect="1"/>
          </p:cNvPicPr>
          <p:nvPr/>
        </p:nvPicPr>
        <p:blipFill>
          <a:blip r:embed="rId7"/>
          <a:stretch>
            <a:fillRect/>
          </a:stretch>
        </p:blipFill>
        <p:spPr>
          <a:xfrm>
            <a:off x="6157570" y="1092758"/>
            <a:ext cx="1704781" cy="1648887"/>
          </a:xfrm>
          <a:prstGeom prst="rect">
            <a:avLst/>
          </a:prstGeom>
        </p:spPr>
      </p:pic>
      <p:pic>
        <p:nvPicPr>
          <p:cNvPr id="26" name="Afbeelding 25"/>
          <p:cNvPicPr>
            <a:picLocks noChangeAspect="1"/>
          </p:cNvPicPr>
          <p:nvPr/>
        </p:nvPicPr>
        <p:blipFill>
          <a:blip r:embed="rId8"/>
          <a:stretch>
            <a:fillRect/>
          </a:stretch>
        </p:blipFill>
        <p:spPr>
          <a:xfrm>
            <a:off x="1859762" y="3369009"/>
            <a:ext cx="1862388" cy="2165568"/>
          </a:xfrm>
          <a:prstGeom prst="rect">
            <a:avLst/>
          </a:prstGeom>
        </p:spPr>
      </p:pic>
      <p:pic>
        <p:nvPicPr>
          <p:cNvPr id="27" name="Afbeelding 26"/>
          <p:cNvPicPr>
            <a:picLocks noChangeAspect="1"/>
          </p:cNvPicPr>
          <p:nvPr/>
        </p:nvPicPr>
        <p:blipFill>
          <a:blip r:embed="rId9"/>
          <a:stretch>
            <a:fillRect/>
          </a:stretch>
        </p:blipFill>
        <p:spPr>
          <a:xfrm>
            <a:off x="119831" y="1666458"/>
            <a:ext cx="2014088" cy="1743645"/>
          </a:xfrm>
          <a:prstGeom prst="rect">
            <a:avLst/>
          </a:prstGeom>
        </p:spPr>
      </p:pic>
      <p:pic>
        <p:nvPicPr>
          <p:cNvPr id="28" name="Afbeelding 27"/>
          <p:cNvPicPr>
            <a:picLocks noChangeAspect="1"/>
          </p:cNvPicPr>
          <p:nvPr/>
        </p:nvPicPr>
        <p:blipFill>
          <a:blip r:embed="rId10"/>
          <a:stretch>
            <a:fillRect/>
          </a:stretch>
        </p:blipFill>
        <p:spPr>
          <a:xfrm>
            <a:off x="119831" y="4748362"/>
            <a:ext cx="2201971" cy="2009098"/>
          </a:xfrm>
          <a:prstGeom prst="rect">
            <a:avLst/>
          </a:prstGeom>
        </p:spPr>
      </p:pic>
      <p:pic>
        <p:nvPicPr>
          <p:cNvPr id="29" name="Afbeelding 28"/>
          <p:cNvPicPr>
            <a:picLocks noChangeAspect="1"/>
          </p:cNvPicPr>
          <p:nvPr/>
        </p:nvPicPr>
        <p:blipFill>
          <a:blip r:embed="rId11"/>
          <a:stretch>
            <a:fillRect/>
          </a:stretch>
        </p:blipFill>
        <p:spPr>
          <a:xfrm>
            <a:off x="10263320" y="3349388"/>
            <a:ext cx="1831894" cy="1548543"/>
          </a:xfrm>
          <a:prstGeom prst="rect">
            <a:avLst/>
          </a:prstGeom>
        </p:spPr>
      </p:pic>
      <p:pic>
        <p:nvPicPr>
          <p:cNvPr id="32" name="Afbeelding 31"/>
          <p:cNvPicPr>
            <a:picLocks noChangeAspect="1"/>
          </p:cNvPicPr>
          <p:nvPr/>
        </p:nvPicPr>
        <p:blipFill>
          <a:blip r:embed="rId12"/>
          <a:stretch>
            <a:fillRect/>
          </a:stretch>
        </p:blipFill>
        <p:spPr>
          <a:xfrm>
            <a:off x="9165140" y="1590169"/>
            <a:ext cx="1649696" cy="1759219"/>
          </a:xfrm>
          <a:prstGeom prst="rect">
            <a:avLst/>
          </a:prstGeom>
        </p:spPr>
      </p:pic>
      <p:pic>
        <p:nvPicPr>
          <p:cNvPr id="34" name="Afbeelding 33"/>
          <p:cNvPicPr>
            <a:picLocks noChangeAspect="1"/>
          </p:cNvPicPr>
          <p:nvPr/>
        </p:nvPicPr>
        <p:blipFill>
          <a:blip r:embed="rId13"/>
          <a:stretch>
            <a:fillRect/>
          </a:stretch>
        </p:blipFill>
        <p:spPr>
          <a:xfrm>
            <a:off x="8789056" y="3563421"/>
            <a:ext cx="1447343" cy="1418163"/>
          </a:xfrm>
          <a:prstGeom prst="rect">
            <a:avLst/>
          </a:prstGeom>
        </p:spPr>
      </p:pic>
      <p:pic>
        <p:nvPicPr>
          <p:cNvPr id="46" name="Afbeelding 45"/>
          <p:cNvPicPr>
            <a:picLocks noChangeAspect="1"/>
          </p:cNvPicPr>
          <p:nvPr/>
        </p:nvPicPr>
        <p:blipFill>
          <a:blip r:embed="rId14"/>
          <a:stretch>
            <a:fillRect/>
          </a:stretch>
        </p:blipFill>
        <p:spPr>
          <a:xfrm>
            <a:off x="10175016" y="5239210"/>
            <a:ext cx="2016984" cy="1577641"/>
          </a:xfrm>
          <a:prstGeom prst="rect">
            <a:avLst/>
          </a:prstGeom>
        </p:spPr>
      </p:pic>
      <p:pic>
        <p:nvPicPr>
          <p:cNvPr id="48" name="Afbeelding 47"/>
          <p:cNvPicPr>
            <a:picLocks noChangeAspect="1"/>
          </p:cNvPicPr>
          <p:nvPr/>
        </p:nvPicPr>
        <p:blipFill>
          <a:blip r:embed="rId15"/>
          <a:stretch>
            <a:fillRect/>
          </a:stretch>
        </p:blipFill>
        <p:spPr>
          <a:xfrm>
            <a:off x="8117149" y="2172501"/>
            <a:ext cx="1634453" cy="1379070"/>
          </a:xfrm>
          <a:prstGeom prst="rect">
            <a:avLst/>
          </a:prstGeom>
        </p:spPr>
      </p:pic>
      <p:pic>
        <p:nvPicPr>
          <p:cNvPr id="50" name="Afbeelding 49"/>
          <p:cNvPicPr>
            <a:picLocks noChangeAspect="1"/>
          </p:cNvPicPr>
          <p:nvPr/>
        </p:nvPicPr>
        <p:blipFill>
          <a:blip r:embed="rId16"/>
          <a:stretch>
            <a:fillRect/>
          </a:stretch>
        </p:blipFill>
        <p:spPr>
          <a:xfrm>
            <a:off x="8426659" y="5061796"/>
            <a:ext cx="1753170" cy="1718928"/>
          </a:xfrm>
          <a:prstGeom prst="rect">
            <a:avLst/>
          </a:prstGeom>
        </p:spPr>
      </p:pic>
    </p:spTree>
    <p:extLst>
      <p:ext uri="{BB962C8B-B14F-4D97-AF65-F5344CB8AC3E}">
        <p14:creationId xmlns:p14="http://schemas.microsoft.com/office/powerpoint/2010/main" val="1213579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479380" y="234134"/>
            <a:ext cx="8564982" cy="1325563"/>
          </a:xfrm>
        </p:spPr>
        <p:txBody>
          <a:bodyPr>
            <a:normAutofit/>
          </a:bodyPr>
          <a:lstStyle/>
          <a:p>
            <a:pPr algn="ctr"/>
            <a:r>
              <a:rPr lang="nl-BE" sz="5400" b="1" dirty="0"/>
              <a:t>Slaap- en kalmeringsmiddelen</a:t>
            </a:r>
          </a:p>
        </p:txBody>
      </p:sp>
      <p:pic>
        <p:nvPicPr>
          <p:cNvPr id="4" name="Afbeelding 3"/>
          <p:cNvPicPr>
            <a:picLocks noChangeAspect="1"/>
          </p:cNvPicPr>
          <p:nvPr/>
        </p:nvPicPr>
        <p:blipFill>
          <a:blip r:embed="rId3"/>
          <a:stretch>
            <a:fillRect/>
          </a:stretch>
        </p:blipFill>
        <p:spPr>
          <a:xfrm>
            <a:off x="8575005" y="1810751"/>
            <a:ext cx="3148263" cy="3148263"/>
          </a:xfrm>
          <a:prstGeom prst="rect">
            <a:avLst/>
          </a:prstGeom>
        </p:spPr>
      </p:pic>
      <p:pic>
        <p:nvPicPr>
          <p:cNvPr id="7" name="Tijdelijke aanduiding voor inhoud 6"/>
          <p:cNvPicPr>
            <a:picLocks noGrp="1" noChangeAspect="1"/>
          </p:cNvPicPr>
          <p:nvPr>
            <p:ph sz="half" idx="4294967295"/>
          </p:nvPr>
        </p:nvPicPr>
        <p:blipFill rotWithShape="1">
          <a:blip r:embed="rId4" cstate="print">
            <a:extLst>
              <a:ext uri="{28A0092B-C50C-407E-A947-70E740481C1C}">
                <a14:useLocalDpi xmlns:a14="http://schemas.microsoft.com/office/drawing/2010/main" val="0"/>
              </a:ext>
            </a:extLst>
          </a:blip>
          <a:srcRect l="5330" r="7699" b="5113"/>
          <a:stretch/>
        </p:blipFill>
        <p:spPr>
          <a:xfrm>
            <a:off x="3943350" y="2635830"/>
            <a:ext cx="4305300" cy="2331915"/>
          </a:xfrm>
          <a:prstGeom prst="rect">
            <a:avLst/>
          </a:prstGeom>
        </p:spPr>
      </p:pic>
      <p:pic>
        <p:nvPicPr>
          <p:cNvPr id="9" name="Afbeelding 8"/>
          <p:cNvPicPr>
            <a:picLocks noChangeAspect="1"/>
          </p:cNvPicPr>
          <p:nvPr/>
        </p:nvPicPr>
        <p:blipFill>
          <a:blip r:embed="rId5"/>
          <a:stretch>
            <a:fillRect/>
          </a:stretch>
        </p:blipFill>
        <p:spPr>
          <a:xfrm>
            <a:off x="850769" y="1027906"/>
            <a:ext cx="2425831" cy="2438400"/>
          </a:xfrm>
          <a:prstGeom prst="rect">
            <a:avLst/>
          </a:prstGeom>
          <a:ln w="38100">
            <a:solidFill>
              <a:schemeClr val="accent1"/>
            </a:solidFill>
          </a:ln>
        </p:spPr>
      </p:pic>
      <p:pic>
        <p:nvPicPr>
          <p:cNvPr id="10" name="Afbeelding 9"/>
          <p:cNvPicPr>
            <a:picLocks noChangeAspect="1"/>
          </p:cNvPicPr>
          <p:nvPr/>
        </p:nvPicPr>
        <p:blipFill>
          <a:blip r:embed="rId6"/>
          <a:stretch>
            <a:fillRect/>
          </a:stretch>
        </p:blipFill>
        <p:spPr>
          <a:xfrm>
            <a:off x="850769" y="3739814"/>
            <a:ext cx="2451234" cy="2438400"/>
          </a:xfrm>
          <a:prstGeom prst="rect">
            <a:avLst/>
          </a:prstGeom>
          <a:ln w="38100">
            <a:solidFill>
              <a:srgbClr val="FF0000"/>
            </a:solidFill>
          </a:ln>
        </p:spPr>
      </p:pic>
    </p:spTree>
    <p:extLst>
      <p:ext uri="{BB962C8B-B14F-4D97-AF65-F5344CB8AC3E}">
        <p14:creationId xmlns:p14="http://schemas.microsoft.com/office/powerpoint/2010/main" val="1286819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hthoek 31"/>
          <p:cNvSpPr/>
          <p:nvPr/>
        </p:nvSpPr>
        <p:spPr>
          <a:xfrm>
            <a:off x="190619"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600" b="1" dirty="0">
                <a:solidFill>
                  <a:schemeClr val="accent6"/>
                </a:solidFill>
              </a:rPr>
              <a:t>Leuke effecten</a:t>
            </a:r>
            <a:endParaRPr lang="nl-BE" sz="4000" b="1" dirty="0">
              <a:solidFill>
                <a:schemeClr val="accent6"/>
              </a:solidFill>
            </a:endParaRPr>
          </a:p>
        </p:txBody>
      </p:sp>
      <p:sp>
        <p:nvSpPr>
          <p:cNvPr id="34" name="Rechthoek 33"/>
          <p:cNvSpPr/>
          <p:nvPr/>
        </p:nvSpPr>
        <p:spPr>
          <a:xfrm>
            <a:off x="4298138"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200" dirty="0"/>
              <a:t>Slaap- &amp; kalmeringsmiddelen</a:t>
            </a:r>
          </a:p>
        </p:txBody>
      </p:sp>
      <p:sp>
        <p:nvSpPr>
          <p:cNvPr id="35" name="Rechthoek 34"/>
          <p:cNvSpPr/>
          <p:nvPr/>
        </p:nvSpPr>
        <p:spPr>
          <a:xfrm>
            <a:off x="8405657" y="180489"/>
            <a:ext cx="3596747" cy="13759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nl-BE" sz="3200" b="1" dirty="0">
                <a:solidFill>
                  <a:srgbClr val="FF0000"/>
                </a:solidFill>
              </a:rPr>
              <a:t>Minder leuke effecten en risico’s</a:t>
            </a:r>
            <a:endParaRPr lang="nl-BE" sz="4000" b="1" dirty="0">
              <a:solidFill>
                <a:srgbClr val="FF0000"/>
              </a:solidFill>
            </a:endParaRPr>
          </a:p>
        </p:txBody>
      </p:sp>
      <p:pic>
        <p:nvPicPr>
          <p:cNvPr id="36" name="Afbeelding 35"/>
          <p:cNvPicPr>
            <a:picLocks noChangeAspect="1"/>
          </p:cNvPicPr>
          <p:nvPr/>
        </p:nvPicPr>
        <p:blipFill>
          <a:blip r:embed="rId3"/>
          <a:stretch>
            <a:fillRect/>
          </a:stretch>
        </p:blipFill>
        <p:spPr>
          <a:xfrm>
            <a:off x="629124" y="4032911"/>
            <a:ext cx="2590800" cy="2400300"/>
          </a:xfrm>
          <a:prstGeom prst="rect">
            <a:avLst/>
          </a:prstGeom>
        </p:spPr>
      </p:pic>
      <p:pic>
        <p:nvPicPr>
          <p:cNvPr id="37" name="Afbeelding 36"/>
          <p:cNvPicPr>
            <a:picLocks noChangeAspect="1"/>
          </p:cNvPicPr>
          <p:nvPr/>
        </p:nvPicPr>
        <p:blipFill>
          <a:blip r:embed="rId4"/>
          <a:stretch>
            <a:fillRect/>
          </a:stretch>
        </p:blipFill>
        <p:spPr>
          <a:xfrm>
            <a:off x="4652211" y="1685671"/>
            <a:ext cx="2005443" cy="1988661"/>
          </a:xfrm>
          <a:prstGeom prst="rect">
            <a:avLst/>
          </a:prstGeom>
        </p:spPr>
      </p:pic>
      <p:pic>
        <p:nvPicPr>
          <p:cNvPr id="38" name="Afbeelding 37"/>
          <p:cNvPicPr>
            <a:picLocks noChangeAspect="1"/>
          </p:cNvPicPr>
          <p:nvPr/>
        </p:nvPicPr>
        <p:blipFill>
          <a:blip r:embed="rId5"/>
          <a:stretch>
            <a:fillRect/>
          </a:stretch>
        </p:blipFill>
        <p:spPr>
          <a:xfrm>
            <a:off x="1117873" y="1689761"/>
            <a:ext cx="1600200" cy="2343150"/>
          </a:xfrm>
          <a:prstGeom prst="rect">
            <a:avLst/>
          </a:prstGeom>
        </p:spPr>
      </p:pic>
      <p:pic>
        <p:nvPicPr>
          <p:cNvPr id="39" name="Afbeelding 38"/>
          <p:cNvPicPr>
            <a:picLocks noChangeAspect="1"/>
          </p:cNvPicPr>
          <p:nvPr/>
        </p:nvPicPr>
        <p:blipFill>
          <a:blip r:embed="rId6"/>
          <a:stretch>
            <a:fillRect/>
          </a:stretch>
        </p:blipFill>
        <p:spPr>
          <a:xfrm>
            <a:off x="10731810" y="5120798"/>
            <a:ext cx="1361399" cy="1737202"/>
          </a:xfrm>
          <a:prstGeom prst="rect">
            <a:avLst/>
          </a:prstGeom>
        </p:spPr>
      </p:pic>
      <p:pic>
        <p:nvPicPr>
          <p:cNvPr id="40" name="Afbeelding 39"/>
          <p:cNvPicPr>
            <a:picLocks noChangeAspect="1"/>
          </p:cNvPicPr>
          <p:nvPr/>
        </p:nvPicPr>
        <p:blipFill>
          <a:blip r:embed="rId7"/>
          <a:stretch>
            <a:fillRect/>
          </a:stretch>
        </p:blipFill>
        <p:spPr>
          <a:xfrm>
            <a:off x="9267307" y="5233061"/>
            <a:ext cx="1464503" cy="1494887"/>
          </a:xfrm>
          <a:prstGeom prst="rect">
            <a:avLst/>
          </a:prstGeom>
        </p:spPr>
      </p:pic>
      <p:pic>
        <p:nvPicPr>
          <p:cNvPr id="41" name="Afbeelding 40"/>
          <p:cNvPicPr>
            <a:picLocks noChangeAspect="1"/>
          </p:cNvPicPr>
          <p:nvPr/>
        </p:nvPicPr>
        <p:blipFill>
          <a:blip r:embed="rId8"/>
          <a:stretch>
            <a:fillRect/>
          </a:stretch>
        </p:blipFill>
        <p:spPr>
          <a:xfrm>
            <a:off x="4504695" y="3705225"/>
            <a:ext cx="2419350" cy="2343150"/>
          </a:xfrm>
          <a:prstGeom prst="rect">
            <a:avLst/>
          </a:prstGeom>
        </p:spPr>
      </p:pic>
      <p:pic>
        <p:nvPicPr>
          <p:cNvPr id="42" name="Afbeelding 41"/>
          <p:cNvPicPr>
            <a:picLocks noChangeAspect="1"/>
          </p:cNvPicPr>
          <p:nvPr/>
        </p:nvPicPr>
        <p:blipFill>
          <a:blip r:embed="rId9"/>
          <a:stretch>
            <a:fillRect/>
          </a:stretch>
        </p:blipFill>
        <p:spPr>
          <a:xfrm>
            <a:off x="10190410" y="1598598"/>
            <a:ext cx="1902799" cy="1872232"/>
          </a:xfrm>
          <a:prstGeom prst="rect">
            <a:avLst/>
          </a:prstGeom>
        </p:spPr>
      </p:pic>
      <p:pic>
        <p:nvPicPr>
          <p:cNvPr id="43" name="Afbeelding 42"/>
          <p:cNvPicPr>
            <a:picLocks noChangeAspect="1"/>
          </p:cNvPicPr>
          <p:nvPr/>
        </p:nvPicPr>
        <p:blipFill>
          <a:blip r:embed="rId10"/>
          <a:stretch>
            <a:fillRect/>
          </a:stretch>
        </p:blipFill>
        <p:spPr>
          <a:xfrm>
            <a:off x="7912917" y="1564085"/>
            <a:ext cx="2095940" cy="1941258"/>
          </a:xfrm>
          <a:prstGeom prst="rect">
            <a:avLst/>
          </a:prstGeom>
        </p:spPr>
      </p:pic>
      <p:pic>
        <p:nvPicPr>
          <p:cNvPr id="44" name="Afbeelding 43"/>
          <p:cNvPicPr>
            <a:picLocks noChangeAspect="1"/>
          </p:cNvPicPr>
          <p:nvPr/>
        </p:nvPicPr>
        <p:blipFill>
          <a:blip r:embed="rId11"/>
          <a:stretch>
            <a:fillRect/>
          </a:stretch>
        </p:blipFill>
        <p:spPr>
          <a:xfrm>
            <a:off x="8923110" y="3670009"/>
            <a:ext cx="1578781" cy="1585443"/>
          </a:xfrm>
          <a:prstGeom prst="rect">
            <a:avLst/>
          </a:prstGeom>
        </p:spPr>
      </p:pic>
      <p:pic>
        <p:nvPicPr>
          <p:cNvPr id="45" name="Afbeelding 44"/>
          <p:cNvPicPr>
            <a:picLocks noChangeAspect="1"/>
          </p:cNvPicPr>
          <p:nvPr/>
        </p:nvPicPr>
        <p:blipFill>
          <a:blip r:embed="rId12"/>
          <a:stretch>
            <a:fillRect/>
          </a:stretch>
        </p:blipFill>
        <p:spPr>
          <a:xfrm>
            <a:off x="10501891" y="3420672"/>
            <a:ext cx="1591318" cy="1700126"/>
          </a:xfrm>
          <a:prstGeom prst="rect">
            <a:avLst/>
          </a:prstGeom>
        </p:spPr>
      </p:pic>
      <p:pic>
        <p:nvPicPr>
          <p:cNvPr id="46" name="Afbeelding 45"/>
          <p:cNvPicPr>
            <a:picLocks noChangeAspect="1"/>
          </p:cNvPicPr>
          <p:nvPr/>
        </p:nvPicPr>
        <p:blipFill>
          <a:blip r:embed="rId13"/>
          <a:stretch>
            <a:fillRect/>
          </a:stretch>
        </p:blipFill>
        <p:spPr>
          <a:xfrm>
            <a:off x="7729995" y="4876800"/>
            <a:ext cx="1604211" cy="1981200"/>
          </a:xfrm>
          <a:prstGeom prst="rect">
            <a:avLst/>
          </a:prstGeom>
        </p:spPr>
      </p:pic>
    </p:spTree>
    <p:extLst>
      <p:ext uri="{BB962C8B-B14F-4D97-AF65-F5344CB8AC3E}">
        <p14:creationId xmlns:p14="http://schemas.microsoft.com/office/powerpoint/2010/main" val="86645520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2CF92FDCD2C5A4BB55D7982D9FC9287" ma:contentTypeVersion="15" ma:contentTypeDescription="Een nieuw document maken." ma:contentTypeScope="" ma:versionID="59115384fe129fc24115e5ca33ddec9a">
  <xsd:schema xmlns:xsd="http://www.w3.org/2001/XMLSchema" xmlns:xs="http://www.w3.org/2001/XMLSchema" xmlns:p="http://schemas.microsoft.com/office/2006/metadata/properties" xmlns:ns1="http://schemas.microsoft.com/sharepoint/v3" xmlns:ns2="030d8478-c609-4856-a5ea-e4b6a8acb26a" xmlns:ns3="9ac44d16-cf57-48ae-b303-e9909a3396aa" targetNamespace="http://schemas.microsoft.com/office/2006/metadata/properties" ma:root="true" ma:fieldsID="252ec52c0f6d196e33e1cc2a5da1fa84" ns1:_="" ns2:_="" ns3:_="">
    <xsd:import namespace="http://schemas.microsoft.com/sharepoint/v3"/>
    <xsd:import namespace="030d8478-c609-4856-a5ea-e4b6a8acb26a"/>
    <xsd:import namespace="9ac44d16-cf57-48ae-b303-e9909a3396a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element ref="ns2:MediaLengthInSecond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Eigenschappen van het geïntegreerd beleid voor naleving" ma:hidden="true" ma:internalName="_ip_UnifiedCompliancePolicyProperties">
      <xsd:simpleType>
        <xsd:restriction base="dms:Note"/>
      </xsd:simpleType>
    </xsd:element>
    <xsd:element name="_ip_UnifiedCompliancePolicyUIAction" ma:index="22"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0d8478-c609-4856-a5ea-e4b6a8acb26a"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Afbeeldingtags" ma:readOnly="false" ma:fieldId="{5cf76f15-5ced-4ddc-b409-7134ff3c332f}" ma:taxonomyMulti="true" ma:sspId="fb7173da-ec22-442e-9120-515e97629a34"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c44d16-cf57-48ae-b303-e9909a3396a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09897fec-132e-4589-841b-f4b5ba8c4507}" ma:internalName="TaxCatchAll" ma:showField="CatchAllData" ma:web="9ac44d16-cf57-48ae-b303-e9909a3396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30d8478-c609-4856-a5ea-e4b6a8acb26a">
      <Terms xmlns="http://schemas.microsoft.com/office/infopath/2007/PartnerControls"/>
    </lcf76f155ced4ddcb4097134ff3c332f>
    <TaxCatchAll xmlns="9ac44d16-cf57-48ae-b303-e9909a3396aa"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62EB8E5-65F4-459C-B660-8F0C28FBB093}"/>
</file>

<file path=customXml/itemProps2.xml><?xml version="1.0" encoding="utf-8"?>
<ds:datastoreItem xmlns:ds="http://schemas.openxmlformats.org/officeDocument/2006/customXml" ds:itemID="{3028C9B3-3A89-495A-AB70-729430D451BD}"/>
</file>

<file path=customXml/itemProps3.xml><?xml version="1.0" encoding="utf-8"?>
<ds:datastoreItem xmlns:ds="http://schemas.openxmlformats.org/officeDocument/2006/customXml" ds:itemID="{B6552CA9-C9F1-4338-8822-AF222A4CC7F0}"/>
</file>

<file path=docProps/app.xml><?xml version="1.0" encoding="utf-8"?>
<Properties xmlns="http://schemas.openxmlformats.org/officeDocument/2006/extended-properties" xmlns:vt="http://schemas.openxmlformats.org/officeDocument/2006/docPropsVTypes">
  <TotalTime>0</TotalTime>
  <Words>848</Words>
  <Application>Microsoft Office PowerPoint</Application>
  <PresentationFormat>Breedbeeld</PresentationFormat>
  <Paragraphs>111</Paragraphs>
  <Slides>12</Slides>
  <Notes>11</Notes>
  <HiddenSlides>0</HiddenSlides>
  <MMClips>1</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Arial</vt:lpstr>
      <vt:lpstr>Calibri</vt:lpstr>
      <vt:lpstr>Calibri Light</vt:lpstr>
      <vt:lpstr>High Tower Text</vt:lpstr>
      <vt:lpstr>Kantoorthema</vt:lpstr>
      <vt:lpstr>Verslavende middelen</vt:lpstr>
      <vt:lpstr>PowerPoint-presentatie</vt:lpstr>
      <vt:lpstr>PowerPoint-presentatie</vt:lpstr>
      <vt:lpstr>Alcohol </vt:lpstr>
      <vt:lpstr>PowerPoint-presentatie</vt:lpstr>
      <vt:lpstr>Cannabis</vt:lpstr>
      <vt:lpstr>PowerPoint-presentatie</vt:lpstr>
      <vt:lpstr>Slaap- en kalmeringsmiddelen</vt:lpstr>
      <vt:lpstr>PowerPoint-presentatie</vt:lpstr>
      <vt:lpstr>Gokken</vt:lpstr>
      <vt:lpstr>PowerPoint-presentatie</vt:lpstr>
      <vt:lpstr>Dankuwel!</vt:lpstr>
    </vt:vector>
  </TitlesOfParts>
  <Company>VAD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Groepssessie voor volwassenen</dc:title>
  <dc:creator>Jolien Van Coillie</dc:creator>
  <cp:lastModifiedBy>Fred Laudens</cp:lastModifiedBy>
  <cp:revision>61</cp:revision>
  <cp:lastPrinted>2017-10-18T11:54:50Z</cp:lastPrinted>
  <dcterms:created xsi:type="dcterms:W3CDTF">2017-04-14T09:57:03Z</dcterms:created>
  <dcterms:modified xsi:type="dcterms:W3CDTF">2025-02-24T15:37:19Z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0x010100B2CF92FDCD2C5A4BB55D7982D9FC9287</vt:lpwstr>
  </property>
</Properties>
</file>