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4" r:id="rId21"/>
    <p:sldId id="272" r:id="rId22"/>
    <p:sldId id="273"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5143500" type="screen16x9"/>
  <p:notesSz cx="6858000" cy="9144000"/>
  <p:embeddedFontLst>
    <p:embeddedFont>
      <p:font typeface="Rajdhani" panose="020B0604020202020204" charset="0"/>
      <p:regular r:id="rId36"/>
      <p:bold r:id="rId37"/>
    </p:embeddedFont>
    <p:embeddedFont>
      <p:font typeface="Rajdhani Medium" panose="020B0604020202020204" charset="0"/>
      <p:regular r:id="rId38"/>
      <p:bold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38" d="100"/>
          <a:sy n="138" d="100"/>
        </p:scale>
        <p:origin x="83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n Speetjens" userId="43c2a5f4-b454-45b0-af65-2cade6c04410" providerId="ADAL" clId="{4823A1E1-1827-4CE4-B23B-C7ABD664A227}"/>
    <pc:docChg chg="modSld">
      <pc:chgData name="Leen Speetjens" userId="43c2a5f4-b454-45b0-af65-2cade6c04410" providerId="ADAL" clId="{4823A1E1-1827-4CE4-B23B-C7ABD664A227}" dt="2025-11-24T13:47:50.549" v="0" actId="20577"/>
      <pc:docMkLst>
        <pc:docMk/>
      </pc:docMkLst>
      <pc:sldChg chg="modNotesTx">
        <pc:chgData name="Leen Speetjens" userId="43c2a5f4-b454-45b0-af65-2cade6c04410" providerId="ADAL" clId="{4823A1E1-1827-4CE4-B23B-C7ABD664A227}" dt="2025-11-24T13:47:50.549" v="0" actId="20577"/>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Merci Elio, al veel beter dan een lege witte presentatie!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a499042e0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a499042e0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Wat was de aanleiding tot Kink Responsibly?</a:t>
            </a:r>
            <a:endParaRPr/>
          </a:p>
          <a:p>
            <a:pPr marL="0" lvl="0" indent="0" algn="l" rtl="0">
              <a:spcBef>
                <a:spcPts val="0"/>
              </a:spcBef>
              <a:spcAft>
                <a:spcPts val="0"/>
              </a:spcAft>
              <a:buNone/>
            </a:pPr>
            <a:r>
              <a:rPr lang="nl"/>
              <a:t>&gt; Korte introductie vanwaar het initiatief Darklands (de noden/bezorgdheden)</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nl"/>
              <a:t>Als organisatie zagen we cijfers in stijgende lijn, zoals de STI (Seksueel Overdraagbare Infecties) cijfers</a:t>
            </a:r>
            <a:endParaRPr/>
          </a:p>
          <a:p>
            <a:pPr marL="457200" lvl="0" indent="-298450" algn="l" rtl="0">
              <a:spcBef>
                <a:spcPts val="0"/>
              </a:spcBef>
              <a:spcAft>
                <a:spcPts val="0"/>
              </a:spcAft>
              <a:buSzPts val="1100"/>
              <a:buChar char="-"/>
            </a:pPr>
            <a:r>
              <a:rPr lang="nl"/>
              <a:t>Een persoonlijke zorg van de organisator Jeroen: over de stijgende cijfers, soms het druggebruik, zorg voor de community en gemeenschap</a:t>
            </a:r>
            <a:endParaRPr/>
          </a:p>
          <a:p>
            <a:pPr marL="457200" lvl="0" indent="-298450" algn="l" rtl="0">
              <a:spcBef>
                <a:spcPts val="0"/>
              </a:spcBef>
              <a:spcAft>
                <a:spcPts val="0"/>
              </a:spcAft>
              <a:buSzPts val="1100"/>
              <a:buChar char="-"/>
            </a:pPr>
            <a:r>
              <a:rPr lang="nl"/>
              <a:t>De vraag vanuit de community zelf vanwege de ‘weinige’ voeling met die thema’s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a499042e0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a499042e0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a499042e0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a499042e0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Als organisatie willen we iets doen voor de community, en tegelijkertijd de community en professionele organisaties dichter bij elkaar brengen.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l">
                <a:solidFill>
                  <a:schemeClr val="dk1"/>
                </a:solidFill>
              </a:rPr>
              <a:t>Daarvoor hielden we enkele principes voor ogen:</a:t>
            </a:r>
            <a:endParaRPr>
              <a:solidFill>
                <a:schemeClr val="dk1"/>
              </a:solidFill>
            </a:endParaRPr>
          </a:p>
          <a:p>
            <a:pPr marL="457200" lvl="0" indent="-298450" algn="l" rtl="0">
              <a:spcBef>
                <a:spcPts val="0"/>
              </a:spcBef>
              <a:spcAft>
                <a:spcPts val="0"/>
              </a:spcAft>
              <a:buClr>
                <a:schemeClr val="dk1"/>
              </a:buClr>
              <a:buSzPts val="1100"/>
              <a:buChar char="-"/>
            </a:pPr>
            <a:r>
              <a:rPr lang="nl">
                <a:solidFill>
                  <a:schemeClr val="dk1"/>
                </a:solidFill>
              </a:rPr>
              <a:t>We gaan uit van het fenomeen, wat niet noodzakelijk een probleem is.</a:t>
            </a:r>
            <a:endParaRPr>
              <a:solidFill>
                <a:schemeClr val="dk1"/>
              </a:solidFill>
            </a:endParaRPr>
          </a:p>
          <a:p>
            <a:pPr marL="457200" lvl="0" indent="-298450" algn="l" rtl="0">
              <a:spcBef>
                <a:spcPts val="0"/>
              </a:spcBef>
              <a:spcAft>
                <a:spcPts val="0"/>
              </a:spcAft>
              <a:buClr>
                <a:schemeClr val="dk1"/>
              </a:buClr>
              <a:buSzPts val="1100"/>
              <a:buChar char="-"/>
            </a:pPr>
            <a:r>
              <a:rPr lang="nl">
                <a:solidFill>
                  <a:schemeClr val="dk1"/>
                </a:solidFill>
              </a:rPr>
              <a:t>Voorkomen dat een stigma versterkt zou worden en gebruik maken van juiste beeldvorming, die ook aantrekkelijk is voor de bezoeker, zonder belerend vingertje.</a:t>
            </a:r>
            <a:endParaRPr>
              <a:solidFill>
                <a:schemeClr val="dk1"/>
              </a:solidFill>
            </a:endParaRPr>
          </a:p>
          <a:p>
            <a:pPr marL="457200" lvl="0" indent="-298450" algn="l" rtl="0">
              <a:spcBef>
                <a:spcPts val="0"/>
              </a:spcBef>
              <a:spcAft>
                <a:spcPts val="0"/>
              </a:spcAft>
              <a:buClr>
                <a:schemeClr val="dk1"/>
              </a:buClr>
              <a:buSzPts val="1100"/>
              <a:buChar char="-"/>
            </a:pPr>
            <a:r>
              <a:rPr lang="nl">
                <a:solidFill>
                  <a:schemeClr val="dk1"/>
                </a:solidFill>
              </a:rPr>
              <a:t>De informatie moet correct zijn, juist door kruisbestuiving tussen de doelgroep en het professionele werkveld.</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2a43e47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2a43e47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Het proces:</a:t>
            </a:r>
            <a:endParaRPr/>
          </a:p>
          <a:p>
            <a:pPr marL="457200" lvl="0" indent="-298450" algn="l" rtl="0">
              <a:spcBef>
                <a:spcPts val="0"/>
              </a:spcBef>
              <a:spcAft>
                <a:spcPts val="0"/>
              </a:spcAft>
              <a:buSzPts val="1100"/>
              <a:buChar char="-"/>
            </a:pPr>
            <a:r>
              <a:rPr lang="nl"/>
              <a:t>we brachten heel wat partners samen, zowel ervaringsdeskundige (met een kijk binnenin de community), als professionele organisaties</a:t>
            </a:r>
            <a:endParaRPr/>
          </a:p>
          <a:p>
            <a:pPr marL="457200" lvl="0" indent="-298450" algn="l" rtl="0">
              <a:spcBef>
                <a:spcPts val="0"/>
              </a:spcBef>
              <a:spcAft>
                <a:spcPts val="0"/>
              </a:spcAft>
              <a:buSzPts val="1100"/>
              <a:buChar char="-"/>
            </a:pPr>
            <a:r>
              <a:rPr lang="nl"/>
              <a:t>rond drie thema’s: chemsex, seksueel overdraagbare infecties en mentaal- en fysiek welzijn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2a43e47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2a43e47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dirty="0"/>
              <a:t>En voila: zo geschiedde. Na een eerste introductievergadering engageerden heel wat organisaties en personen zich.</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80f44922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80f44922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Sectoren:</a:t>
            </a:r>
            <a:endParaRPr/>
          </a:p>
          <a:p>
            <a:pPr marL="457200" lvl="0" indent="-298450" algn="l" rtl="0">
              <a:spcBef>
                <a:spcPts val="0"/>
              </a:spcBef>
              <a:spcAft>
                <a:spcPts val="0"/>
              </a:spcAft>
              <a:buSzPts val="1100"/>
              <a:buChar char="-"/>
            </a:pPr>
            <a:r>
              <a:rPr lang="nl"/>
              <a:t>Academische sector</a:t>
            </a:r>
            <a:endParaRPr/>
          </a:p>
          <a:p>
            <a:pPr marL="457200" lvl="0" indent="-298450" algn="l" rtl="0">
              <a:spcBef>
                <a:spcPts val="0"/>
              </a:spcBef>
              <a:spcAft>
                <a:spcPts val="0"/>
              </a:spcAft>
              <a:buSzPts val="1100"/>
              <a:buChar char="-"/>
            </a:pPr>
            <a:r>
              <a:rPr lang="nl"/>
              <a:t>Private sector (Chemsex Therapist &gt; privépraktijk met focus op doelgroep, The Boots &gt; bar (met ervaringsdeskundigheid doelgroep)</a:t>
            </a:r>
            <a:endParaRPr/>
          </a:p>
          <a:p>
            <a:pPr marL="457200" lvl="0" indent="-298450" algn="l" rtl="0">
              <a:spcBef>
                <a:spcPts val="0"/>
              </a:spcBef>
              <a:spcAft>
                <a:spcPts val="0"/>
              </a:spcAft>
              <a:buSzPts val="1100"/>
              <a:buChar char="-"/>
            </a:pPr>
            <a:r>
              <a:rPr lang="nl"/>
              <a:t>Welzijnswerk: Sensoa</a:t>
            </a:r>
            <a:endParaRPr/>
          </a:p>
          <a:p>
            <a:pPr marL="457200" lvl="0" indent="-298450" algn="l" rtl="0">
              <a:spcBef>
                <a:spcPts val="0"/>
              </a:spcBef>
              <a:spcAft>
                <a:spcPts val="0"/>
              </a:spcAft>
              <a:buSzPts val="1100"/>
              <a:buChar char="-"/>
            </a:pPr>
            <a:r>
              <a:rPr lang="nl"/>
              <a:t>Sociaal middenveld: Het Roze Huis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a499042e0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a499042e0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f2a43e47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f2a43e47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2a43e4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2a43e4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2a43e47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2a43e47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Het resultaat was een expo, interactief, over de thema’s heen, met inhoud van alle betrokken partners.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a499042e0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a499042e0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5f80f44922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5f80f44922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5f2a43e47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5f2a43e47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Om de doelstelling kruisbestuiving nog meer kracht bij te zetten, organiseerden we een rondleiding waar enorm veel geïnteresseerden het festival Darklands konden ontdekken.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f2a43e47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f2a43e47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f2a43e47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f2a43e47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f80f44922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f80f44922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f80f44922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80f44922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solidFill>
                  <a:schemeClr val="dk1"/>
                </a:solidFill>
              </a:rPr>
              <a:t>Vergelijking met voorgaande acties: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Contrast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nl">
                <a:solidFill>
                  <a:schemeClr val="dk1"/>
                </a:solidFill>
              </a:rPr>
              <a:t>Contrast in aanpak en beleving – effect op de effectiviteit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thematisch afgebakend (enkel drugsvoorlichting)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niet geïntegreerd,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nl">
                <a:solidFill>
                  <a:schemeClr val="dk1"/>
                </a:solidFill>
              </a:rPr>
              <a:t>Uitdagingen voor medewerkers door het niet-ingebed zijn</a:t>
            </a:r>
            <a:endParaRPr>
              <a:solidFill>
                <a:schemeClr val="dk1"/>
              </a:solidFill>
            </a:endParaRPr>
          </a:p>
          <a:p>
            <a:pPr marL="457200" lvl="0" indent="-298450" algn="l" rtl="0">
              <a:spcBef>
                <a:spcPts val="0"/>
              </a:spcBef>
              <a:spcAft>
                <a:spcPts val="0"/>
              </a:spcAft>
              <a:buSzPts val="1100"/>
              <a:buChar char="●"/>
            </a:pPr>
            <a:r>
              <a:rPr lang="nl"/>
              <a:t>Uitwisseling met het publiek draagt bij tot het in kaart brengen van de noden</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f80f44922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f80f44922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nl" sz="1200">
                <a:solidFill>
                  <a:schemeClr val="dk1"/>
                </a:solidFill>
              </a:rPr>
              <a:t>Effectiviteit van de aanpak als uitgangspunt voor evaluatie en bijsturing</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a499042e0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a499042e0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nl"/>
              <a:t>Op basis van de evaluatie gekozen om het mentale en fysieke gezondheid  niet als één van de onderdelen te zien, maar net als een overkoepelend thema </a:t>
            </a:r>
            <a:endParaRPr/>
          </a:p>
          <a:p>
            <a:pPr marL="457200" lvl="0" indent="-298450" algn="l" rtl="0">
              <a:spcBef>
                <a:spcPts val="0"/>
              </a:spcBef>
              <a:spcAft>
                <a:spcPts val="0"/>
              </a:spcAft>
              <a:buSzPts val="1100"/>
              <a:buChar char="●"/>
            </a:pPr>
            <a:r>
              <a:rPr lang="nl"/>
              <a:t>Verfijnen van de inhoud  </a:t>
            </a:r>
            <a:endParaRPr/>
          </a:p>
          <a:p>
            <a:pPr marL="457200" lvl="0" indent="-298450" algn="l" rtl="0">
              <a:spcBef>
                <a:spcPts val="0"/>
              </a:spcBef>
              <a:spcAft>
                <a:spcPts val="0"/>
              </a:spcAft>
              <a:buSzPts val="1100"/>
              <a:buChar char="●"/>
            </a:pPr>
            <a:r>
              <a:rPr lang="nl"/>
              <a:t>Gericht aanbieden, herkenningspunten (cf. levensloop) voor afstemmen boodschap en brede toegankelijkheid, hoe komt iemand in aanraking met de scene, de introductie tot, het …  </a:t>
            </a:r>
            <a:endParaRPr/>
          </a:p>
          <a:p>
            <a:pPr marL="457200" lvl="0" indent="-298450" algn="l" rtl="0">
              <a:spcBef>
                <a:spcPts val="0"/>
              </a:spcBef>
              <a:spcAft>
                <a:spcPts val="0"/>
              </a:spcAft>
              <a:buSzPts val="1100"/>
              <a:buChar char="●"/>
            </a:pPr>
            <a:r>
              <a:rPr lang="nl"/>
              <a:t>Veel nuance omtrent het afbakenen in fasen of stadia, …  </a:t>
            </a:r>
            <a:endParaRPr/>
          </a:p>
          <a:p>
            <a:pPr marL="457200" lvl="0" indent="-298450" algn="l" rtl="0">
              <a:spcBef>
                <a:spcPts val="0"/>
              </a:spcBef>
              <a:spcAft>
                <a:spcPts val="0"/>
              </a:spcAft>
              <a:buSzPts val="1100"/>
              <a:buChar char="●"/>
            </a:pPr>
            <a:r>
              <a:rPr lang="nl"/>
              <a:t>Positief verhaal, risico om thema als probleem voor te stellen, mist daardoor herkenning bij mensen die geen problemen ervaren</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a499042e0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a499042e0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solidFill>
                  <a:schemeClr val="dk1"/>
                </a:solidFill>
              </a:rPr>
              <a:t>Ik ben geinteresseerd in dit project Kink Responsibly en wil dit zowel in Vlaanderen, Europa en ook andere werelddelen uitdragen. In onze evoluerende wereld is informeren van hoe het kan enorm belangrijk. Aarzel niet mij te contacteren. Vriendelijke groeten, R.</a:t>
            </a:r>
            <a:endParaRPr>
              <a:solidFill>
                <a:schemeClr val="dk1"/>
              </a:solidFill>
            </a:endParaRPr>
          </a:p>
          <a:p>
            <a:pPr marL="0" lvl="0" indent="0" algn="l" rtl="0">
              <a:spcBef>
                <a:spcPts val="0"/>
              </a:spcBef>
              <a:spcAft>
                <a:spcPts val="0"/>
              </a:spcAft>
              <a:buClr>
                <a:schemeClr val="dk1"/>
              </a:buClr>
              <a:buSzPts val="1100"/>
              <a:buFont typeface="Arial"/>
              <a:buNone/>
            </a:pPr>
            <a:r>
              <a:rPr lang="nl">
                <a:solidFill>
                  <a:schemeClr val="dk1"/>
                </a:solidFill>
              </a:rPr>
              <a:t>Mijn idee maakt de tentoonstelling overdag toegankelijk voor iedereen. Na een bepaalde tijd enkel open via toegangsbewijs, al dan niet aangekocht om in de praktijk te brengen.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a499042e0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a499042e0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Samenvatting: is dit dus de way-to-go?</a:t>
            </a:r>
            <a:endParaRPr/>
          </a:p>
          <a:p>
            <a:pPr marL="0" lvl="0" indent="0" algn="l" rtl="0">
              <a:spcBef>
                <a:spcPts val="0"/>
              </a:spcBef>
              <a:spcAft>
                <a:spcPts val="0"/>
              </a:spcAft>
              <a:buNone/>
            </a:pPr>
            <a:endParaRPr/>
          </a:p>
          <a:p>
            <a:pPr marL="0" lvl="0" indent="0" algn="l" rtl="0">
              <a:spcBef>
                <a:spcPts val="0"/>
              </a:spcBef>
              <a:spcAft>
                <a:spcPts val="0"/>
              </a:spcAft>
              <a:buNone/>
            </a:pPr>
            <a:r>
              <a:rPr lang="nl"/>
              <a:t>Het is niet dé manier, maar wel ‘een’ manier.</a:t>
            </a:r>
            <a:endParaRPr/>
          </a:p>
          <a:p>
            <a:pPr marL="457200" lvl="0" indent="-298450" algn="l" rtl="0">
              <a:spcBef>
                <a:spcPts val="0"/>
              </a:spcBef>
              <a:spcAft>
                <a:spcPts val="0"/>
              </a:spcAft>
              <a:buSzPts val="1100"/>
              <a:buChar char="-"/>
            </a:pPr>
            <a:r>
              <a:rPr lang="nl"/>
              <a:t>Door verschillende partners bij elkaar te brengen, krijgen we een 1+1 is 3. We combineren kennis en netwerk, om een coherent verhaal te brengen. Ook het </a:t>
            </a:r>
            <a:endParaRPr/>
          </a:p>
          <a:p>
            <a:pPr marL="457200" lvl="0" indent="-298450" algn="l" rtl="0">
              <a:spcBef>
                <a:spcPts val="0"/>
              </a:spcBef>
              <a:spcAft>
                <a:spcPts val="0"/>
              </a:spcAft>
              <a:buSzPts val="1100"/>
              <a:buChar char="-"/>
            </a:pPr>
            <a:r>
              <a:rPr lang="nl"/>
              <a:t>De betrokkenheid van iedereen aan boord is wel belangrijk: ‘iedereen’ heeft het druk. Zo’n project moet samen gebeuren dus moet ook mee in bijvoorbeeld jaarplannen.</a:t>
            </a:r>
            <a:endParaRPr/>
          </a:p>
          <a:p>
            <a:pPr marL="457200" lvl="0" indent="-298450" algn="l" rtl="0">
              <a:spcBef>
                <a:spcPts val="0"/>
              </a:spcBef>
              <a:spcAft>
                <a:spcPts val="0"/>
              </a:spcAft>
              <a:buSzPts val="1100"/>
              <a:buChar char="-"/>
            </a:pPr>
            <a:r>
              <a:rPr lang="nl"/>
              <a:t>Welk verhaal je moet brengen: het in kaart brengen van welke topics aan bod moeten komen, is leidinggevend</a:t>
            </a:r>
            <a:endParaRPr/>
          </a:p>
          <a:p>
            <a:pPr marL="457200" lvl="0" indent="-298450" algn="l" rtl="0">
              <a:spcBef>
                <a:spcPts val="0"/>
              </a:spcBef>
              <a:spcAft>
                <a:spcPts val="0"/>
              </a:spcAft>
              <a:buSzPts val="1100"/>
              <a:buChar char="-"/>
            </a:pPr>
            <a:r>
              <a:rPr lang="nl"/>
              <a:t>We moeten denken in functie van de bezoeker: wat willen zij weten (in first place), en welke boodschappen willen wij meegeven? Hoe is een combinatie mogelijk, zodat zowel bezoekers zien wat ze willen weten en partners verhalen kunnen brengen die zij als waardevol beschouwen.</a:t>
            </a:r>
            <a:endParaRPr/>
          </a:p>
          <a:p>
            <a:pPr marL="457200" lvl="0" indent="-298450" algn="l" rtl="0">
              <a:spcBef>
                <a:spcPts val="0"/>
              </a:spcBef>
              <a:spcAft>
                <a:spcPts val="0"/>
              </a:spcAft>
              <a:buSzPts val="1100"/>
              <a:buChar char="-"/>
            </a:pPr>
            <a:r>
              <a:rPr lang="nl" sz="1050">
                <a:solidFill>
                  <a:srgbClr val="1F1F1F"/>
                </a:solidFill>
                <a:latin typeface="Roboto"/>
                <a:ea typeface="Roboto"/>
                <a:cs typeface="Roboto"/>
                <a:sym typeface="Roboto"/>
              </a:rPr>
              <a:t>KR is meer dan een initiatief gericht op de community. Het bevordert dialoog met en over, haalt vooroordelen en stigma weg en biedt zicht op de gemeenschappelijke beleving en verbondenheid. Bereikt zo ook (ver) buiten de community een effect.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a499042e0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a499042e0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solidFill>
                  <a:schemeClr val="dk1"/>
                </a:solidFill>
              </a:rPr>
              <a:t>Voor we concreet aan de slag gaan; wat gaan we concreet bekijken samen met jullie:</a:t>
            </a:r>
            <a:endParaRPr>
              <a:solidFill>
                <a:schemeClr val="dk1"/>
              </a:solidFill>
            </a:endParaRPr>
          </a:p>
          <a:p>
            <a:pPr marL="457200" lvl="0" indent="-298450" algn="l" rtl="0">
              <a:spcBef>
                <a:spcPts val="0"/>
              </a:spcBef>
              <a:spcAft>
                <a:spcPts val="0"/>
              </a:spcAft>
              <a:buClr>
                <a:schemeClr val="dk1"/>
              </a:buClr>
              <a:buSzPts val="1100"/>
              <a:buAutoNum type="arabicPeriod"/>
            </a:pPr>
            <a:r>
              <a:rPr lang="nl">
                <a:solidFill>
                  <a:schemeClr val="dk1"/>
                </a:solidFill>
              </a:rPr>
              <a:t>Vanwaar de nood? Welke nood?</a:t>
            </a:r>
            <a:endParaRPr>
              <a:solidFill>
                <a:schemeClr val="dk1"/>
              </a:solidFill>
            </a:endParaRPr>
          </a:p>
          <a:p>
            <a:pPr marL="457200" lvl="0" indent="-298450" algn="l" rtl="0">
              <a:spcBef>
                <a:spcPts val="0"/>
              </a:spcBef>
              <a:spcAft>
                <a:spcPts val="0"/>
              </a:spcAft>
              <a:buClr>
                <a:schemeClr val="dk1"/>
              </a:buClr>
              <a:buSzPts val="1100"/>
              <a:buAutoNum type="arabicPeriod"/>
            </a:pPr>
            <a:r>
              <a:rPr lang="nl">
                <a:solidFill>
                  <a:schemeClr val="dk1"/>
                </a:solidFill>
              </a:rPr>
              <a:t>Hoe kwam het proces tot stand?</a:t>
            </a:r>
            <a:endParaRPr>
              <a:solidFill>
                <a:schemeClr val="dk1"/>
              </a:solidFill>
            </a:endParaRPr>
          </a:p>
          <a:p>
            <a:pPr marL="457200" lvl="0" indent="-298450" algn="l" rtl="0">
              <a:spcBef>
                <a:spcPts val="0"/>
              </a:spcBef>
              <a:spcAft>
                <a:spcPts val="0"/>
              </a:spcAft>
              <a:buClr>
                <a:schemeClr val="dk1"/>
              </a:buClr>
              <a:buSzPts val="1100"/>
              <a:buAutoNum type="arabicPeriod"/>
            </a:pPr>
            <a:r>
              <a:rPr lang="nl">
                <a:solidFill>
                  <a:schemeClr val="dk1"/>
                </a:solidFill>
              </a:rPr>
              <a:t>Welk resultaat heeft dit opgeleverd?</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5f2a43e47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5f2a43e475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2a43e47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2a43e4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INTRODUCTIE ALGEMEEN DARKLANDS (KORT)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f2a43e47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f2a43e47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Darklands</a:t>
            </a:r>
            <a:endParaRPr/>
          </a:p>
          <a:p>
            <a:pPr marL="457200" lvl="0" indent="-298450" algn="l" rtl="0">
              <a:spcBef>
                <a:spcPts val="0"/>
              </a:spcBef>
              <a:spcAft>
                <a:spcPts val="0"/>
              </a:spcAft>
              <a:buSzPts val="1100"/>
              <a:buChar char="-"/>
            </a:pPr>
            <a:r>
              <a:rPr lang="nl"/>
              <a:t>is een festival door en voor mannen met een voorliefde voor kink</a:t>
            </a:r>
            <a:endParaRPr/>
          </a:p>
          <a:p>
            <a:pPr marL="457200" lvl="0" indent="-298450" algn="l" rtl="0">
              <a:spcBef>
                <a:spcPts val="0"/>
              </a:spcBef>
              <a:spcAft>
                <a:spcPts val="0"/>
              </a:spcAft>
              <a:buSzPts val="1100"/>
              <a:buChar char="-"/>
            </a:pPr>
            <a:r>
              <a:rPr lang="nl"/>
              <a:t>een ontmoetingsplek voor de (internationale) gay fetich community</a:t>
            </a:r>
            <a:endParaRPr/>
          </a:p>
          <a:p>
            <a:pPr marL="457200" lvl="0" indent="-298450" algn="l" rtl="0">
              <a:spcBef>
                <a:spcPts val="0"/>
              </a:spcBef>
              <a:spcAft>
                <a:spcPts val="0"/>
              </a:spcAft>
              <a:buSzPts val="1100"/>
              <a:buChar char="-"/>
            </a:pPr>
            <a:r>
              <a:rPr lang="nl"/>
              <a:t>het is een festival waar we muziek, beleving, show en seksuele aspecten samenbrengen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a6a358fbd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a6a358fb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a499042e0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a499042e0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Jaarlijks:</a:t>
            </a:r>
            <a:endParaRPr/>
          </a:p>
          <a:p>
            <a:pPr marL="457200" lvl="0" indent="-298450" algn="l" rtl="0">
              <a:spcBef>
                <a:spcPts val="0"/>
              </a:spcBef>
              <a:spcAft>
                <a:spcPts val="0"/>
              </a:spcAft>
              <a:buSzPts val="1100"/>
              <a:buChar char="-"/>
            </a:pPr>
            <a:r>
              <a:rPr lang="nl"/>
              <a:t>ontvangen we 9.000 bezoekers</a:t>
            </a:r>
            <a:endParaRPr/>
          </a:p>
          <a:p>
            <a:pPr marL="457200" lvl="0" indent="-298450" algn="l" rtl="0">
              <a:spcBef>
                <a:spcPts val="0"/>
              </a:spcBef>
              <a:spcAft>
                <a:spcPts val="0"/>
              </a:spcAft>
              <a:buSzPts val="1100"/>
              <a:buChar char="-"/>
            </a:pPr>
            <a:r>
              <a:rPr lang="nl"/>
              <a:t>organiseren we met meer dan 300 crewleden</a:t>
            </a:r>
            <a:endParaRPr/>
          </a:p>
          <a:p>
            <a:pPr marL="457200" lvl="0" indent="-298450" algn="l" rtl="0">
              <a:spcBef>
                <a:spcPts val="0"/>
              </a:spcBef>
              <a:spcAft>
                <a:spcPts val="0"/>
              </a:spcAft>
              <a:buSzPts val="1100"/>
              <a:buChar char="-"/>
            </a:pPr>
            <a:r>
              <a:rPr lang="nl"/>
              <a:t>een 5-daags festival in de Waagnatie (Antwerpen) &amp; tal van city events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a499042e0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a499042e0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2a43e47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2a43e47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Darklands staat voor een veilige(re) omgeving, zowel mentaal als fysiek</a:t>
            </a:r>
            <a:endParaRPr/>
          </a:p>
          <a:p>
            <a:pPr marL="0" lvl="0" indent="0" algn="l" rtl="0">
              <a:spcBef>
                <a:spcPts val="0"/>
              </a:spcBef>
              <a:spcAft>
                <a:spcPts val="0"/>
              </a:spcAft>
              <a:buNone/>
            </a:pPr>
            <a:endParaRPr/>
          </a:p>
          <a:p>
            <a:pPr marL="0" lvl="0" indent="0" algn="l" rtl="0">
              <a:spcBef>
                <a:spcPts val="0"/>
              </a:spcBef>
              <a:spcAft>
                <a:spcPts val="0"/>
              </a:spcAft>
              <a:buNone/>
            </a:pPr>
            <a:r>
              <a:rPr lang="nl"/>
              <a:t>We zorgen voor:</a:t>
            </a:r>
            <a:endParaRPr/>
          </a:p>
          <a:p>
            <a:pPr marL="457200" lvl="0" indent="-298450" algn="l" rtl="0">
              <a:spcBef>
                <a:spcPts val="0"/>
              </a:spcBef>
              <a:spcAft>
                <a:spcPts val="0"/>
              </a:spcAft>
              <a:buSzPts val="1100"/>
              <a:buChar char="-"/>
            </a:pPr>
            <a:r>
              <a:rPr lang="nl"/>
              <a:t>Masterclasses tijdens het evenement over verschillende topics: van mentaal welzijn, tot druggebruik en ‘eerste stappen in de fetish wereld’</a:t>
            </a:r>
            <a:endParaRPr/>
          </a:p>
          <a:p>
            <a:pPr marL="457200" lvl="0" indent="-298450" algn="l" rtl="0">
              <a:spcBef>
                <a:spcPts val="0"/>
              </a:spcBef>
              <a:spcAft>
                <a:spcPts val="0"/>
              </a:spcAft>
              <a:buSzPts val="1100"/>
              <a:buChar char="-"/>
            </a:pPr>
            <a:r>
              <a:rPr lang="nl"/>
              <a:t>We hebben voorzieningen zoals condooms, glijmiddel, handschoenen, oordopjes, douches,...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13" name="Google Shape;13;p2" title="DL_Logo_White_RGB.png"/>
          <p:cNvPicPr preferRelativeResize="0"/>
          <p:nvPr/>
        </p:nvPicPr>
        <p:blipFill>
          <a:blip r:embed="rId2">
            <a:alphaModFix amt="15000"/>
          </a:blip>
          <a:stretch>
            <a:fillRect/>
          </a:stretch>
        </p:blipFill>
        <p:spPr>
          <a:xfrm>
            <a:off x="-597575" y="1571199"/>
            <a:ext cx="4189850" cy="48132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4" name="Google Shape;64;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 name="Google Shape;65;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6" name="Google Shape;6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67" name="Google Shape;67;p11"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70" name="Google Shape;7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71" name="Google Shape;71;p12"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
        <p:cNvGrpSpPr/>
        <p:nvPr/>
      </p:nvGrpSpPr>
      <p:grpSpPr>
        <a:xfrm>
          <a:off x="0" y="0"/>
          <a:ext cx="0" cy="0"/>
          <a:chOff x="0" y="0"/>
          <a:chExt cx="0" cy="0"/>
        </a:xfrm>
      </p:grpSpPr>
      <p:sp>
        <p:nvSpPr>
          <p:cNvPr id="73" name="Google Shape;73;p1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4" name="Google Shape;74;p1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5" name="Google Shape;7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76" name="Google Shape;76;p13"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77" name="Google Shape;77;p13"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80" name="Google Shape;80;p14" title="DL_Logo_White_Horizontal_RGB.png"/>
          <p:cNvPicPr preferRelativeResize="0"/>
          <p:nvPr/>
        </p:nvPicPr>
        <p:blipFill>
          <a:blip r:embed="rId2">
            <a:alphaModFix/>
          </a:blip>
          <a:stretch>
            <a:fillRect/>
          </a:stretch>
        </p:blipFill>
        <p:spPr>
          <a:xfrm>
            <a:off x="1884935" y="1984788"/>
            <a:ext cx="5374125" cy="1173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eg 1">
  <p:cSld name="BLANK_1">
    <p:spTree>
      <p:nvGrpSpPr>
        <p:cNvPr id="1" name="Shape 81"/>
        <p:cNvGrpSpPr/>
        <p:nvPr/>
      </p:nvGrpSpPr>
      <p:grpSpPr>
        <a:xfrm>
          <a:off x="0" y="0"/>
          <a:ext cx="0" cy="0"/>
          <a:chOff x="0" y="0"/>
          <a:chExt cx="0" cy="0"/>
        </a:xfrm>
      </p:grpSpPr>
      <p:sp>
        <p:nvSpPr>
          <p:cNvPr id="82" name="Google Shape;8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17" name="Google Shape;17;p3" title="DL_Logo_White_RGB.png"/>
          <p:cNvPicPr preferRelativeResize="0"/>
          <p:nvPr/>
        </p:nvPicPr>
        <p:blipFill>
          <a:blip r:embed="rId2">
            <a:alphaModFix amt="15000"/>
          </a:blip>
          <a:stretch>
            <a:fillRect/>
          </a:stretch>
        </p:blipFill>
        <p:spPr>
          <a:xfrm>
            <a:off x="-597575" y="1571199"/>
            <a:ext cx="4189850" cy="48132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22" name="Google Shape;22;p4"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23" name="Google Shape;23;p4"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29" name="Google Shape;29;p5"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30" name="Google Shape;30;p5"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34" name="Google Shape;34;p6"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35" name="Google Shape;35;p6"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40" name="Google Shape;40;p7"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41" name="Google Shape;41;p7"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kst in één kolom 1">
  <p:cSld name="ONE_COLUMN_TEXT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42603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 name="Google Shape;44;p8"/>
          <p:cNvSpPr txBox="1">
            <a:spLocks noGrp="1"/>
          </p:cNvSpPr>
          <p:nvPr>
            <p:ph type="body" idx="1"/>
          </p:nvPr>
        </p:nvSpPr>
        <p:spPr>
          <a:xfrm>
            <a:off x="311700" y="1389600"/>
            <a:ext cx="4260300" cy="3179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46" name="Google Shape;46;p8"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47" name="Google Shape;47;p8" title="DL_Logo_White_RGB.png"/>
          <p:cNvPicPr preferRelativeResize="0"/>
          <p:nvPr/>
        </p:nvPicPr>
        <p:blipFill>
          <a:blip r:embed="rId2">
            <a:alphaModFix amt="8000"/>
          </a:blip>
          <a:stretch>
            <a:fillRect/>
          </a:stretch>
        </p:blipFill>
        <p:spPr>
          <a:xfrm>
            <a:off x="-1145250" y="1621500"/>
            <a:ext cx="4975649" cy="5715999"/>
          </a:xfrm>
          <a:prstGeom prst="rect">
            <a:avLst/>
          </a:prstGeom>
          <a:noFill/>
          <a:ln>
            <a:noFill/>
          </a:ln>
        </p:spPr>
      </p:pic>
      <p:sp>
        <p:nvSpPr>
          <p:cNvPr id="48" name="Google Shape;48;p8"/>
          <p:cNvSpPr>
            <a:spLocks noGrp="1"/>
          </p:cNvSpPr>
          <p:nvPr>
            <p:ph type="pic" idx="2"/>
          </p:nvPr>
        </p:nvSpPr>
        <p:spPr>
          <a:xfrm>
            <a:off x="4883776" y="75"/>
            <a:ext cx="4260300"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in één kolom 1 1">
  <p:cSld name="ONE_COLUMN_TEXT_1_1">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311700" y="555600"/>
            <a:ext cx="56739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1" name="Google Shape;51;p9"/>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 name="Google Shape;5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53" name="Google Shape;53;p9"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54" name="Google Shape;54;p9" title="DL_Logo_White_RGB.png"/>
          <p:cNvPicPr preferRelativeResize="0"/>
          <p:nvPr/>
        </p:nvPicPr>
        <p:blipFill>
          <a:blip r:embed="rId2">
            <a:alphaModFix amt="8000"/>
          </a:blip>
          <a:stretch>
            <a:fillRect/>
          </a:stretch>
        </p:blipFill>
        <p:spPr>
          <a:xfrm>
            <a:off x="-1145250" y="1621500"/>
            <a:ext cx="4975649" cy="5715999"/>
          </a:xfrm>
          <a:prstGeom prst="rect">
            <a:avLst/>
          </a:prstGeom>
          <a:noFill/>
          <a:ln>
            <a:noFill/>
          </a:ln>
        </p:spPr>
      </p:pic>
      <p:sp>
        <p:nvSpPr>
          <p:cNvPr id="55" name="Google Shape;55;p9"/>
          <p:cNvSpPr>
            <a:spLocks noGrp="1"/>
          </p:cNvSpPr>
          <p:nvPr>
            <p:ph type="pic" idx="2"/>
          </p:nvPr>
        </p:nvSpPr>
        <p:spPr>
          <a:xfrm>
            <a:off x="6526800" y="75"/>
            <a:ext cx="2617200" cy="51435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8" name="Google Shape;5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pic>
        <p:nvPicPr>
          <p:cNvPr id="59" name="Google Shape;59;p10" title="DL_Logo_White_RGB.png"/>
          <p:cNvPicPr preferRelativeResize="0"/>
          <p:nvPr/>
        </p:nvPicPr>
        <p:blipFill>
          <a:blip r:embed="rId2">
            <a:alphaModFix/>
          </a:blip>
          <a:stretch>
            <a:fillRect/>
          </a:stretch>
        </p:blipFill>
        <p:spPr>
          <a:xfrm>
            <a:off x="186114" y="4474050"/>
            <a:ext cx="426425" cy="489874"/>
          </a:xfrm>
          <a:prstGeom prst="rect">
            <a:avLst/>
          </a:prstGeom>
          <a:noFill/>
          <a:ln>
            <a:noFill/>
          </a:ln>
        </p:spPr>
      </p:pic>
      <p:pic>
        <p:nvPicPr>
          <p:cNvPr id="60" name="Google Shape;60;p10" title="DL_Logo_White_RGB.png"/>
          <p:cNvPicPr preferRelativeResize="0"/>
          <p:nvPr/>
        </p:nvPicPr>
        <p:blipFill>
          <a:blip r:embed="rId2">
            <a:alphaModFix amt="8000"/>
          </a:blip>
          <a:stretch>
            <a:fillRect/>
          </a:stretch>
        </p:blipFill>
        <p:spPr>
          <a:xfrm>
            <a:off x="5284125" y="1394200"/>
            <a:ext cx="4975649" cy="57159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Rajdhani"/>
              <a:buNone/>
              <a:defRPr sz="2800" b="1">
                <a:solidFill>
                  <a:schemeClr val="lt1"/>
                </a:solidFill>
                <a:latin typeface="Rajdhani"/>
                <a:ea typeface="Rajdhani"/>
                <a:cs typeface="Rajdhani"/>
                <a:sym typeface="Rajdhani"/>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Rajdhani Medium"/>
              <a:buChar char="●"/>
              <a:defRPr sz="1800">
                <a:solidFill>
                  <a:schemeClr val="lt1"/>
                </a:solidFill>
                <a:latin typeface="Rajdhani Medium"/>
                <a:ea typeface="Rajdhani Medium"/>
                <a:cs typeface="Rajdhani Medium"/>
                <a:sym typeface="Rajdhani Medium"/>
              </a:defRPr>
            </a:lvl1pPr>
            <a:lvl2pPr marL="914400" lvl="1"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2pPr>
            <a:lvl3pPr marL="1371600" lvl="2"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3pPr>
            <a:lvl4pPr marL="1828800" lvl="3"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4pPr>
            <a:lvl5pPr marL="2286000" lvl="4"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5pPr>
            <a:lvl6pPr marL="2743200" lvl="5"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6pPr>
            <a:lvl7pPr marL="3200400" lvl="6"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7pPr>
            <a:lvl8pPr marL="3657600" lvl="7"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8pPr>
            <a:lvl9pPr marL="4114800" lvl="8" indent="-317500">
              <a:lnSpc>
                <a:spcPct val="115000"/>
              </a:lnSpc>
              <a:spcBef>
                <a:spcPts val="0"/>
              </a:spcBef>
              <a:spcAft>
                <a:spcPts val="0"/>
              </a:spcAft>
              <a:buClr>
                <a:schemeClr val="lt1"/>
              </a:buClr>
              <a:buSzPts val="1400"/>
              <a:buFont typeface="Rajdhani Medium"/>
              <a:buChar char="■"/>
              <a:defRPr>
                <a:solidFill>
                  <a:schemeClr val="lt1"/>
                </a:solidFill>
                <a:latin typeface="Rajdhani Medium"/>
                <a:ea typeface="Rajdhani Medium"/>
                <a:cs typeface="Rajdhani Medium"/>
                <a:sym typeface="Rajdhani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subTitle" idx="1"/>
          </p:nvPr>
        </p:nvSpPr>
        <p:spPr>
          <a:xfrm>
            <a:off x="2558113" y="2299625"/>
            <a:ext cx="4027800" cy="13461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nl" i="1" dirty="0"/>
              <a:t>Hoe samenwerken, over sectoren heen, op het kruispunt van seksuele gezondheid, </a:t>
            </a:r>
            <a:r>
              <a:rPr lang="nl" b="1" i="1" dirty="0">
                <a:latin typeface="Rajdhani"/>
                <a:ea typeface="Rajdhani"/>
                <a:cs typeface="Rajdhani"/>
                <a:sym typeface="Rajdhani"/>
              </a:rPr>
              <a:t>druggebruik</a:t>
            </a:r>
            <a:r>
              <a:rPr lang="nl" i="1" dirty="0"/>
              <a:t>, mentaal welzijn en ‘kinkcultuur’.</a:t>
            </a:r>
            <a:endParaRPr i="1" dirty="0"/>
          </a:p>
          <a:p>
            <a:pPr marL="0" lvl="0" indent="0" algn="ctr" rtl="0">
              <a:spcBef>
                <a:spcPts val="0"/>
              </a:spcBef>
              <a:spcAft>
                <a:spcPts val="0"/>
              </a:spcAft>
              <a:buNone/>
            </a:pPr>
            <a:endParaRPr dirty="0"/>
          </a:p>
          <a:p>
            <a:pPr marL="0" lvl="0" indent="0" algn="ctr" rtl="0">
              <a:spcBef>
                <a:spcPts val="0"/>
              </a:spcBef>
              <a:spcAft>
                <a:spcPts val="0"/>
              </a:spcAft>
              <a:buNone/>
            </a:pPr>
            <a:r>
              <a:rPr lang="nl" dirty="0"/>
              <a:t>Een voorbeeld uit de praktijk: Kink Responsibly tijdens het Darklands Festival.</a:t>
            </a:r>
            <a:endParaRPr dirty="0"/>
          </a:p>
        </p:txBody>
      </p:sp>
      <p:pic>
        <p:nvPicPr>
          <p:cNvPr id="88" name="Google Shape;88;p16" title="KR_Logo_White.png"/>
          <p:cNvPicPr preferRelativeResize="0"/>
          <p:nvPr/>
        </p:nvPicPr>
        <p:blipFill>
          <a:blip r:embed="rId3">
            <a:alphaModFix/>
          </a:blip>
          <a:stretch>
            <a:fillRect/>
          </a:stretch>
        </p:blipFill>
        <p:spPr>
          <a:xfrm>
            <a:off x="1246088" y="1497775"/>
            <a:ext cx="6651825" cy="54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1" name="Google Shape;151;p25"/>
          <p:cNvSpPr txBox="1">
            <a:spLocks noGrp="1"/>
          </p:cNvSpPr>
          <p:nvPr>
            <p:ph type="body" idx="1"/>
          </p:nvPr>
        </p:nvSpPr>
        <p:spPr>
          <a:xfrm>
            <a:off x="3270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Stijgende cijfers</a:t>
            </a:r>
            <a:br>
              <a:rPr lang="nl" b="1">
                <a:latin typeface="Rajdhani"/>
                <a:ea typeface="Rajdhani"/>
                <a:cs typeface="Rajdhani"/>
                <a:sym typeface="Rajdhani"/>
              </a:rPr>
            </a:br>
            <a:r>
              <a:rPr lang="nl"/>
              <a:t>STI cijfers afgelopen jaren</a:t>
            </a:r>
            <a:endParaRPr/>
          </a:p>
        </p:txBody>
      </p:sp>
      <p:sp>
        <p:nvSpPr>
          <p:cNvPr id="152" name="Google Shape;152;p25"/>
          <p:cNvSpPr txBox="1">
            <a:spLocks noGrp="1"/>
          </p:cNvSpPr>
          <p:nvPr>
            <p:ph type="body" idx="1"/>
          </p:nvPr>
        </p:nvSpPr>
        <p:spPr>
          <a:xfrm>
            <a:off x="317475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Persoonlijk</a:t>
            </a:r>
            <a:br>
              <a:rPr lang="nl" b="1">
                <a:latin typeface="Rajdhani"/>
                <a:ea typeface="Rajdhani"/>
                <a:cs typeface="Rajdhani"/>
                <a:sym typeface="Rajdhani"/>
              </a:rPr>
            </a:br>
            <a:r>
              <a:rPr lang="nl"/>
              <a:t>Bezorgdheid bij organisator omtrent STIs, druggebruik,...</a:t>
            </a:r>
            <a:endParaRPr/>
          </a:p>
        </p:txBody>
      </p:sp>
      <p:sp>
        <p:nvSpPr>
          <p:cNvPr id="153" name="Google Shape;153;p25"/>
          <p:cNvSpPr txBox="1">
            <a:spLocks noGrp="1"/>
          </p:cNvSpPr>
          <p:nvPr>
            <p:ph type="body" idx="1"/>
          </p:nvPr>
        </p:nvSpPr>
        <p:spPr>
          <a:xfrm>
            <a:off x="60225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Community</a:t>
            </a:r>
            <a:br>
              <a:rPr lang="nl" b="1">
                <a:latin typeface="Rajdhani"/>
                <a:ea typeface="Rajdhani"/>
                <a:cs typeface="Rajdhani"/>
                <a:sym typeface="Rajdhani"/>
              </a:rPr>
            </a:br>
            <a:r>
              <a:rPr lang="nl"/>
              <a:t>Besef en vraag vanuit de community zelf, vanwege weinig voeling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nl"/>
              <a:t>Daarom Kink Responsibly</a:t>
            </a:r>
            <a:endParaRPr/>
          </a:p>
          <a:p>
            <a:pPr marL="0" lvl="0" indent="0" algn="ctr" rtl="0">
              <a:spcBef>
                <a:spcPts val="0"/>
              </a:spcBef>
              <a:spcAft>
                <a:spcPts val="0"/>
              </a:spcAft>
              <a:buNone/>
            </a:pPr>
            <a:r>
              <a:rPr lang="nl" sz="2488" b="0"/>
              <a:t>Start editie 2025</a:t>
            </a:r>
            <a:endParaRPr sz="2488" b="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4" name="Google Shape;164;p27"/>
          <p:cNvSpPr txBox="1">
            <a:spLocks noGrp="1"/>
          </p:cNvSpPr>
          <p:nvPr>
            <p:ph type="body" idx="1"/>
          </p:nvPr>
        </p:nvSpPr>
        <p:spPr>
          <a:xfrm>
            <a:off x="327000" y="1614900"/>
            <a:ext cx="2794500" cy="191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sz="3000" b="1">
                <a:latin typeface="Rajdhani"/>
                <a:ea typeface="Rajdhani"/>
                <a:cs typeface="Rajdhani"/>
                <a:sym typeface="Rajdhani"/>
              </a:rPr>
              <a:t>Fenomeen</a:t>
            </a:r>
            <a:br>
              <a:rPr lang="nl" b="1">
                <a:latin typeface="Rajdhani"/>
                <a:ea typeface="Rajdhani"/>
                <a:cs typeface="Rajdhani"/>
                <a:sym typeface="Rajdhani"/>
              </a:rPr>
            </a:br>
            <a:r>
              <a:rPr lang="nl" b="1">
                <a:latin typeface="Rajdhani"/>
                <a:ea typeface="Rajdhani"/>
                <a:cs typeface="Rajdhani"/>
                <a:sym typeface="Rajdhani"/>
              </a:rPr>
              <a:t>≠ probleem</a:t>
            </a:r>
            <a:endParaRPr b="1">
              <a:latin typeface="Rajdhani"/>
              <a:ea typeface="Rajdhani"/>
              <a:cs typeface="Rajdhani"/>
              <a:sym typeface="Rajdhani"/>
            </a:endParaRPr>
          </a:p>
          <a:p>
            <a:pPr marL="0" lvl="0" indent="0" algn="ctr" rtl="0">
              <a:spcBef>
                <a:spcPts val="1200"/>
              </a:spcBef>
              <a:spcAft>
                <a:spcPts val="1200"/>
              </a:spcAft>
              <a:buNone/>
            </a:pPr>
            <a:r>
              <a:rPr lang="nl"/>
              <a:t>Chemsex als fenomeen, niet als probleem (net zoals thema STI en mentaal- en fysiek welzijn)</a:t>
            </a:r>
            <a:endParaRPr/>
          </a:p>
        </p:txBody>
      </p:sp>
      <p:sp>
        <p:nvSpPr>
          <p:cNvPr id="165" name="Google Shape;165;p27"/>
          <p:cNvSpPr txBox="1">
            <a:spLocks noGrp="1"/>
          </p:cNvSpPr>
          <p:nvPr>
            <p:ph type="body" idx="1"/>
          </p:nvPr>
        </p:nvSpPr>
        <p:spPr>
          <a:xfrm>
            <a:off x="3174750" y="1614900"/>
            <a:ext cx="2794500" cy="1913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Stigma &amp; beeld</a:t>
            </a:r>
            <a:br>
              <a:rPr lang="nl" b="1">
                <a:latin typeface="Rajdhani"/>
                <a:ea typeface="Rajdhani"/>
                <a:cs typeface="Rajdhani"/>
                <a:sym typeface="Rajdhani"/>
              </a:rPr>
            </a:br>
            <a:r>
              <a:rPr lang="nl"/>
              <a:t>Voorkomen door juist woordgebruik, manier van educatie. Aantrekkelijk en leerrijk voor bezoekers, zonder belerend vingertje.</a:t>
            </a:r>
            <a:endParaRPr/>
          </a:p>
        </p:txBody>
      </p:sp>
      <p:sp>
        <p:nvSpPr>
          <p:cNvPr id="166" name="Google Shape;166;p27"/>
          <p:cNvSpPr txBox="1">
            <a:spLocks noGrp="1"/>
          </p:cNvSpPr>
          <p:nvPr>
            <p:ph type="body" idx="1"/>
          </p:nvPr>
        </p:nvSpPr>
        <p:spPr>
          <a:xfrm>
            <a:off x="6022500" y="1614900"/>
            <a:ext cx="2794500" cy="1913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Correct</a:t>
            </a:r>
            <a:br>
              <a:rPr lang="nl" b="1">
                <a:latin typeface="Rajdhani"/>
                <a:ea typeface="Rajdhani"/>
                <a:cs typeface="Rajdhani"/>
                <a:sym typeface="Rajdhani"/>
              </a:rPr>
            </a:br>
            <a:r>
              <a:rPr lang="nl"/>
              <a:t>Correcte informatie en kruisbestuiving tussen de disciplines, rond doelgroep, dialoog met de community,...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732800" y="591600"/>
            <a:ext cx="3537300" cy="3960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nl" sz="3300"/>
              <a:t>Twee grote doelstellingen</a:t>
            </a:r>
            <a:endParaRPr sz="3300"/>
          </a:p>
          <a:p>
            <a:pPr marL="0" lvl="0" indent="0" algn="ctr" rtl="0">
              <a:spcBef>
                <a:spcPts val="0"/>
              </a:spcBef>
              <a:spcAft>
                <a:spcPts val="0"/>
              </a:spcAft>
              <a:buNone/>
            </a:pPr>
            <a:endParaRPr sz="2300"/>
          </a:p>
          <a:p>
            <a:pPr marL="0" lvl="0" indent="0" algn="ctr" rtl="0">
              <a:spcBef>
                <a:spcPts val="0"/>
              </a:spcBef>
              <a:spcAft>
                <a:spcPts val="0"/>
              </a:spcAft>
              <a:buNone/>
            </a:pPr>
            <a:r>
              <a:rPr lang="nl" sz="2300" b="0"/>
              <a:t>Bezoeker van Darklands informeren met juiste informatie</a:t>
            </a:r>
            <a:br>
              <a:rPr lang="nl" sz="2300" b="0"/>
            </a:br>
            <a:endParaRPr sz="2300" b="0"/>
          </a:p>
          <a:p>
            <a:pPr marL="0" lvl="0" indent="0" algn="ctr" rtl="0">
              <a:spcBef>
                <a:spcPts val="0"/>
              </a:spcBef>
              <a:spcAft>
                <a:spcPts val="0"/>
              </a:spcAft>
              <a:buNone/>
            </a:pPr>
            <a:r>
              <a:rPr lang="nl" sz="2300" b="0"/>
              <a:t>Kruisbestuiving tussen ‘professionele’ wereld en in-the-field.</a:t>
            </a:r>
            <a:endParaRPr sz="2300" b="0"/>
          </a:p>
        </p:txBody>
      </p:sp>
      <p:sp>
        <p:nvSpPr>
          <p:cNvPr id="172" name="Google Shape;172;p28"/>
          <p:cNvSpPr txBox="1">
            <a:spLocks noGrp="1"/>
          </p:cNvSpPr>
          <p:nvPr>
            <p:ph type="title"/>
          </p:nvPr>
        </p:nvSpPr>
        <p:spPr>
          <a:xfrm>
            <a:off x="4572000" y="651750"/>
            <a:ext cx="4078800" cy="3840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sz="3000"/>
              <a:t>Drie thema’s</a:t>
            </a:r>
            <a:endParaRPr sz="3000"/>
          </a:p>
          <a:p>
            <a:pPr marL="0" lvl="0" indent="0" algn="ctr" rtl="0">
              <a:spcBef>
                <a:spcPts val="0"/>
              </a:spcBef>
              <a:spcAft>
                <a:spcPts val="0"/>
              </a:spcAft>
              <a:buNone/>
            </a:pPr>
            <a:endParaRPr sz="2300"/>
          </a:p>
          <a:p>
            <a:pPr marL="0" lvl="0" indent="0" algn="ctr" rtl="0">
              <a:spcBef>
                <a:spcPts val="0"/>
              </a:spcBef>
              <a:spcAft>
                <a:spcPts val="0"/>
              </a:spcAft>
              <a:buNone/>
            </a:pPr>
            <a:r>
              <a:rPr lang="nl" sz="2300" b="0"/>
              <a:t>Chemsex</a:t>
            </a:r>
            <a:endParaRPr sz="2300" b="0"/>
          </a:p>
          <a:p>
            <a:pPr marL="0" lvl="0" indent="0" algn="ctr" rtl="0">
              <a:spcBef>
                <a:spcPts val="0"/>
              </a:spcBef>
              <a:spcAft>
                <a:spcPts val="0"/>
              </a:spcAft>
              <a:buClr>
                <a:schemeClr val="dk1"/>
              </a:buClr>
              <a:buSzPts val="1100"/>
              <a:buFont typeface="Arial"/>
              <a:buNone/>
            </a:pPr>
            <a:endParaRPr sz="2300" b="0"/>
          </a:p>
          <a:p>
            <a:pPr marL="0" lvl="0" indent="0" algn="ctr" rtl="0">
              <a:spcBef>
                <a:spcPts val="0"/>
              </a:spcBef>
              <a:spcAft>
                <a:spcPts val="0"/>
              </a:spcAft>
              <a:buClr>
                <a:schemeClr val="dk1"/>
              </a:buClr>
              <a:buSzPts val="1100"/>
              <a:buFont typeface="Arial"/>
              <a:buNone/>
            </a:pPr>
            <a:r>
              <a:rPr lang="nl" sz="2300" b="0"/>
              <a:t>Seksueel Overdraagbare Infecties (SOI)</a:t>
            </a:r>
            <a:endParaRPr sz="2300" b="0"/>
          </a:p>
          <a:p>
            <a:pPr marL="0" lvl="0" indent="0" algn="l" rtl="0">
              <a:spcBef>
                <a:spcPts val="0"/>
              </a:spcBef>
              <a:spcAft>
                <a:spcPts val="0"/>
              </a:spcAft>
              <a:buClr>
                <a:schemeClr val="dk1"/>
              </a:buClr>
              <a:buSzPts val="1100"/>
              <a:buFont typeface="Arial"/>
              <a:buNone/>
            </a:pPr>
            <a:endParaRPr sz="2300" b="0"/>
          </a:p>
          <a:p>
            <a:pPr marL="0" lvl="0" indent="0" algn="ctr" rtl="0">
              <a:spcBef>
                <a:spcPts val="0"/>
              </a:spcBef>
              <a:spcAft>
                <a:spcPts val="0"/>
              </a:spcAft>
              <a:buNone/>
            </a:pPr>
            <a:r>
              <a:rPr lang="nl" sz="2300" b="0"/>
              <a:t>Mentaal- en fysiek welzijn</a:t>
            </a:r>
            <a:endParaRPr sz="23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9"/>
          <p:cNvPicPr preferRelativeResize="0"/>
          <p:nvPr/>
        </p:nvPicPr>
        <p:blipFill>
          <a:blip r:embed="rId3">
            <a:alphaModFix/>
          </a:blip>
          <a:stretch>
            <a:fillRect/>
          </a:stretch>
        </p:blipFill>
        <p:spPr>
          <a:xfrm>
            <a:off x="0" y="-1542162"/>
            <a:ext cx="9144001" cy="68562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p:nvPr/>
        </p:nvSpPr>
        <p:spPr>
          <a:xfrm>
            <a:off x="756588" y="868425"/>
            <a:ext cx="7630800" cy="31497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jdhani Medium"/>
              <a:ea typeface="Rajdhani Medium"/>
              <a:cs typeface="Rajdhani Medium"/>
              <a:sym typeface="Rajdhani Medium"/>
            </a:endParaRPr>
          </a:p>
        </p:txBody>
      </p:sp>
      <p:pic>
        <p:nvPicPr>
          <p:cNvPr id="183" name="Google Shape;183;p30" title="Scherm­afbeelding 2025-06-02 om 08.48.47.png"/>
          <p:cNvPicPr preferRelativeResize="0"/>
          <p:nvPr/>
        </p:nvPicPr>
        <p:blipFill>
          <a:blip r:embed="rId3">
            <a:alphaModFix/>
          </a:blip>
          <a:stretch>
            <a:fillRect/>
          </a:stretch>
        </p:blipFill>
        <p:spPr>
          <a:xfrm>
            <a:off x="978888" y="1229613"/>
            <a:ext cx="7186176" cy="1099182"/>
          </a:xfrm>
          <a:prstGeom prst="rect">
            <a:avLst/>
          </a:prstGeom>
          <a:noFill/>
          <a:ln>
            <a:noFill/>
          </a:ln>
        </p:spPr>
      </p:pic>
      <p:pic>
        <p:nvPicPr>
          <p:cNvPr id="184" name="Google Shape;184;p30" title="Scherm­afbeelding 2025-06-02 om 08.49.00.png"/>
          <p:cNvPicPr preferRelativeResize="0"/>
          <p:nvPr/>
        </p:nvPicPr>
        <p:blipFill>
          <a:blip r:embed="rId4">
            <a:alphaModFix/>
          </a:blip>
          <a:stretch>
            <a:fillRect/>
          </a:stretch>
        </p:blipFill>
        <p:spPr>
          <a:xfrm>
            <a:off x="1052312" y="2417038"/>
            <a:ext cx="5469252" cy="1224950"/>
          </a:xfrm>
          <a:prstGeom prst="rect">
            <a:avLst/>
          </a:prstGeom>
          <a:noFill/>
          <a:ln>
            <a:noFill/>
          </a:ln>
        </p:spPr>
      </p:pic>
      <p:pic>
        <p:nvPicPr>
          <p:cNvPr id="185" name="Google Shape;185;p30"/>
          <p:cNvPicPr preferRelativeResize="0"/>
          <p:nvPr/>
        </p:nvPicPr>
        <p:blipFill>
          <a:blip r:embed="rId5">
            <a:alphaModFix/>
          </a:blip>
          <a:stretch>
            <a:fillRect/>
          </a:stretch>
        </p:blipFill>
        <p:spPr>
          <a:xfrm>
            <a:off x="6521576" y="2737392"/>
            <a:ext cx="1441451" cy="464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Darklands aftermovie - deel Kink Responibly.mp4">
            <a:hlinkClick r:id="" action="ppaction://media"/>
            <a:extLst>
              <a:ext uri="{FF2B5EF4-FFF2-40B4-BE49-F238E27FC236}">
                <a16:creationId xmlns:a16="http://schemas.microsoft.com/office/drawing/2014/main" id="{F164E75D-D008-2B2C-59C2-174699CC8A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4"/>
          <p:cNvPicPr preferRelativeResize="0"/>
          <p:nvPr/>
        </p:nvPicPr>
        <p:blipFill>
          <a:blip r:embed="rId3">
            <a:alphaModFix/>
          </a:blip>
          <a:stretch>
            <a:fillRect/>
          </a:stretch>
        </p:blipFill>
        <p:spPr>
          <a:xfrm>
            <a:off x="0" y="-1174750"/>
            <a:ext cx="9144001" cy="68562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2" name="Darklands 2025 - Kink Responsibly reel (1).mp4">
            <a:hlinkClick r:id="" action="ppaction://media"/>
            <a:extLst>
              <a:ext uri="{FF2B5EF4-FFF2-40B4-BE49-F238E27FC236}">
                <a16:creationId xmlns:a16="http://schemas.microsoft.com/office/drawing/2014/main" id="{5A03FEEA-F51C-7123-6031-27B9F198B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4200" y="0"/>
            <a:ext cx="28940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a:blip r:embed="rId3">
            <a:alphaModFix/>
          </a:blip>
          <a:stretch>
            <a:fillRect/>
          </a:stretch>
        </p:blipFill>
        <p:spPr>
          <a:xfrm>
            <a:off x="0" y="-1126225"/>
            <a:ext cx="9144001" cy="68562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subTitle" idx="1"/>
          </p:nvPr>
        </p:nvSpPr>
        <p:spPr>
          <a:xfrm>
            <a:off x="1349700" y="3105260"/>
            <a:ext cx="2770500" cy="1056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b="1">
                <a:latin typeface="Rajdhani"/>
                <a:ea typeface="Rajdhani"/>
                <a:cs typeface="Rajdhani"/>
                <a:sym typeface="Rajdhani"/>
              </a:rPr>
              <a:t>Sebbe Vaessen</a:t>
            </a:r>
            <a:r>
              <a:rPr lang="nl" i="1"/>
              <a:t> </a:t>
            </a:r>
            <a:endParaRPr i="1"/>
          </a:p>
          <a:p>
            <a:pPr marL="0" lvl="0" indent="0" algn="ctr" rtl="0">
              <a:spcBef>
                <a:spcPts val="0"/>
              </a:spcBef>
              <a:spcAft>
                <a:spcPts val="0"/>
              </a:spcAft>
              <a:buNone/>
            </a:pPr>
            <a:r>
              <a:rPr lang="nl" i="1"/>
              <a:t>VAGGA</a:t>
            </a:r>
            <a:endParaRPr i="1"/>
          </a:p>
        </p:txBody>
      </p:sp>
      <p:sp>
        <p:nvSpPr>
          <p:cNvPr id="94" name="Google Shape;94;p17"/>
          <p:cNvSpPr txBox="1">
            <a:spLocks noGrp="1"/>
          </p:cNvSpPr>
          <p:nvPr>
            <p:ph type="subTitle" idx="1"/>
          </p:nvPr>
        </p:nvSpPr>
        <p:spPr>
          <a:xfrm>
            <a:off x="4315200" y="3105260"/>
            <a:ext cx="3479100" cy="1056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b="1">
                <a:latin typeface="Rajdhani"/>
                <a:ea typeface="Rajdhani"/>
                <a:cs typeface="Rajdhani"/>
                <a:sym typeface="Rajdhani"/>
              </a:rPr>
              <a:t>Elio De Bolle Daneels</a:t>
            </a:r>
            <a:endParaRPr i="1"/>
          </a:p>
          <a:p>
            <a:pPr marL="0" lvl="0" indent="0" algn="ctr" rtl="0">
              <a:spcBef>
                <a:spcPts val="0"/>
              </a:spcBef>
              <a:spcAft>
                <a:spcPts val="0"/>
              </a:spcAft>
              <a:buNone/>
            </a:pPr>
            <a:r>
              <a:rPr lang="nl" i="1"/>
              <a:t>Darklands</a:t>
            </a:r>
            <a:endParaRPr i="1"/>
          </a:p>
        </p:txBody>
      </p:sp>
      <p:pic>
        <p:nvPicPr>
          <p:cNvPr id="95" name="Google Shape;95;p17" title="Seb3.jpeg"/>
          <p:cNvPicPr preferRelativeResize="0"/>
          <p:nvPr/>
        </p:nvPicPr>
        <p:blipFill rotWithShape="1">
          <a:blip r:embed="rId3">
            <a:alphaModFix/>
          </a:blip>
          <a:srcRect b="19575"/>
          <a:stretch/>
        </p:blipFill>
        <p:spPr>
          <a:xfrm>
            <a:off x="1837500" y="981925"/>
            <a:ext cx="1794900" cy="2030400"/>
          </a:xfrm>
          <a:prstGeom prst="rect">
            <a:avLst/>
          </a:prstGeom>
          <a:noFill/>
          <a:ln>
            <a:noFill/>
          </a:ln>
        </p:spPr>
      </p:pic>
      <p:pic>
        <p:nvPicPr>
          <p:cNvPr id="96" name="Google Shape;96;p17"/>
          <p:cNvPicPr preferRelativeResize="0"/>
          <p:nvPr/>
        </p:nvPicPr>
        <p:blipFill rotWithShape="1">
          <a:blip r:embed="rId4">
            <a:alphaModFix/>
          </a:blip>
          <a:srcRect t="3407" r="9535" b="19840"/>
          <a:stretch/>
        </p:blipFill>
        <p:spPr>
          <a:xfrm>
            <a:off x="5157300" y="981925"/>
            <a:ext cx="1794901" cy="2030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title="IMG_2269.JPG"/>
          <p:cNvPicPr preferRelativeResize="0"/>
          <p:nvPr/>
        </p:nvPicPr>
        <p:blipFill>
          <a:blip r:embed="rId3">
            <a:alphaModFix/>
          </a:blip>
          <a:stretch>
            <a:fillRect/>
          </a:stretch>
        </p:blipFill>
        <p:spPr>
          <a:xfrm>
            <a:off x="0" y="-942100"/>
            <a:ext cx="9144003" cy="68580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6"/>
          <p:cNvPicPr preferRelativeResize="0"/>
          <p:nvPr/>
        </p:nvPicPr>
        <p:blipFill>
          <a:blip r:embed="rId3">
            <a:alphaModFix/>
          </a:blip>
          <a:stretch>
            <a:fillRect/>
          </a:stretch>
        </p:blipFill>
        <p:spPr>
          <a:xfrm>
            <a:off x="0" y="-1641475"/>
            <a:ext cx="9144001" cy="68562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7"/>
          <p:cNvPicPr preferRelativeResize="0"/>
          <p:nvPr/>
        </p:nvPicPr>
        <p:blipFill>
          <a:blip r:embed="rId3">
            <a:alphaModFix/>
          </a:blip>
          <a:stretch>
            <a:fillRect/>
          </a:stretch>
        </p:blipFill>
        <p:spPr>
          <a:xfrm>
            <a:off x="0" y="-1389762"/>
            <a:ext cx="9144001" cy="68562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Resultaat Kink Responsibly project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Vooraf</a:t>
            </a:r>
            <a:endParaRPr/>
          </a:p>
        </p:txBody>
      </p:sp>
      <p:sp>
        <p:nvSpPr>
          <p:cNvPr id="231" name="Google Shape;231;p39"/>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nl" sz="1900"/>
              <a:t>Veel en </a:t>
            </a:r>
            <a:r>
              <a:rPr lang="nl" sz="1900" b="1">
                <a:latin typeface="Rajdhani"/>
                <a:ea typeface="Rajdhani"/>
                <a:cs typeface="Rajdhani"/>
                <a:sym typeface="Rajdhani"/>
              </a:rPr>
              <a:t>uiteenlopende expertise</a:t>
            </a:r>
            <a:r>
              <a:rPr lang="nl" sz="1900"/>
              <a:t> vertegenwoordigd </a:t>
            </a:r>
            <a:endParaRPr sz="1900"/>
          </a:p>
          <a:p>
            <a:pPr marL="457200" lvl="0" indent="-349250" algn="l" rtl="0">
              <a:spcBef>
                <a:spcPts val="0"/>
              </a:spcBef>
              <a:spcAft>
                <a:spcPts val="0"/>
              </a:spcAft>
              <a:buSzPts val="1900"/>
              <a:buChar char="●"/>
            </a:pPr>
            <a:r>
              <a:rPr lang="nl" sz="1900" b="1">
                <a:latin typeface="Rajdhani"/>
                <a:ea typeface="Rajdhani"/>
                <a:cs typeface="Rajdhani"/>
                <a:sym typeface="Rajdhani"/>
              </a:rPr>
              <a:t>Co-creatie</a:t>
            </a:r>
            <a:r>
              <a:rPr lang="nl" sz="1900"/>
              <a:t> waarbij alle stemmen een plaats kregen </a:t>
            </a:r>
            <a:endParaRPr sz="1900"/>
          </a:p>
          <a:p>
            <a:pPr marL="457200" lvl="0" indent="-349250" algn="l" rtl="0">
              <a:spcBef>
                <a:spcPts val="0"/>
              </a:spcBef>
              <a:spcAft>
                <a:spcPts val="0"/>
              </a:spcAft>
              <a:buSzPts val="1900"/>
              <a:buChar char="●"/>
            </a:pPr>
            <a:r>
              <a:rPr lang="nl" sz="1900"/>
              <a:t>Initiatief en </a:t>
            </a:r>
            <a:r>
              <a:rPr lang="nl" sz="1900" b="1">
                <a:latin typeface="Rajdhani"/>
                <a:ea typeface="Rajdhani"/>
                <a:cs typeface="Rajdhani"/>
                <a:sym typeface="Rajdhani"/>
              </a:rPr>
              <a:t>ondersteuning</a:t>
            </a:r>
            <a:r>
              <a:rPr lang="nl" sz="1900"/>
              <a:t> vanuit Darklands essentieel </a:t>
            </a:r>
            <a:endParaRPr sz="1900"/>
          </a:p>
          <a:p>
            <a:pPr marL="457200" lvl="0" indent="-349250" algn="l" rtl="0">
              <a:spcBef>
                <a:spcPts val="0"/>
              </a:spcBef>
              <a:spcAft>
                <a:spcPts val="0"/>
              </a:spcAft>
              <a:buSzPts val="1900"/>
              <a:buChar char="●"/>
            </a:pPr>
            <a:r>
              <a:rPr lang="nl" sz="1900"/>
              <a:t>Goede </a:t>
            </a:r>
            <a:r>
              <a:rPr lang="nl" sz="1900" b="1">
                <a:latin typeface="Rajdhani"/>
                <a:ea typeface="Rajdhani"/>
                <a:cs typeface="Rajdhani"/>
                <a:sym typeface="Rajdhani"/>
              </a:rPr>
              <a:t>focus kiezen</a:t>
            </a:r>
            <a:r>
              <a:rPr lang="nl" sz="1900"/>
              <a:t> en boodschap in de taal van de doelgroep </a:t>
            </a:r>
            <a:endParaRPr sz="1900"/>
          </a:p>
          <a:p>
            <a:pPr marL="457200" lvl="0" indent="-349250" algn="l" rtl="0">
              <a:spcBef>
                <a:spcPts val="0"/>
              </a:spcBef>
              <a:spcAft>
                <a:spcPts val="0"/>
              </a:spcAft>
              <a:buSzPts val="1900"/>
              <a:buChar char="●"/>
            </a:pPr>
            <a:r>
              <a:rPr lang="nl" sz="1900"/>
              <a:t>Veel tijd gestoken in uitwisseling rond visie, taal, doelgroep, …</a:t>
            </a:r>
            <a:endParaRPr sz="1900"/>
          </a:p>
        </p:txBody>
      </p:sp>
      <p:pic>
        <p:nvPicPr>
          <p:cNvPr id="232" name="Google Shape;232;p39" title="IMG_2337.JPG"/>
          <p:cNvPicPr preferRelativeResize="0">
            <a:picLocks noGrp="1"/>
          </p:cNvPicPr>
          <p:nvPr>
            <p:ph type="pic" idx="2"/>
          </p:nvPr>
        </p:nvPicPr>
        <p:blipFill rotWithShape="1">
          <a:blip r:embed="rId3">
            <a:alphaModFix/>
          </a:blip>
          <a:srcRect l="7428" r="24728"/>
          <a:stretch/>
        </p:blipFill>
        <p:spPr>
          <a:xfrm>
            <a:off x="6526800" y="75"/>
            <a:ext cx="2617202" cy="51435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Tijdens</a:t>
            </a:r>
            <a:endParaRPr/>
          </a:p>
        </p:txBody>
      </p:sp>
      <p:sp>
        <p:nvSpPr>
          <p:cNvPr id="238" name="Google Shape;238;p40"/>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nl" sz="1900"/>
              <a:t>Resultaten en impact </a:t>
            </a:r>
            <a:endParaRPr sz="1900"/>
          </a:p>
          <a:p>
            <a:pPr marL="457200" lvl="0" indent="-349250" algn="l" rtl="0">
              <a:spcBef>
                <a:spcPts val="0"/>
              </a:spcBef>
              <a:spcAft>
                <a:spcPts val="0"/>
              </a:spcAft>
              <a:buSzPts val="1900"/>
              <a:buChar char="●"/>
            </a:pPr>
            <a:r>
              <a:rPr lang="nl" sz="1900"/>
              <a:t>Contrast met voorgaande actie (thematisch afgebakend, niet geïntegreerd, …)</a:t>
            </a:r>
            <a:endParaRPr sz="1900"/>
          </a:p>
          <a:p>
            <a:pPr marL="0" lvl="0" indent="0" algn="l" rtl="0">
              <a:spcBef>
                <a:spcPts val="1200"/>
              </a:spcBef>
              <a:spcAft>
                <a:spcPts val="0"/>
              </a:spcAft>
              <a:buNone/>
            </a:pPr>
            <a:endParaRPr sz="1900"/>
          </a:p>
          <a:p>
            <a:pPr marL="457200" lvl="0" indent="0" algn="l" rtl="0">
              <a:spcBef>
                <a:spcPts val="1200"/>
              </a:spcBef>
              <a:spcAft>
                <a:spcPts val="1200"/>
              </a:spcAft>
              <a:buNone/>
            </a:pPr>
            <a:endParaRPr sz="1900"/>
          </a:p>
        </p:txBody>
      </p:sp>
      <p:pic>
        <p:nvPicPr>
          <p:cNvPr id="239" name="Google Shape;239;p40"/>
          <p:cNvPicPr preferRelativeResize="0"/>
          <p:nvPr/>
        </p:nvPicPr>
        <p:blipFill rotWithShape="1">
          <a:blip r:embed="rId3">
            <a:alphaModFix/>
          </a:blip>
          <a:srcRect l="35933" t="9243" r="32966" b="9243"/>
          <a:stretch/>
        </p:blipFill>
        <p:spPr>
          <a:xfrm>
            <a:off x="6526800" y="0"/>
            <a:ext cx="2617199"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Nadien</a:t>
            </a:r>
            <a:endParaRPr/>
          </a:p>
        </p:txBody>
      </p:sp>
      <p:sp>
        <p:nvSpPr>
          <p:cNvPr id="245" name="Google Shape;245;p41"/>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nl" sz="1900"/>
              <a:t>Grondige evaluatie </a:t>
            </a:r>
            <a:endParaRPr sz="1900"/>
          </a:p>
          <a:p>
            <a:pPr marL="457200" lvl="0" indent="-349250" algn="l" rtl="0">
              <a:spcBef>
                <a:spcPts val="0"/>
              </a:spcBef>
              <a:spcAft>
                <a:spcPts val="0"/>
              </a:spcAft>
              <a:buSzPts val="1900"/>
              <a:buChar char="●"/>
            </a:pPr>
            <a:r>
              <a:rPr lang="nl" sz="1900"/>
              <a:t>Reacties van het publiek </a:t>
            </a:r>
            <a:endParaRPr sz="1900"/>
          </a:p>
          <a:p>
            <a:pPr marL="457200" lvl="0" indent="-349250" algn="l" rtl="0">
              <a:spcBef>
                <a:spcPts val="0"/>
              </a:spcBef>
              <a:spcAft>
                <a:spcPts val="0"/>
              </a:spcAft>
              <a:buSzPts val="1900"/>
              <a:buChar char="●"/>
            </a:pPr>
            <a:r>
              <a:rPr lang="nl" sz="1900"/>
              <a:t>Zelfreflectie  </a:t>
            </a:r>
            <a:endParaRPr sz="1900"/>
          </a:p>
          <a:p>
            <a:pPr marL="457200" lvl="0" indent="-349250" algn="l" rtl="0">
              <a:spcBef>
                <a:spcPts val="0"/>
              </a:spcBef>
              <a:spcAft>
                <a:spcPts val="0"/>
              </a:spcAft>
              <a:buSzPts val="1900"/>
              <a:buChar char="●"/>
            </a:pPr>
            <a:r>
              <a:rPr lang="nl" sz="1900"/>
              <a:t>Afstemmen volgende editie en bepalen focus</a:t>
            </a:r>
            <a:endParaRPr sz="1900"/>
          </a:p>
        </p:txBody>
      </p:sp>
      <p:pic>
        <p:nvPicPr>
          <p:cNvPr id="246" name="Google Shape;246;p41" title="IMG_2270 (1).JPG"/>
          <p:cNvPicPr preferRelativeResize="0">
            <a:picLocks noGrp="1"/>
          </p:cNvPicPr>
          <p:nvPr>
            <p:ph type="pic" idx="2"/>
          </p:nvPr>
        </p:nvPicPr>
        <p:blipFill rotWithShape="1">
          <a:blip r:embed="rId3">
            <a:alphaModFix/>
          </a:blip>
          <a:srcRect l="18610" t="5817" r="18130" b="950"/>
          <a:stretch/>
        </p:blipFill>
        <p:spPr>
          <a:xfrm>
            <a:off x="6526800" y="75"/>
            <a:ext cx="2617202" cy="51435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Toekomst</a:t>
            </a:r>
            <a:endParaRPr/>
          </a:p>
        </p:txBody>
      </p:sp>
      <p:sp>
        <p:nvSpPr>
          <p:cNvPr id="252" name="Google Shape;252;p42"/>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nl" sz="1800"/>
              <a:t>Positief verhaal: thema als probleem voor te stellen gaat voorbij aan de beleving van veel mensen</a:t>
            </a:r>
            <a:endParaRPr sz="1800"/>
          </a:p>
          <a:p>
            <a:pPr marL="457200" lvl="0" indent="-342900" algn="l" rtl="0">
              <a:spcBef>
                <a:spcPts val="0"/>
              </a:spcBef>
              <a:spcAft>
                <a:spcPts val="0"/>
              </a:spcAft>
              <a:buSzPts val="1800"/>
              <a:buChar char="●"/>
            </a:pPr>
            <a:r>
              <a:rPr lang="nl" sz="1800"/>
              <a:t>Mentale en fysieke gezondheid als overkoepelend thema</a:t>
            </a:r>
            <a:endParaRPr sz="1800"/>
          </a:p>
          <a:p>
            <a:pPr marL="457200" lvl="0" indent="-342900" algn="l" rtl="0">
              <a:spcBef>
                <a:spcPts val="0"/>
              </a:spcBef>
              <a:spcAft>
                <a:spcPts val="0"/>
              </a:spcAft>
              <a:buSzPts val="1800"/>
              <a:buChar char="●"/>
            </a:pPr>
            <a:r>
              <a:rPr lang="nl" sz="1800"/>
              <a:t>Verder verfijnen van de inhoud  </a:t>
            </a:r>
            <a:endParaRPr sz="1800"/>
          </a:p>
          <a:p>
            <a:pPr marL="457200" lvl="0" indent="-342900" algn="l" rtl="0">
              <a:spcBef>
                <a:spcPts val="0"/>
              </a:spcBef>
              <a:spcAft>
                <a:spcPts val="0"/>
              </a:spcAft>
              <a:buSzPts val="1800"/>
              <a:buChar char="●"/>
            </a:pPr>
            <a:r>
              <a:rPr lang="nl" sz="1800"/>
              <a:t>Boodschappen koppelen aan herkenningspunten</a:t>
            </a:r>
            <a:endParaRPr sz="1800"/>
          </a:p>
          <a:p>
            <a:pPr marL="457200" lvl="0" indent="-342900" algn="l" rtl="0">
              <a:spcBef>
                <a:spcPts val="0"/>
              </a:spcBef>
              <a:spcAft>
                <a:spcPts val="0"/>
              </a:spcAft>
              <a:buSzPts val="1800"/>
              <a:buChar char="●"/>
            </a:pPr>
            <a:r>
              <a:rPr lang="nl" sz="1800"/>
              <a:t>Inspireren en ondersteunen van andere initiatieven</a:t>
            </a:r>
            <a:endParaRPr sz="1800"/>
          </a:p>
        </p:txBody>
      </p:sp>
      <p:pic>
        <p:nvPicPr>
          <p:cNvPr id="253" name="Google Shape;253;p42"/>
          <p:cNvPicPr preferRelativeResize="0"/>
          <p:nvPr/>
        </p:nvPicPr>
        <p:blipFill rotWithShape="1">
          <a:blip r:embed="rId3">
            <a:alphaModFix/>
          </a:blip>
          <a:srcRect l="1899" r="30257"/>
          <a:stretch/>
        </p:blipFill>
        <p:spPr>
          <a:xfrm>
            <a:off x="6526803" y="0"/>
            <a:ext cx="2617199"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Ervaring bezoekers</a:t>
            </a:r>
            <a:endParaRPr/>
          </a:p>
        </p:txBody>
      </p:sp>
      <p:pic>
        <p:nvPicPr>
          <p:cNvPr id="259" name="Google Shape;259;p43" title="IMG_2388.JPG"/>
          <p:cNvPicPr preferRelativeResize="0">
            <a:picLocks noGrp="1"/>
          </p:cNvPicPr>
          <p:nvPr>
            <p:ph type="pic" idx="2"/>
          </p:nvPr>
        </p:nvPicPr>
        <p:blipFill rotWithShape="1">
          <a:blip r:embed="rId3">
            <a:alphaModFix/>
          </a:blip>
          <a:srcRect l="21085" r="11071"/>
          <a:stretch/>
        </p:blipFill>
        <p:spPr>
          <a:xfrm>
            <a:off x="6526800" y="75"/>
            <a:ext cx="2617202" cy="5143501"/>
          </a:xfrm>
          <a:prstGeom prst="rect">
            <a:avLst/>
          </a:prstGeom>
        </p:spPr>
      </p:pic>
      <p:sp>
        <p:nvSpPr>
          <p:cNvPr id="260" name="Google Shape;260;p43"/>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sz="1800"/>
              <a:t>“Ik ben geïnteresseerd in dit project Kink Responsibly en wil dit zowel in Vlaanderen, Europa en ook andere werelddelen uitdragen. In onze evoluerende wereld is informeren van hoe het kan enorm belangrijk. Aarzel niet mij te contacteren. Vriendelijke groeten, R.”</a:t>
            </a:r>
            <a:endParaRPr sz="1800"/>
          </a:p>
          <a:p>
            <a:pPr marL="0" lvl="0" indent="0" algn="l" rtl="0">
              <a:spcBef>
                <a:spcPts val="1200"/>
              </a:spcBef>
              <a:spcAft>
                <a:spcPts val="0"/>
              </a:spcAft>
              <a:buNone/>
            </a:pPr>
            <a:endParaRPr sz="1800"/>
          </a:p>
          <a:p>
            <a:pPr marL="0" lvl="0" indent="0" algn="l" rtl="0">
              <a:spcBef>
                <a:spcPts val="1200"/>
              </a:spcBef>
              <a:spcAft>
                <a:spcPts val="1200"/>
              </a:spcAft>
              <a:buNone/>
            </a:pPr>
            <a:endParaRPr sz="1800"/>
          </a:p>
        </p:txBody>
      </p:sp>
      <p:pic>
        <p:nvPicPr>
          <p:cNvPr id="261" name="Google Shape;261;p43"/>
          <p:cNvPicPr preferRelativeResize="0"/>
          <p:nvPr/>
        </p:nvPicPr>
        <p:blipFill>
          <a:blip r:embed="rId4">
            <a:alphaModFix/>
          </a:blip>
          <a:stretch>
            <a:fillRect/>
          </a:stretch>
        </p:blipFill>
        <p:spPr>
          <a:xfrm>
            <a:off x="311700" y="3288674"/>
            <a:ext cx="5763176" cy="1345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4"/>
          <p:cNvSpPr txBox="1">
            <a:spLocks noGrp="1"/>
          </p:cNvSpPr>
          <p:nvPr>
            <p:ph type="title"/>
          </p:nvPr>
        </p:nvSpPr>
        <p:spPr>
          <a:xfrm>
            <a:off x="311700" y="555600"/>
            <a:ext cx="5673900" cy="6156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nl"/>
              <a:t>Way-to-go?</a:t>
            </a:r>
            <a:endParaRPr/>
          </a:p>
        </p:txBody>
      </p:sp>
      <p:sp>
        <p:nvSpPr>
          <p:cNvPr id="267" name="Google Shape;267;p44"/>
          <p:cNvSpPr txBox="1">
            <a:spLocks noGrp="1"/>
          </p:cNvSpPr>
          <p:nvPr>
            <p:ph type="body" idx="1"/>
          </p:nvPr>
        </p:nvSpPr>
        <p:spPr>
          <a:xfrm>
            <a:off x="311700" y="1389600"/>
            <a:ext cx="56739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nl" sz="1800"/>
              <a:t>1+1=3</a:t>
            </a:r>
            <a:endParaRPr sz="1800"/>
          </a:p>
          <a:p>
            <a:pPr marL="457200" lvl="0" indent="-342900" algn="l" rtl="0">
              <a:spcBef>
                <a:spcPts val="0"/>
              </a:spcBef>
              <a:spcAft>
                <a:spcPts val="0"/>
              </a:spcAft>
              <a:buSzPts val="1800"/>
              <a:buChar char="●"/>
            </a:pPr>
            <a:r>
              <a:rPr lang="nl" sz="1800"/>
              <a:t>Betrokkenheid en engagement van alle partners belangrijk, samen met de doelgroep</a:t>
            </a:r>
            <a:endParaRPr sz="1800"/>
          </a:p>
          <a:p>
            <a:pPr marL="457200" lvl="0" indent="-342900" algn="l" rtl="0">
              <a:spcBef>
                <a:spcPts val="0"/>
              </a:spcBef>
              <a:spcAft>
                <a:spcPts val="0"/>
              </a:spcAft>
              <a:buSzPts val="1800"/>
              <a:buChar char="●"/>
            </a:pPr>
            <a:r>
              <a:rPr lang="nl" sz="1800"/>
              <a:t>In kaart brengen van de noden is richtinggevend</a:t>
            </a:r>
            <a:endParaRPr sz="1800"/>
          </a:p>
          <a:p>
            <a:pPr marL="457200" lvl="0" indent="-342900" algn="l" rtl="0">
              <a:spcBef>
                <a:spcPts val="0"/>
              </a:spcBef>
              <a:spcAft>
                <a:spcPts val="0"/>
              </a:spcAft>
              <a:buSzPts val="1800"/>
              <a:buChar char="●"/>
            </a:pPr>
            <a:r>
              <a:rPr lang="nl" sz="1800"/>
              <a:t>Denken in functie van de bezoeker: welke beeldvorming en verhaal is interessant en impactrijk</a:t>
            </a:r>
            <a:endParaRPr sz="1800"/>
          </a:p>
          <a:p>
            <a:pPr marL="457200" lvl="0" indent="-342900" algn="l" rtl="0">
              <a:spcBef>
                <a:spcPts val="0"/>
              </a:spcBef>
              <a:spcAft>
                <a:spcPts val="0"/>
              </a:spcAft>
              <a:buSzPts val="1800"/>
              <a:buChar char="●"/>
            </a:pPr>
            <a:r>
              <a:rPr lang="nl" sz="1800"/>
              <a:t>Het moet realistisch zijn</a:t>
            </a:r>
            <a:endParaRPr sz="1800"/>
          </a:p>
          <a:p>
            <a:pPr marL="457200" lvl="0" indent="-342900" algn="l" rtl="0">
              <a:spcBef>
                <a:spcPts val="0"/>
              </a:spcBef>
              <a:spcAft>
                <a:spcPts val="0"/>
              </a:spcAft>
              <a:buSzPts val="1800"/>
              <a:buChar char="●"/>
            </a:pPr>
            <a:r>
              <a:rPr lang="nl" sz="1800"/>
              <a:t>Kink Responsibly beperkt zich niet enkel tot de community</a:t>
            </a:r>
            <a:endParaRPr sz="1800"/>
          </a:p>
        </p:txBody>
      </p:sp>
      <p:pic>
        <p:nvPicPr>
          <p:cNvPr id="268" name="Google Shape;268;p44"/>
          <p:cNvPicPr preferRelativeResize="0"/>
          <p:nvPr/>
        </p:nvPicPr>
        <p:blipFill rotWithShape="1">
          <a:blip r:embed="rId3">
            <a:alphaModFix/>
          </a:blip>
          <a:srcRect l="26441" t="15618" r="16314"/>
          <a:stretch/>
        </p:blipFill>
        <p:spPr>
          <a:xfrm>
            <a:off x="6526802" y="0"/>
            <a:ext cx="261719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2" name="Google Shape;102;p18"/>
          <p:cNvSpPr txBox="1">
            <a:spLocks noGrp="1"/>
          </p:cNvSpPr>
          <p:nvPr>
            <p:ph type="body" idx="1"/>
          </p:nvPr>
        </p:nvSpPr>
        <p:spPr>
          <a:xfrm>
            <a:off x="3270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1. Noden</a:t>
            </a:r>
            <a:br>
              <a:rPr lang="nl" b="1">
                <a:latin typeface="Rajdhani"/>
                <a:ea typeface="Rajdhani"/>
                <a:cs typeface="Rajdhani"/>
                <a:sym typeface="Rajdhani"/>
              </a:rPr>
            </a:br>
            <a:r>
              <a:rPr lang="nl"/>
              <a:t>Hoe de community betrekken én het juiste verhaal brengen?</a:t>
            </a:r>
            <a:endParaRPr/>
          </a:p>
        </p:txBody>
      </p:sp>
      <p:sp>
        <p:nvSpPr>
          <p:cNvPr id="103" name="Google Shape;103;p18"/>
          <p:cNvSpPr txBox="1">
            <a:spLocks noGrp="1"/>
          </p:cNvSpPr>
          <p:nvPr>
            <p:ph type="body" idx="1"/>
          </p:nvPr>
        </p:nvSpPr>
        <p:spPr>
          <a:xfrm>
            <a:off x="3174750" y="1862100"/>
            <a:ext cx="2794500" cy="1853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2. Proces</a:t>
            </a:r>
            <a:br>
              <a:rPr lang="nl" b="1">
                <a:latin typeface="Rajdhani"/>
                <a:ea typeface="Rajdhani"/>
                <a:cs typeface="Rajdhani"/>
                <a:sym typeface="Rajdhani"/>
              </a:rPr>
            </a:br>
            <a:r>
              <a:rPr lang="nl"/>
              <a:t>Geïntegreerd aanbod​, op maat van setting en doelgroep​</a:t>
            </a:r>
            <a:br>
              <a:rPr lang="nl"/>
            </a:br>
            <a:br>
              <a:rPr lang="nl"/>
            </a:br>
            <a:r>
              <a:rPr lang="nl"/>
              <a:t>Kruisbestuiving en verbeteringen</a:t>
            </a:r>
            <a:endParaRPr/>
          </a:p>
        </p:txBody>
      </p:sp>
      <p:sp>
        <p:nvSpPr>
          <p:cNvPr id="104" name="Google Shape;104;p18"/>
          <p:cNvSpPr txBox="1">
            <a:spLocks noGrp="1"/>
          </p:cNvSpPr>
          <p:nvPr>
            <p:ph type="body" idx="1"/>
          </p:nvPr>
        </p:nvSpPr>
        <p:spPr>
          <a:xfrm>
            <a:off x="60225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3. Resultaat</a:t>
            </a:r>
            <a:br>
              <a:rPr lang="nl" b="1">
                <a:latin typeface="Rajdhani"/>
                <a:ea typeface="Rajdhani"/>
                <a:cs typeface="Rajdhani"/>
                <a:sym typeface="Rajdhani"/>
              </a:rPr>
            </a:br>
            <a:r>
              <a:rPr lang="nl"/>
              <a:t>Evaluatie, how-to, inhoudelijke verbeteringen en focuspunten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311700" y="2150850"/>
            <a:ext cx="59238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Q&amp;A</a:t>
            </a:r>
            <a:endParaRPr/>
          </a:p>
        </p:txBody>
      </p:sp>
      <p:pic>
        <p:nvPicPr>
          <p:cNvPr id="274" name="Google Shape;274;p45" title="IMG_2319.JPG"/>
          <p:cNvPicPr preferRelativeResize="0">
            <a:picLocks noGrp="1"/>
          </p:cNvPicPr>
          <p:nvPr>
            <p:ph type="pic" idx="2"/>
          </p:nvPr>
        </p:nvPicPr>
        <p:blipFill rotWithShape="1">
          <a:blip r:embed="rId3">
            <a:alphaModFix/>
          </a:blip>
          <a:srcRect l="14744" t="23551" r="45618" b="18024"/>
          <a:stretch/>
        </p:blipFill>
        <p:spPr>
          <a:xfrm>
            <a:off x="6526800" y="75"/>
            <a:ext cx="2617202"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Darklands?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Over Darklands</a:t>
            </a:r>
            <a:endParaRPr/>
          </a:p>
        </p:txBody>
      </p:sp>
      <p:sp>
        <p:nvSpPr>
          <p:cNvPr id="115" name="Google Shape;11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a:t>Darklands is een “safe(r) space” waar mannen met een voorliefde voor kink en een masculien voorkomen elkaar ontmoeten.</a:t>
            </a:r>
            <a:endParaRPr/>
          </a:p>
          <a:p>
            <a:pPr marL="0" lvl="0" indent="0" algn="ctr" rtl="0">
              <a:spcBef>
                <a:spcPts val="1200"/>
              </a:spcBef>
              <a:spcAft>
                <a:spcPts val="0"/>
              </a:spcAft>
              <a:buNone/>
            </a:pPr>
            <a:r>
              <a:rPr lang="nl"/>
              <a:t>Het is een </a:t>
            </a:r>
            <a:r>
              <a:rPr lang="nl" b="1">
                <a:latin typeface="Rajdhani"/>
                <a:ea typeface="Rajdhani"/>
                <a:cs typeface="Rajdhani"/>
                <a:sym typeface="Rajdhani"/>
              </a:rPr>
              <a:t>ontmoetingsplek</a:t>
            </a:r>
            <a:r>
              <a:rPr lang="nl"/>
              <a:t> die </a:t>
            </a:r>
            <a:r>
              <a:rPr lang="nl" b="1">
                <a:latin typeface="Rajdhani"/>
                <a:ea typeface="Rajdhani"/>
                <a:cs typeface="Rajdhani"/>
                <a:sym typeface="Rajdhani"/>
              </a:rPr>
              <a:t>faciliteert</a:t>
            </a:r>
            <a:r>
              <a:rPr lang="nl"/>
              <a:t>, </a:t>
            </a:r>
            <a:r>
              <a:rPr lang="nl" b="1">
                <a:latin typeface="Rajdhani"/>
                <a:ea typeface="Rajdhani"/>
                <a:cs typeface="Rajdhani"/>
                <a:sym typeface="Rajdhani"/>
              </a:rPr>
              <a:t>ondersteunt</a:t>
            </a:r>
            <a:r>
              <a:rPr lang="nl"/>
              <a:t> én </a:t>
            </a:r>
            <a:r>
              <a:rPr lang="nl" b="1">
                <a:latin typeface="Rajdhani"/>
                <a:ea typeface="Rajdhani"/>
                <a:cs typeface="Rajdhani"/>
                <a:sym typeface="Rajdhani"/>
              </a:rPr>
              <a:t>inspireert</a:t>
            </a:r>
            <a:r>
              <a:rPr lang="nl"/>
              <a:t> binnen de (internationale) gay fetish community. We brengen clubs, verenigingen, ondernemers, events, educators en bezoekers samen in een unieke setting die entertainment combineert met </a:t>
            </a:r>
            <a:r>
              <a:rPr lang="nl" b="1">
                <a:latin typeface="Rajdhani"/>
                <a:ea typeface="Rajdhani"/>
                <a:cs typeface="Rajdhani"/>
                <a:sym typeface="Rajdhani"/>
              </a:rPr>
              <a:t>educatie, community care en samenwerking</a:t>
            </a:r>
            <a:r>
              <a:rPr lang="nl"/>
              <a:t>.</a:t>
            </a:r>
            <a:endParaRPr/>
          </a:p>
          <a:p>
            <a:pPr marL="0" lvl="0" indent="0" algn="ctr" rtl="0">
              <a:spcBef>
                <a:spcPts val="1200"/>
              </a:spcBef>
              <a:spcAft>
                <a:spcPts val="1200"/>
              </a:spcAft>
              <a:buNone/>
            </a:pPr>
            <a:r>
              <a:rPr lang="nl" i="1"/>
              <a:t>Een krachtige playground voor ontmoeting, expressie, empowerment en verbinding.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2" name="Google Shape;122;p21" title="darklands25_studioworks_1686.jpg"/>
          <p:cNvPicPr preferRelativeResize="0"/>
          <p:nvPr/>
        </p:nvPicPr>
        <p:blipFill>
          <a:blip r:embed="rId3">
            <a:alphaModFix/>
          </a:blip>
          <a:stretch>
            <a:fillRect/>
          </a:stretch>
        </p:blipFill>
        <p:spPr>
          <a:xfrm>
            <a:off x="3" y="-861631"/>
            <a:ext cx="9144003" cy="66570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a:p>
        </p:txBody>
      </p:sp>
      <p:sp>
        <p:nvSpPr>
          <p:cNvPr id="128" name="Google Shape;128;p22"/>
          <p:cNvSpPr txBox="1">
            <a:spLocks noGrp="1"/>
          </p:cNvSpPr>
          <p:nvPr>
            <p:ph type="body" idx="1"/>
          </p:nvPr>
        </p:nvSpPr>
        <p:spPr>
          <a:xfrm>
            <a:off x="674200" y="1728000"/>
            <a:ext cx="2436600" cy="1687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6000" b="1">
                <a:latin typeface="Rajdhani"/>
                <a:ea typeface="Rajdhani"/>
                <a:cs typeface="Rajdhani"/>
                <a:sym typeface="Rajdhani"/>
              </a:rPr>
              <a:t>9.000</a:t>
            </a:r>
            <a:br>
              <a:rPr lang="nl"/>
            </a:br>
            <a:r>
              <a:rPr lang="nl"/>
              <a:t>bezoekers</a:t>
            </a:r>
            <a:endParaRPr/>
          </a:p>
        </p:txBody>
      </p:sp>
      <p:sp>
        <p:nvSpPr>
          <p:cNvPr id="129" name="Google Shape;129;p22"/>
          <p:cNvSpPr txBox="1">
            <a:spLocks noGrp="1"/>
          </p:cNvSpPr>
          <p:nvPr>
            <p:ph type="body" idx="1"/>
          </p:nvPr>
        </p:nvSpPr>
        <p:spPr>
          <a:xfrm>
            <a:off x="3353700" y="1728000"/>
            <a:ext cx="2436600" cy="1687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6000" b="1">
                <a:latin typeface="Rajdhani"/>
                <a:ea typeface="Rajdhani"/>
                <a:cs typeface="Rajdhani"/>
                <a:sym typeface="Rajdhani"/>
              </a:rPr>
              <a:t>&gt;300</a:t>
            </a:r>
            <a:br>
              <a:rPr lang="nl"/>
            </a:br>
            <a:r>
              <a:rPr lang="nl"/>
              <a:t>crewleden</a:t>
            </a:r>
            <a:endParaRPr/>
          </a:p>
        </p:txBody>
      </p:sp>
      <p:sp>
        <p:nvSpPr>
          <p:cNvPr id="130" name="Google Shape;130;p22"/>
          <p:cNvSpPr txBox="1">
            <a:spLocks noGrp="1"/>
          </p:cNvSpPr>
          <p:nvPr>
            <p:ph type="body" idx="1"/>
          </p:nvPr>
        </p:nvSpPr>
        <p:spPr>
          <a:xfrm>
            <a:off x="6033200" y="1728000"/>
            <a:ext cx="2436600" cy="1687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6000" b="1">
                <a:latin typeface="Rajdhani"/>
                <a:ea typeface="Rajdhani"/>
                <a:cs typeface="Rajdhani"/>
                <a:sym typeface="Rajdhani"/>
              </a:rPr>
              <a:t>5</a:t>
            </a:r>
            <a:br>
              <a:rPr lang="nl"/>
            </a:br>
            <a:r>
              <a:rPr lang="nl"/>
              <a:t>dagen + city events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6" name="Google Shape;13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nl"/>
              <a:t>FOTO DARKLANDS******</a:t>
            </a:r>
            <a:endParaRPr/>
          </a:p>
        </p:txBody>
      </p:sp>
      <p:pic>
        <p:nvPicPr>
          <p:cNvPr id="137" name="Google Shape;137;p23" title="darklands25_studioworks_1843.jpeg"/>
          <p:cNvPicPr preferRelativeResize="0"/>
          <p:nvPr/>
        </p:nvPicPr>
        <p:blipFill>
          <a:blip r:embed="rId3">
            <a:alphaModFix/>
          </a:blip>
          <a:stretch>
            <a:fillRect/>
          </a:stretch>
        </p:blipFill>
        <p:spPr>
          <a:xfrm>
            <a:off x="0" y="-1577904"/>
            <a:ext cx="9143997" cy="68579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3" name="Google Shape;143;p24"/>
          <p:cNvSpPr txBox="1">
            <a:spLocks noGrp="1"/>
          </p:cNvSpPr>
          <p:nvPr>
            <p:ph type="body" idx="1"/>
          </p:nvPr>
        </p:nvSpPr>
        <p:spPr>
          <a:xfrm>
            <a:off x="3270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Masterclasses</a:t>
            </a:r>
            <a:br>
              <a:rPr lang="nl" b="1">
                <a:latin typeface="Rajdhani"/>
                <a:ea typeface="Rajdhani"/>
                <a:cs typeface="Rajdhani"/>
                <a:sym typeface="Rajdhani"/>
              </a:rPr>
            </a:br>
            <a:r>
              <a:rPr lang="nl"/>
              <a:t>Over mentaal welzijn, seksuele gezondheid en druggebruik</a:t>
            </a:r>
            <a:endParaRPr/>
          </a:p>
        </p:txBody>
      </p:sp>
      <p:sp>
        <p:nvSpPr>
          <p:cNvPr id="144" name="Google Shape;144;p24"/>
          <p:cNvSpPr txBox="1">
            <a:spLocks noGrp="1"/>
          </p:cNvSpPr>
          <p:nvPr>
            <p:ph type="body" idx="1"/>
          </p:nvPr>
        </p:nvSpPr>
        <p:spPr>
          <a:xfrm>
            <a:off x="317475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Voorzieningen</a:t>
            </a:r>
            <a:br>
              <a:rPr lang="nl" b="1">
                <a:latin typeface="Rajdhani"/>
                <a:ea typeface="Rajdhani"/>
                <a:cs typeface="Rajdhani"/>
                <a:sym typeface="Rajdhani"/>
              </a:rPr>
            </a:br>
            <a:r>
              <a:rPr lang="nl"/>
              <a:t>Zoals condooms, glijmiddel, handschoenen, oordopjes, douches,...</a:t>
            </a:r>
            <a:endParaRPr/>
          </a:p>
        </p:txBody>
      </p:sp>
      <p:sp>
        <p:nvSpPr>
          <p:cNvPr id="145" name="Google Shape;145;p24"/>
          <p:cNvSpPr txBox="1">
            <a:spLocks noGrp="1"/>
          </p:cNvSpPr>
          <p:nvPr>
            <p:ph type="body" idx="1"/>
          </p:nvPr>
        </p:nvSpPr>
        <p:spPr>
          <a:xfrm>
            <a:off x="6022500" y="1862100"/>
            <a:ext cx="2794500" cy="1419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nl" sz="3000" b="1">
                <a:latin typeface="Rajdhani"/>
                <a:ea typeface="Rajdhani"/>
                <a:cs typeface="Rajdhani"/>
                <a:sym typeface="Rajdhani"/>
              </a:rPr>
              <a:t>Veiligheid</a:t>
            </a:r>
            <a:br>
              <a:rPr lang="nl" b="1">
                <a:latin typeface="Rajdhani"/>
                <a:ea typeface="Rajdhani"/>
                <a:cs typeface="Rajdhani"/>
                <a:sym typeface="Rajdhani"/>
              </a:rPr>
            </a:br>
            <a:r>
              <a:rPr lang="nl"/>
              <a:t>Een EHBO team, darkroom etiquette, prikkelarme ruimte, oproep tot testen,...</a:t>
            </a:r>
            <a:endParaRPr/>
          </a:p>
        </p:txBody>
      </p:sp>
    </p:spTree>
  </p:cSld>
  <p:clrMapOvr>
    <a:masterClrMapping/>
  </p:clrMapOvr>
</p:sld>
</file>

<file path=ppt/theme/theme1.xml><?xml version="1.0" encoding="utf-8"?>
<a:theme xmlns:a="http://schemas.openxmlformats.org/drawingml/2006/main" name="Darklands TEM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7BDD797E140142A9D290B61525585C" ma:contentTypeVersion="7" ma:contentTypeDescription="Een nieuw document maken." ma:contentTypeScope="" ma:versionID="85132e7c58538fdbf6f8ce5386dd4d49">
  <xsd:schema xmlns:xsd="http://www.w3.org/2001/XMLSchema" xmlns:xs="http://www.w3.org/2001/XMLSchema" xmlns:p="http://schemas.microsoft.com/office/2006/metadata/properties" xmlns:ns2="86d04140-c3ce-4874-a105-8c0d3722af5c" targetNamespace="http://schemas.microsoft.com/office/2006/metadata/properties" ma:root="true" ma:fieldsID="a467af41c37cfb8bfb96c6c89718cf59" ns2:_="">
    <xsd:import namespace="86d04140-c3ce-4874-a105-8c0d3722af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04140-c3ce-4874-a105-8c0d3722af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8E2157-0106-422B-924E-EE0D7E74733E}">
  <ds:schemaRefs>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 ds:uri="86d04140-c3ce-4874-a105-8c0d3722af5c"/>
    <ds:schemaRef ds:uri="http://www.w3.org/XML/1998/namespace"/>
    <ds:schemaRef ds:uri="http://purl.org/dc/terms/"/>
  </ds:schemaRefs>
</ds:datastoreItem>
</file>

<file path=customXml/itemProps2.xml><?xml version="1.0" encoding="utf-8"?>
<ds:datastoreItem xmlns:ds="http://schemas.openxmlformats.org/officeDocument/2006/customXml" ds:itemID="{8DA723C4-DE5B-47BF-9BB6-3CB023BA25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d04140-c3ce-4874-a105-8c0d3722a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F7D66A-E83C-491D-8D09-93BAAB62B8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TotalTime>
  <Words>1480</Words>
  <Application>Microsoft Office PowerPoint</Application>
  <PresentationFormat>Diavoorstelling (16:9)</PresentationFormat>
  <Paragraphs>138</Paragraphs>
  <Slides>30</Slides>
  <Notes>30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Rajdhani Medium</vt:lpstr>
      <vt:lpstr>Roboto</vt:lpstr>
      <vt:lpstr>Arial</vt:lpstr>
      <vt:lpstr>Rajdhani</vt:lpstr>
      <vt:lpstr>Darklands TEMP</vt:lpstr>
      <vt:lpstr>PowerPoint-presentatie</vt:lpstr>
      <vt:lpstr>PowerPoint-presentatie</vt:lpstr>
      <vt:lpstr>PowerPoint-presentatie</vt:lpstr>
      <vt:lpstr>Darklands?</vt:lpstr>
      <vt:lpstr>Over Darklands</vt:lpstr>
      <vt:lpstr>PowerPoint-presentatie</vt:lpstr>
      <vt:lpstr>PowerPoint-presentatie</vt:lpstr>
      <vt:lpstr>PowerPoint-presentatie</vt:lpstr>
      <vt:lpstr>PowerPoint-presentatie</vt:lpstr>
      <vt:lpstr>PowerPoint-presentatie</vt:lpstr>
      <vt:lpstr>Daarom Kink Responsibly Start editie 2025</vt:lpstr>
      <vt:lpstr>PowerPoint-presentatie</vt:lpstr>
      <vt:lpstr>Twee grote doelstellingen  Bezoeker van Darklands informeren met juiste informatie  Kruisbestuiving tussen ‘professionele’ wereld en in-the-field.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Resultaat Kink Responsibly project</vt:lpstr>
      <vt:lpstr>Vooraf</vt:lpstr>
      <vt:lpstr>Tijdens</vt:lpstr>
      <vt:lpstr>Nadien</vt:lpstr>
      <vt:lpstr>Toekomst</vt:lpstr>
      <vt:lpstr>Ervaring bezoekers</vt:lpstr>
      <vt:lpstr>Way-to-go?</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Leen Speetjens</cp:lastModifiedBy>
  <cp:revision>1</cp:revision>
  <dcterms:modified xsi:type="dcterms:W3CDTF">2025-11-24T13:47:57Z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0x010100C97BDD797E140142A9D290B61525585C</vt:lpwstr>
  </property>
</Properties>
</file>