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2F0_46D4E9F3.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 id="2147483691" r:id="rId6"/>
    <p:sldMasterId id="2147483707" r:id="rId7"/>
  </p:sldMasterIdLst>
  <p:notesMasterIdLst>
    <p:notesMasterId r:id="rId79"/>
  </p:notesMasterIdLst>
  <p:sldIdLst>
    <p:sldId id="271" r:id="rId8"/>
    <p:sldId id="272" r:id="rId9"/>
    <p:sldId id="260" r:id="rId10"/>
    <p:sldId id="282" r:id="rId11"/>
    <p:sldId id="804" r:id="rId12"/>
    <p:sldId id="771" r:id="rId13"/>
    <p:sldId id="444" r:id="rId14"/>
    <p:sldId id="790" r:id="rId15"/>
    <p:sldId id="781" r:id="rId16"/>
    <p:sldId id="458" r:id="rId17"/>
    <p:sldId id="791" r:id="rId18"/>
    <p:sldId id="817" r:id="rId19"/>
    <p:sldId id="759" r:id="rId20"/>
    <p:sldId id="772" r:id="rId21"/>
    <p:sldId id="436" r:id="rId22"/>
    <p:sldId id="812" r:id="rId23"/>
    <p:sldId id="794" r:id="rId24"/>
    <p:sldId id="429" r:id="rId25"/>
    <p:sldId id="752" r:id="rId26"/>
    <p:sldId id="814" r:id="rId27"/>
    <p:sldId id="813" r:id="rId28"/>
    <p:sldId id="424" r:id="rId29"/>
    <p:sldId id="742" r:id="rId30"/>
    <p:sldId id="806" r:id="rId31"/>
    <p:sldId id="747" r:id="rId32"/>
    <p:sldId id="746" r:id="rId33"/>
    <p:sldId id="743" r:id="rId34"/>
    <p:sldId id="277" r:id="rId35"/>
    <p:sldId id="735" r:id="rId36"/>
    <p:sldId id="404" r:id="rId37"/>
    <p:sldId id="442" r:id="rId38"/>
    <p:sldId id="815" r:id="rId39"/>
    <p:sldId id="712" r:id="rId40"/>
    <p:sldId id="717" r:id="rId41"/>
    <p:sldId id="796" r:id="rId42"/>
    <p:sldId id="798" r:id="rId43"/>
    <p:sldId id="797" r:id="rId44"/>
    <p:sldId id="322" r:id="rId45"/>
    <p:sldId id="323" r:id="rId46"/>
    <p:sldId id="795" r:id="rId47"/>
    <p:sldId id="713" r:id="rId48"/>
    <p:sldId id="725" r:id="rId49"/>
    <p:sldId id="773" r:id="rId50"/>
    <p:sldId id="799" r:id="rId51"/>
    <p:sldId id="800" r:id="rId52"/>
    <p:sldId id="733" r:id="rId53"/>
    <p:sldId id="811" r:id="rId54"/>
    <p:sldId id="816" r:id="rId55"/>
    <p:sldId id="758" r:id="rId56"/>
    <p:sldId id="808" r:id="rId57"/>
    <p:sldId id="805" r:id="rId58"/>
    <p:sldId id="810" r:id="rId59"/>
    <p:sldId id="740" r:id="rId60"/>
    <p:sldId id="437" r:id="rId61"/>
    <p:sldId id="774" r:id="rId62"/>
    <p:sldId id="450" r:id="rId63"/>
    <p:sldId id="761" r:id="rId64"/>
    <p:sldId id="724" r:id="rId65"/>
    <p:sldId id="764" r:id="rId66"/>
    <p:sldId id="461" r:id="rId67"/>
    <p:sldId id="807" r:id="rId68"/>
    <p:sldId id="462" r:id="rId69"/>
    <p:sldId id="765" r:id="rId70"/>
    <p:sldId id="802" r:id="rId71"/>
    <p:sldId id="789" r:id="rId72"/>
    <p:sldId id="767" r:id="rId73"/>
    <p:sldId id="768" r:id="rId74"/>
    <p:sldId id="778" r:id="rId75"/>
    <p:sldId id="779" r:id="rId76"/>
    <p:sldId id="268" r:id="rId77"/>
    <p:sldId id="818"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leiding" id="{FBEE161B-87B5-41FE-A268-7916AD8A459D}">
          <p14:sldIdLst>
            <p14:sldId id="271"/>
            <p14:sldId id="272"/>
          </p14:sldIdLst>
        </p14:section>
        <p14:section name="1.Gokken als geestelijk gezondheidsprobleem" id="{59A4A7CC-2BDB-43D0-AB45-E820BB25E4B7}">
          <p14:sldIdLst>
            <p14:sldId id="260"/>
            <p14:sldId id="282"/>
            <p14:sldId id="804"/>
            <p14:sldId id="771"/>
            <p14:sldId id="444"/>
            <p14:sldId id="790"/>
            <p14:sldId id="781"/>
            <p14:sldId id="458"/>
            <p14:sldId id="791"/>
            <p14:sldId id="817"/>
            <p14:sldId id="759"/>
            <p14:sldId id="772"/>
            <p14:sldId id="436"/>
            <p14:sldId id="812"/>
            <p14:sldId id="794"/>
            <p14:sldId id="429"/>
            <p14:sldId id="752"/>
            <p14:sldId id="814"/>
            <p14:sldId id="813"/>
            <p14:sldId id="424"/>
            <p14:sldId id="742"/>
            <p14:sldId id="806"/>
            <p14:sldId id="747"/>
            <p14:sldId id="746"/>
            <p14:sldId id="743"/>
          </p14:sldIdLst>
        </p14:section>
        <p14:section name="3. Wat kan je doen als welzijnswerkers?" id="{F2CDEFE0-4556-41AF-9D5D-A6C14F4B7DDC}">
          <p14:sldIdLst>
            <p14:sldId id="277"/>
            <p14:sldId id="735"/>
            <p14:sldId id="404"/>
            <p14:sldId id="442"/>
            <p14:sldId id="815"/>
            <p14:sldId id="712"/>
            <p14:sldId id="717"/>
            <p14:sldId id="796"/>
            <p14:sldId id="798"/>
            <p14:sldId id="797"/>
            <p14:sldId id="322"/>
            <p14:sldId id="323"/>
            <p14:sldId id="795"/>
            <p14:sldId id="713"/>
            <p14:sldId id="725"/>
            <p14:sldId id="773"/>
            <p14:sldId id="799"/>
            <p14:sldId id="800"/>
            <p14:sldId id="733"/>
            <p14:sldId id="811"/>
            <p14:sldId id="816"/>
            <p14:sldId id="758"/>
            <p14:sldId id="808"/>
            <p14:sldId id="805"/>
            <p14:sldId id="810"/>
            <p14:sldId id="740"/>
            <p14:sldId id="437"/>
            <p14:sldId id="774"/>
            <p14:sldId id="450"/>
            <p14:sldId id="761"/>
          </p14:sldIdLst>
        </p14:section>
        <p14:section name="4. Wat kan de omgeving doen?" id="{CD98E91A-76BF-4EFD-A77A-89C9BDA927E5}">
          <p14:sldIdLst>
            <p14:sldId id="724"/>
            <p14:sldId id="764"/>
          </p14:sldIdLst>
        </p14:section>
        <p14:section name="5. Take home messages" id="{79F21049-CF69-4D3E-A979-96794B80B0F6}">
          <p14:sldIdLst>
            <p14:sldId id="461"/>
            <p14:sldId id="807"/>
            <p14:sldId id="462"/>
            <p14:sldId id="765"/>
            <p14:sldId id="802"/>
            <p14:sldId id="789"/>
            <p14:sldId id="767"/>
            <p14:sldId id="768"/>
            <p14:sldId id="778"/>
            <p14:sldId id="779"/>
            <p14:sldId id="268"/>
            <p14:sldId id="81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eur" initials="A" userId="Author" providerId="AD"/>
  <p188:author id="{C6B7773E-3371-7F53-DA76-D34BFF2636EA}" name="Ciska Wybo" initials="CW" userId="S::Ciska.Wybo@vad.be::1b530ff1-3678-48f2-841d-862e73b1d8fd" providerId="AD"/>
  <p188:author id="{147EE454-4D8D-2E73-1A65-ED20D53FFDB0}" name="Joyce Borremans" initials="JB" userId="S::joyce.borremans@vad.be::9790e922-0d66-4de9-9d39-314586a07ae3" providerId="AD"/>
  <p188:author id="{6C1A0467-94D7-8739-52DD-3328769F3CB3}" name="Femke Wijgaerts" initials="FW" userId="S::femke.wijgaerts@vad.be::b8dbb288-c8e9-40e7-a531-04dd1db3d1c5" providerId="AD"/>
  <p188:author id="{890E0374-CDA9-7EBA-A626-F69561A8A860}" name="Ciska Wybo" initials="CW" userId="S::ciska.wybo@vad.be::1b530ff1-3678-48f2-841d-862e73b1d8fd" providerId="AD"/>
  <p188:author id="{2E475D9E-0F62-9C69-D41F-B9F1D7CA218B}" name="Jolien Moernaut" initials="JM" userId="S::jolien.moernaut@vad.be::27982afd-4f7d-4e7f-a9e9-a96eed658533" providerId="AD"/>
  <p188:author id="{0FEE0BB4-EC46-C1FE-1F15-2F08CC66BDFE}" name="Jorne Vanhee" initials="JV" userId="S::Jorne.Vanhee@vad.be::23d38e3e-2568-48bf-aa50-1a835d13a6a9" providerId="AD"/>
  <p188:author id="{A673C5D8-805D-24F8-BB65-32ABF544DBEC}" name="Marie-Claire Lambrechts" initials="ML" userId="S::marie-claire.lambrechts@vad.be::bc23b2d6-9d4b-4381-bb42-025a52d0df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D72"/>
    <a:srgbClr val="2A4B6D"/>
    <a:srgbClr val="90C39B"/>
    <a:srgbClr val="6FABAE"/>
    <a:srgbClr val="C96858"/>
    <a:srgbClr val="3E5F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F13845-38DB-4942-B62B-5DC6FCF294CD}" v="12" dt="2026-03-23T13:48:26.439"/>
    <p1510:client id="{AC728A27-DAB2-7563-58E0-C944DDCAF18F}" v="73" dt="2026-03-23T13:44:48.0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microsoft.com/office/2015/10/relationships/revisionInfo" Target="revisionInfo.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61" Type="http://schemas.openxmlformats.org/officeDocument/2006/relationships/slide" Target="slides/slide54.xml"/><Relationship Id="rId82" Type="http://schemas.openxmlformats.org/officeDocument/2006/relationships/theme" Target="theme/theme1.xml"/></Relationships>
</file>

<file path=ppt/comments/modernComment_2F0_46D4E9F3.xml><?xml version="1.0" encoding="utf-8"?>
<p188:cmLst xmlns:a="http://schemas.openxmlformats.org/drawingml/2006/main" xmlns:r="http://schemas.openxmlformats.org/officeDocument/2006/relationships" xmlns:p188="http://schemas.microsoft.com/office/powerpoint/2018/8/main">
  <p188:cm id="{AC107628-B57C-4E15-B740-A77D856E49BC}" authorId="{C6B7773E-3371-7F53-DA76-D34BFF2636EA}" created="2025-11-07T11:08:01.382">
    <ac:txMkLst xmlns:ac="http://schemas.microsoft.com/office/drawing/2013/main/command">
      <pc:docMk xmlns:pc="http://schemas.microsoft.com/office/powerpoint/2013/main/command"/>
      <pc:sldMk xmlns:pc="http://schemas.microsoft.com/office/powerpoint/2013/main/command" cId="1188358643" sldId="752"/>
      <ac:spMk id="2" creationId="{00000000-0000-0000-0000-000000000000}"/>
      <ac:txMk cp="0" len="35">
        <ac:context len="36" hash="259811027"/>
      </ac:txMk>
    </ac:txMkLst>
    <p188:pos x="7598060" y="323921"/>
    <p188:txBody>
      <a:bodyPr/>
      <a:lstStyle/>
      <a:p>
        <a:r>
          <a:rPr lang="nl-BE"/>
          <a:t>OPTIONEEL: je kan hiervoor deze slide gebruiken. Tineke en Nona hebben deze slide niet gebruikt, maar vervangen door de volgende 3 slides en dit zelf verteld. 
Nadeel van een filmfragment tijdens een webinar is dat het een opname op een scherm is. Uitleg is ook iets technischer. Blijft beter bij als je dit in je eigen woorden brengt. 
Maar nogmaals, optioneel :) </a:t>
        </a:r>
      </a:p>
    </p188:txBody>
  </p188:cm>
</p188:cmLst>
</file>

<file path=ppt/diagrams/_rels/data2.xml.rels><?xml version="1.0" encoding="UTF-8" standalone="yes"?>
<Relationships xmlns="http://schemas.openxmlformats.org/package/2006/relationships"><Relationship Id="rId2" Type="http://schemas.openxmlformats.org/officeDocument/2006/relationships/hyperlink" Target="https://www.druglijn.be/online-zelfzorg-grip/" TargetMode="External"/><Relationship Id="rId1" Type="http://schemas.openxmlformats.org/officeDocument/2006/relationships/hyperlink" Target="http://www.gokhulp.be/"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www.druglijn.be/online-zelfzorg-grip/" TargetMode="External"/><Relationship Id="rId1" Type="http://schemas.openxmlformats.org/officeDocument/2006/relationships/hyperlink" Target="http://www.gokhulp.b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C9DCF6-0106-4831-93BF-16934E4801E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BE"/>
        </a:p>
      </dgm:t>
    </dgm:pt>
    <dgm:pt modelId="{63DA5182-4577-4334-A390-A62C9DA04109}">
      <dgm:prSet phldrT="[Tekst]"/>
      <dgm:spPr/>
      <dgm:t>
        <a:bodyPr/>
        <a:lstStyle/>
        <a:p>
          <a:r>
            <a:rPr lang="nl-NL"/>
            <a:t>Uitsluiting voor mezelf</a:t>
          </a:r>
          <a:endParaRPr lang="nl-BE"/>
        </a:p>
      </dgm:t>
    </dgm:pt>
    <dgm:pt modelId="{794DB538-1D46-461E-9A6F-6E224DA2410F}" type="parTrans" cxnId="{BEDC7631-514B-4DF3-9990-50255FDFE6B0}">
      <dgm:prSet/>
      <dgm:spPr/>
      <dgm:t>
        <a:bodyPr/>
        <a:lstStyle/>
        <a:p>
          <a:endParaRPr lang="nl-BE"/>
        </a:p>
      </dgm:t>
    </dgm:pt>
    <dgm:pt modelId="{5207B473-9230-46AE-ABAE-81213DF7F967}" type="sibTrans" cxnId="{BEDC7631-514B-4DF3-9990-50255FDFE6B0}">
      <dgm:prSet/>
      <dgm:spPr/>
      <dgm:t>
        <a:bodyPr/>
        <a:lstStyle/>
        <a:p>
          <a:endParaRPr lang="nl-BE"/>
        </a:p>
      </dgm:t>
    </dgm:pt>
    <dgm:pt modelId="{8D4D2AD0-8901-40D7-866D-01DFA843AC41}">
      <dgm:prSet phldrT="[Tekst]"/>
      <dgm:spPr/>
      <dgm:t>
        <a:bodyPr/>
        <a:lstStyle/>
        <a:p>
          <a:r>
            <a:rPr lang="nl-NL"/>
            <a:t>Uitsluiting voor iemand anders</a:t>
          </a:r>
          <a:endParaRPr lang="nl-BE"/>
        </a:p>
      </dgm:t>
    </dgm:pt>
    <dgm:pt modelId="{A341096F-F495-4EDF-927F-B2261DAAC849}" type="parTrans" cxnId="{6423BCAD-EB97-48B7-A23F-BFDFFC2B0719}">
      <dgm:prSet/>
      <dgm:spPr/>
      <dgm:t>
        <a:bodyPr/>
        <a:lstStyle/>
        <a:p>
          <a:endParaRPr lang="nl-BE"/>
        </a:p>
      </dgm:t>
    </dgm:pt>
    <dgm:pt modelId="{CA97D6A6-4485-4433-9F47-6A42E5359B32}" type="sibTrans" cxnId="{6423BCAD-EB97-48B7-A23F-BFDFFC2B0719}">
      <dgm:prSet/>
      <dgm:spPr/>
      <dgm:t>
        <a:bodyPr/>
        <a:lstStyle/>
        <a:p>
          <a:endParaRPr lang="nl-BE"/>
        </a:p>
      </dgm:t>
    </dgm:pt>
    <dgm:pt modelId="{A25C6625-49B5-45FA-BF9C-E9714C26BFE8}">
      <dgm:prSet phldrT="[Tekst]"/>
      <dgm:spPr/>
      <dgm:t>
        <a:bodyPr/>
        <a:lstStyle/>
        <a:p>
          <a:r>
            <a:rPr lang="nl-NL"/>
            <a:t>Preventieve uitsluiting</a:t>
          </a:r>
          <a:endParaRPr lang="nl-BE"/>
        </a:p>
      </dgm:t>
    </dgm:pt>
    <dgm:pt modelId="{40E17148-C6F6-4426-825F-D47CA12A5E2B}" type="parTrans" cxnId="{14C62130-32C4-40E1-A2E9-6EA23C6DE9D3}">
      <dgm:prSet/>
      <dgm:spPr/>
      <dgm:t>
        <a:bodyPr/>
        <a:lstStyle/>
        <a:p>
          <a:endParaRPr lang="nl-BE"/>
        </a:p>
      </dgm:t>
    </dgm:pt>
    <dgm:pt modelId="{41DCFD0E-41B7-4EDE-A8EE-1CE8A0F32BA2}" type="sibTrans" cxnId="{14C62130-32C4-40E1-A2E9-6EA23C6DE9D3}">
      <dgm:prSet/>
      <dgm:spPr/>
      <dgm:t>
        <a:bodyPr/>
        <a:lstStyle/>
        <a:p>
          <a:endParaRPr lang="nl-BE"/>
        </a:p>
      </dgm:t>
    </dgm:pt>
    <dgm:pt modelId="{7F6FE565-8873-4F41-9A8B-E167938E9B30}">
      <dgm:prSet custT="1"/>
      <dgm:spPr/>
      <dgm:t>
        <a:bodyPr/>
        <a:lstStyle/>
        <a:p>
          <a:r>
            <a:rPr lang="nl-NL" sz="1800"/>
            <a:t>Spelers kunnen </a:t>
          </a:r>
          <a:r>
            <a:rPr lang="nl-NL" sz="1800" b="1"/>
            <a:t>zichzelf laten opnemen </a:t>
          </a:r>
          <a:r>
            <a:rPr lang="nl-NL" sz="1800"/>
            <a:t>in EPIS wanneer zij tegen zichzelf beschermd willen worden;</a:t>
          </a:r>
          <a:endParaRPr lang="nl-BE" sz="2800"/>
        </a:p>
      </dgm:t>
    </dgm:pt>
    <dgm:pt modelId="{41961794-4666-4A60-84E0-8476381A0734}" type="parTrans" cxnId="{906A5431-6B7D-4708-9CE8-D2C671E184C8}">
      <dgm:prSet/>
      <dgm:spPr/>
      <dgm:t>
        <a:bodyPr/>
        <a:lstStyle/>
        <a:p>
          <a:endParaRPr lang="nl-BE"/>
        </a:p>
      </dgm:t>
    </dgm:pt>
    <dgm:pt modelId="{371BE97A-8514-46EF-B239-E3174870AA73}" type="sibTrans" cxnId="{906A5431-6B7D-4708-9CE8-D2C671E184C8}">
      <dgm:prSet/>
      <dgm:spPr/>
      <dgm:t>
        <a:bodyPr/>
        <a:lstStyle/>
        <a:p>
          <a:endParaRPr lang="nl-BE"/>
        </a:p>
      </dgm:t>
    </dgm:pt>
    <dgm:pt modelId="{D2ADFCB7-57EC-4208-ADE3-1EC5D5F2B218}">
      <dgm:prSet custT="1"/>
      <dgm:spPr/>
      <dgm:t>
        <a:bodyPr/>
        <a:lstStyle/>
        <a:p>
          <a:r>
            <a:rPr lang="nl-NL" sz="1800" kern="1200">
              <a:solidFill>
                <a:srgbClr val="2A4B6D">
                  <a:hueOff val="0"/>
                  <a:satOff val="0"/>
                  <a:lumOff val="0"/>
                  <a:alphaOff val="0"/>
                </a:srgbClr>
              </a:solidFill>
              <a:latin typeface="Arial" panose="020B0604020202020204"/>
              <a:ea typeface="+mn-ea"/>
              <a:cs typeface="+mn-cs"/>
            </a:rPr>
            <a:t>Ook een belanghebbende derde (bv. de partner) kan een aanvraag tot uitsluiting indienen;</a:t>
          </a:r>
          <a:endParaRPr lang="nl-BE" sz="1800" kern="1200">
            <a:solidFill>
              <a:srgbClr val="2A4B6D">
                <a:hueOff val="0"/>
                <a:satOff val="0"/>
                <a:lumOff val="0"/>
                <a:alphaOff val="0"/>
              </a:srgbClr>
            </a:solidFill>
            <a:latin typeface="Arial" panose="020B0604020202020204"/>
            <a:ea typeface="+mn-ea"/>
            <a:cs typeface="+mn-cs"/>
          </a:endParaRPr>
        </a:p>
      </dgm:t>
    </dgm:pt>
    <dgm:pt modelId="{29D4F2B2-0499-4D9D-8DA6-E0273B3C9592}" type="parTrans" cxnId="{E9FBE394-1878-402A-9EDD-4A76A3D43AD5}">
      <dgm:prSet/>
      <dgm:spPr/>
      <dgm:t>
        <a:bodyPr/>
        <a:lstStyle/>
        <a:p>
          <a:endParaRPr lang="nl-BE"/>
        </a:p>
      </dgm:t>
    </dgm:pt>
    <dgm:pt modelId="{894CBDC4-5123-4A84-94C4-E535AC3AF498}" type="sibTrans" cxnId="{E9FBE394-1878-402A-9EDD-4A76A3D43AD5}">
      <dgm:prSet/>
      <dgm:spPr/>
      <dgm:t>
        <a:bodyPr/>
        <a:lstStyle/>
        <a:p>
          <a:endParaRPr lang="nl-BE"/>
        </a:p>
      </dgm:t>
    </dgm:pt>
    <dgm:pt modelId="{C387F8B9-CBCF-48C7-9693-70A36A939359}">
      <dgm:prSet/>
      <dgm:spPr/>
      <dgm:t>
        <a:bodyPr/>
        <a:lstStyle/>
        <a:p>
          <a:endParaRPr lang="nl-BE" sz="2400" kern="1200"/>
        </a:p>
      </dgm:t>
    </dgm:pt>
    <dgm:pt modelId="{82563045-C991-4B9A-8ED6-98157D01BF11}" type="parTrans" cxnId="{4C6B2E98-FEC5-4556-91E5-C11F29F84A5B}">
      <dgm:prSet/>
      <dgm:spPr/>
      <dgm:t>
        <a:bodyPr/>
        <a:lstStyle/>
        <a:p>
          <a:endParaRPr lang="nl-BE"/>
        </a:p>
      </dgm:t>
    </dgm:pt>
    <dgm:pt modelId="{F57107D9-6AF4-4AD7-A2F4-DEE3F944BD02}" type="sibTrans" cxnId="{4C6B2E98-FEC5-4556-91E5-C11F29F84A5B}">
      <dgm:prSet/>
      <dgm:spPr/>
      <dgm:t>
        <a:bodyPr/>
        <a:lstStyle/>
        <a:p>
          <a:endParaRPr lang="nl-BE"/>
        </a:p>
      </dgm:t>
    </dgm:pt>
    <dgm:pt modelId="{FFF366D0-795E-4EEB-AA25-06D3EEFF9988}">
      <dgm:prSet/>
      <dgm:spPr/>
      <dgm:t>
        <a:bodyPr/>
        <a:lstStyle/>
        <a:p>
          <a:r>
            <a:rPr lang="nl-NL"/>
            <a:t>Een uitsluiting kan gebeuren op basis van een </a:t>
          </a:r>
          <a:r>
            <a:rPr lang="nl-NL" b="1"/>
            <a:t>gerechtelijke beslissing </a:t>
          </a:r>
          <a:r>
            <a:rPr lang="nl-NL"/>
            <a:t>(bv. personen voor wie het verzoek tot collectieve schuldenregeling toelaatbaar werd verklaard);</a:t>
          </a:r>
          <a:endParaRPr lang="nl-BE"/>
        </a:p>
      </dgm:t>
    </dgm:pt>
    <dgm:pt modelId="{9B1C9BCA-0408-4091-92D6-A95725F91146}" type="parTrans" cxnId="{617C0837-E770-4D4B-BCF0-E1357B955590}">
      <dgm:prSet/>
      <dgm:spPr/>
      <dgm:t>
        <a:bodyPr/>
        <a:lstStyle/>
        <a:p>
          <a:endParaRPr lang="nl-BE"/>
        </a:p>
      </dgm:t>
    </dgm:pt>
    <dgm:pt modelId="{395DEA49-FABB-4540-998F-DE26C616C021}" type="sibTrans" cxnId="{617C0837-E770-4D4B-BCF0-E1357B955590}">
      <dgm:prSet/>
      <dgm:spPr/>
      <dgm:t>
        <a:bodyPr/>
        <a:lstStyle/>
        <a:p>
          <a:endParaRPr lang="nl-BE"/>
        </a:p>
      </dgm:t>
    </dgm:pt>
    <dgm:pt modelId="{D79CE9FC-39DA-4B3B-AEC9-01EE8F250025}">
      <dgm:prSet/>
      <dgm:spPr/>
      <dgm:t>
        <a:bodyPr/>
        <a:lstStyle/>
        <a:p>
          <a:r>
            <a:rPr lang="nl-NL"/>
            <a:t>Omwille van de </a:t>
          </a:r>
          <a:r>
            <a:rPr lang="nl-NL" b="1"/>
            <a:t>aard van het beroep </a:t>
          </a:r>
          <a:r>
            <a:rPr lang="nl-NL"/>
            <a:t>worden sommige mensen automatisch opgenomen in EPIS (bv. magistraten, notarissen, deurwaarders en leden van de politiediensten</a:t>
          </a:r>
          <a:r>
            <a:rPr lang="nl-NL">
              <a:latin typeface="Arial" panose="020B0604020202020204"/>
            </a:rPr>
            <a:t>)</a:t>
          </a:r>
          <a:endParaRPr lang="nl-BE"/>
        </a:p>
      </dgm:t>
    </dgm:pt>
    <dgm:pt modelId="{85C96263-B669-4A5B-AFD1-48F9BA8788B6}" type="parTrans" cxnId="{8EB9D08A-2479-4AF5-B9A0-8A29598E10FB}">
      <dgm:prSet/>
      <dgm:spPr/>
      <dgm:t>
        <a:bodyPr/>
        <a:lstStyle/>
        <a:p>
          <a:endParaRPr lang="nl-BE"/>
        </a:p>
      </dgm:t>
    </dgm:pt>
    <dgm:pt modelId="{EACCF837-DEAD-45CC-94A0-BB74DF0ADF02}" type="sibTrans" cxnId="{8EB9D08A-2479-4AF5-B9A0-8A29598E10FB}">
      <dgm:prSet/>
      <dgm:spPr/>
      <dgm:t>
        <a:bodyPr/>
        <a:lstStyle/>
        <a:p>
          <a:endParaRPr lang="nl-BE"/>
        </a:p>
      </dgm:t>
    </dgm:pt>
    <dgm:pt modelId="{2F0C43EE-E5EA-412E-A255-6A380DE15CCA}">
      <dgm:prSet/>
      <dgm:spPr/>
      <dgm:t>
        <a:bodyPr/>
        <a:lstStyle/>
        <a:p>
          <a:r>
            <a:rPr lang="nl-NL"/>
            <a:t>Een </a:t>
          </a:r>
          <a:r>
            <a:rPr lang="nl-NL" b="1"/>
            <a:t>voorlopig bewindvoerder </a:t>
          </a:r>
          <a:r>
            <a:rPr lang="nl-NL"/>
            <a:t>kan bij gewone brief een aanvraag indienen om een preventief kansspelverbod te behouden voor een te beschermen persoon, als hij dat nodig vindt.</a:t>
          </a:r>
          <a:endParaRPr lang="nl-BE"/>
        </a:p>
      </dgm:t>
    </dgm:pt>
    <dgm:pt modelId="{5C2E2CA2-FFC0-4FB4-960D-BC184F91C297}" type="parTrans" cxnId="{983B5018-0C73-4694-9265-BD9BCF974CCD}">
      <dgm:prSet/>
      <dgm:spPr/>
      <dgm:t>
        <a:bodyPr/>
        <a:lstStyle/>
        <a:p>
          <a:endParaRPr lang="nl-BE"/>
        </a:p>
      </dgm:t>
    </dgm:pt>
    <dgm:pt modelId="{05D6C4F9-D4A6-42CC-866D-CA8A54AB426E}" type="sibTrans" cxnId="{983B5018-0C73-4694-9265-BD9BCF974CCD}">
      <dgm:prSet/>
      <dgm:spPr/>
      <dgm:t>
        <a:bodyPr/>
        <a:lstStyle/>
        <a:p>
          <a:endParaRPr lang="nl-BE"/>
        </a:p>
      </dgm:t>
    </dgm:pt>
    <dgm:pt modelId="{6C91BA69-F4B9-4BD0-960F-BF00554E4534}" type="pres">
      <dgm:prSet presAssocID="{71C9DCF6-0106-4831-93BF-16934E4801E2}" presName="linear" presStyleCnt="0">
        <dgm:presLayoutVars>
          <dgm:dir/>
          <dgm:animLvl val="lvl"/>
          <dgm:resizeHandles val="exact"/>
        </dgm:presLayoutVars>
      </dgm:prSet>
      <dgm:spPr/>
    </dgm:pt>
    <dgm:pt modelId="{161810D9-CAAD-4EC0-9FF1-5EC2C8169872}" type="pres">
      <dgm:prSet presAssocID="{63DA5182-4577-4334-A390-A62C9DA04109}" presName="parentLin" presStyleCnt="0"/>
      <dgm:spPr/>
    </dgm:pt>
    <dgm:pt modelId="{8F62D5AC-0424-49EF-B661-2AC4EEFCE87E}" type="pres">
      <dgm:prSet presAssocID="{63DA5182-4577-4334-A390-A62C9DA04109}" presName="parentLeftMargin" presStyleLbl="node1" presStyleIdx="0" presStyleCnt="3"/>
      <dgm:spPr/>
    </dgm:pt>
    <dgm:pt modelId="{E4992BEC-FEC3-4CF2-AF3C-BDA00C21B901}" type="pres">
      <dgm:prSet presAssocID="{63DA5182-4577-4334-A390-A62C9DA04109}" presName="parentText" presStyleLbl="node1" presStyleIdx="0" presStyleCnt="3">
        <dgm:presLayoutVars>
          <dgm:chMax val="0"/>
          <dgm:bulletEnabled val="1"/>
        </dgm:presLayoutVars>
      </dgm:prSet>
      <dgm:spPr/>
    </dgm:pt>
    <dgm:pt modelId="{46F77081-39EA-4920-8EE3-E6539506E2C1}" type="pres">
      <dgm:prSet presAssocID="{63DA5182-4577-4334-A390-A62C9DA04109}" presName="negativeSpace" presStyleCnt="0"/>
      <dgm:spPr/>
    </dgm:pt>
    <dgm:pt modelId="{FCC7F9F3-8B4B-4974-9DED-EC2A53AD0437}" type="pres">
      <dgm:prSet presAssocID="{63DA5182-4577-4334-A390-A62C9DA04109}" presName="childText" presStyleLbl="conFgAcc1" presStyleIdx="0" presStyleCnt="3">
        <dgm:presLayoutVars>
          <dgm:bulletEnabled val="1"/>
        </dgm:presLayoutVars>
      </dgm:prSet>
      <dgm:spPr/>
    </dgm:pt>
    <dgm:pt modelId="{E5C752EB-50A5-4E94-BA65-6C25EC97D4D6}" type="pres">
      <dgm:prSet presAssocID="{5207B473-9230-46AE-ABAE-81213DF7F967}" presName="spaceBetweenRectangles" presStyleCnt="0"/>
      <dgm:spPr/>
    </dgm:pt>
    <dgm:pt modelId="{636BF17F-6756-482F-9121-FFF15AC35960}" type="pres">
      <dgm:prSet presAssocID="{8D4D2AD0-8901-40D7-866D-01DFA843AC41}" presName="parentLin" presStyleCnt="0"/>
      <dgm:spPr/>
    </dgm:pt>
    <dgm:pt modelId="{BA9254DE-0C27-441A-AACF-8B0920FDFC4F}" type="pres">
      <dgm:prSet presAssocID="{8D4D2AD0-8901-40D7-866D-01DFA843AC41}" presName="parentLeftMargin" presStyleLbl="node1" presStyleIdx="0" presStyleCnt="3"/>
      <dgm:spPr/>
    </dgm:pt>
    <dgm:pt modelId="{75BC3767-302A-454A-A078-038E9FC39E5F}" type="pres">
      <dgm:prSet presAssocID="{8D4D2AD0-8901-40D7-866D-01DFA843AC41}" presName="parentText" presStyleLbl="node1" presStyleIdx="1" presStyleCnt="3">
        <dgm:presLayoutVars>
          <dgm:chMax val="0"/>
          <dgm:bulletEnabled val="1"/>
        </dgm:presLayoutVars>
      </dgm:prSet>
      <dgm:spPr/>
    </dgm:pt>
    <dgm:pt modelId="{E47EBB30-B829-488F-9882-E5148FB0428E}" type="pres">
      <dgm:prSet presAssocID="{8D4D2AD0-8901-40D7-866D-01DFA843AC41}" presName="negativeSpace" presStyleCnt="0"/>
      <dgm:spPr/>
    </dgm:pt>
    <dgm:pt modelId="{DE1840FA-CC28-4057-A56D-5374E3B8FA93}" type="pres">
      <dgm:prSet presAssocID="{8D4D2AD0-8901-40D7-866D-01DFA843AC41}" presName="childText" presStyleLbl="conFgAcc1" presStyleIdx="1" presStyleCnt="3">
        <dgm:presLayoutVars>
          <dgm:bulletEnabled val="1"/>
        </dgm:presLayoutVars>
      </dgm:prSet>
      <dgm:spPr/>
    </dgm:pt>
    <dgm:pt modelId="{6C518DC4-FE62-476C-9315-2201994D2F29}" type="pres">
      <dgm:prSet presAssocID="{CA97D6A6-4485-4433-9F47-6A42E5359B32}" presName="spaceBetweenRectangles" presStyleCnt="0"/>
      <dgm:spPr/>
    </dgm:pt>
    <dgm:pt modelId="{3701F32B-071E-4F30-8836-3FA70104B459}" type="pres">
      <dgm:prSet presAssocID="{A25C6625-49B5-45FA-BF9C-E9714C26BFE8}" presName="parentLin" presStyleCnt="0"/>
      <dgm:spPr/>
    </dgm:pt>
    <dgm:pt modelId="{BF1493DA-F57A-4893-8E67-B79DAF2B355F}" type="pres">
      <dgm:prSet presAssocID="{A25C6625-49B5-45FA-BF9C-E9714C26BFE8}" presName="parentLeftMargin" presStyleLbl="node1" presStyleIdx="1" presStyleCnt="3"/>
      <dgm:spPr/>
    </dgm:pt>
    <dgm:pt modelId="{D6EFD068-03CE-4079-A29E-68AE8B972D12}" type="pres">
      <dgm:prSet presAssocID="{A25C6625-49B5-45FA-BF9C-E9714C26BFE8}" presName="parentText" presStyleLbl="node1" presStyleIdx="2" presStyleCnt="3">
        <dgm:presLayoutVars>
          <dgm:chMax val="0"/>
          <dgm:bulletEnabled val="1"/>
        </dgm:presLayoutVars>
      </dgm:prSet>
      <dgm:spPr/>
    </dgm:pt>
    <dgm:pt modelId="{553B047A-FBE7-4124-908A-FD993DA6BF64}" type="pres">
      <dgm:prSet presAssocID="{A25C6625-49B5-45FA-BF9C-E9714C26BFE8}" presName="negativeSpace" presStyleCnt="0"/>
      <dgm:spPr/>
    </dgm:pt>
    <dgm:pt modelId="{D02E88B6-D545-42F0-A150-07959E7EDC52}" type="pres">
      <dgm:prSet presAssocID="{A25C6625-49B5-45FA-BF9C-E9714C26BFE8}" presName="childText" presStyleLbl="conFgAcc1" presStyleIdx="2" presStyleCnt="3">
        <dgm:presLayoutVars>
          <dgm:bulletEnabled val="1"/>
        </dgm:presLayoutVars>
      </dgm:prSet>
      <dgm:spPr/>
    </dgm:pt>
  </dgm:ptLst>
  <dgm:cxnLst>
    <dgm:cxn modelId="{EBFD5811-AA26-443F-943C-5DA72434DA4F}" type="presOf" srcId="{D79CE9FC-39DA-4B3B-AEC9-01EE8F250025}" destId="{D02E88B6-D545-42F0-A150-07959E7EDC52}" srcOrd="0" destOrd="1" presId="urn:microsoft.com/office/officeart/2005/8/layout/list1"/>
    <dgm:cxn modelId="{983B5018-0C73-4694-9265-BD9BCF974CCD}" srcId="{A25C6625-49B5-45FA-BF9C-E9714C26BFE8}" destId="{2F0C43EE-E5EA-412E-A255-6A380DE15CCA}" srcOrd="2" destOrd="0" parTransId="{5C2E2CA2-FFC0-4FB4-960D-BC184F91C297}" sibTransId="{05D6C4F9-D4A6-42CC-866D-CA8A54AB426E}"/>
    <dgm:cxn modelId="{E053D61F-3BEB-4240-8316-E58524FC8106}" type="presOf" srcId="{FFF366D0-795E-4EEB-AA25-06D3EEFF9988}" destId="{D02E88B6-D545-42F0-A150-07959E7EDC52}" srcOrd="0" destOrd="0" presId="urn:microsoft.com/office/officeart/2005/8/layout/list1"/>
    <dgm:cxn modelId="{C511182E-5E16-493D-B9BD-58E37965BD95}" type="presOf" srcId="{7F6FE565-8873-4F41-9A8B-E167938E9B30}" destId="{FCC7F9F3-8B4B-4974-9DED-EC2A53AD0437}" srcOrd="0" destOrd="0" presId="urn:microsoft.com/office/officeart/2005/8/layout/list1"/>
    <dgm:cxn modelId="{14C62130-32C4-40E1-A2E9-6EA23C6DE9D3}" srcId="{71C9DCF6-0106-4831-93BF-16934E4801E2}" destId="{A25C6625-49B5-45FA-BF9C-E9714C26BFE8}" srcOrd="2" destOrd="0" parTransId="{40E17148-C6F6-4426-825F-D47CA12A5E2B}" sibTransId="{41DCFD0E-41B7-4EDE-A8EE-1CE8A0F32BA2}"/>
    <dgm:cxn modelId="{906A5431-6B7D-4708-9CE8-D2C671E184C8}" srcId="{63DA5182-4577-4334-A390-A62C9DA04109}" destId="{7F6FE565-8873-4F41-9A8B-E167938E9B30}" srcOrd="0" destOrd="0" parTransId="{41961794-4666-4A60-84E0-8476381A0734}" sibTransId="{371BE97A-8514-46EF-B239-E3174870AA73}"/>
    <dgm:cxn modelId="{BEDC7631-514B-4DF3-9990-50255FDFE6B0}" srcId="{71C9DCF6-0106-4831-93BF-16934E4801E2}" destId="{63DA5182-4577-4334-A390-A62C9DA04109}" srcOrd="0" destOrd="0" parTransId="{794DB538-1D46-461E-9A6F-6E224DA2410F}" sibTransId="{5207B473-9230-46AE-ABAE-81213DF7F967}"/>
    <dgm:cxn modelId="{617C0837-E770-4D4B-BCF0-E1357B955590}" srcId="{A25C6625-49B5-45FA-BF9C-E9714C26BFE8}" destId="{FFF366D0-795E-4EEB-AA25-06D3EEFF9988}" srcOrd="0" destOrd="0" parTransId="{9B1C9BCA-0408-4091-92D6-A95725F91146}" sibTransId="{395DEA49-FABB-4540-998F-DE26C616C021}"/>
    <dgm:cxn modelId="{0A28805E-C287-4627-AEBA-C3729E4BEA99}" type="presOf" srcId="{8D4D2AD0-8901-40D7-866D-01DFA843AC41}" destId="{BA9254DE-0C27-441A-AACF-8B0920FDFC4F}" srcOrd="0" destOrd="0" presId="urn:microsoft.com/office/officeart/2005/8/layout/list1"/>
    <dgm:cxn modelId="{A643A367-CA76-4918-9850-A109F7264C35}" type="presOf" srcId="{A25C6625-49B5-45FA-BF9C-E9714C26BFE8}" destId="{D6EFD068-03CE-4079-A29E-68AE8B972D12}" srcOrd="1" destOrd="0" presId="urn:microsoft.com/office/officeart/2005/8/layout/list1"/>
    <dgm:cxn modelId="{2D72A777-BA3A-4A72-A5E8-7BEA69369308}" type="presOf" srcId="{8D4D2AD0-8901-40D7-866D-01DFA843AC41}" destId="{75BC3767-302A-454A-A078-038E9FC39E5F}" srcOrd="1" destOrd="0" presId="urn:microsoft.com/office/officeart/2005/8/layout/list1"/>
    <dgm:cxn modelId="{8EB9D08A-2479-4AF5-B9A0-8A29598E10FB}" srcId="{A25C6625-49B5-45FA-BF9C-E9714C26BFE8}" destId="{D79CE9FC-39DA-4B3B-AEC9-01EE8F250025}" srcOrd="1" destOrd="0" parTransId="{85C96263-B669-4A5B-AFD1-48F9BA8788B6}" sibTransId="{EACCF837-DEAD-45CC-94A0-BB74DF0ADF02}"/>
    <dgm:cxn modelId="{E9FBE394-1878-402A-9EDD-4A76A3D43AD5}" srcId="{8D4D2AD0-8901-40D7-866D-01DFA843AC41}" destId="{D2ADFCB7-57EC-4208-ADE3-1EC5D5F2B218}" srcOrd="0" destOrd="0" parTransId="{29D4F2B2-0499-4D9D-8DA6-E0273B3C9592}" sibTransId="{894CBDC4-5123-4A84-94C4-E535AC3AF498}"/>
    <dgm:cxn modelId="{4C6B2E98-FEC5-4556-91E5-C11F29F84A5B}" srcId="{8D4D2AD0-8901-40D7-866D-01DFA843AC41}" destId="{C387F8B9-CBCF-48C7-9693-70A36A939359}" srcOrd="1" destOrd="0" parTransId="{82563045-C991-4B9A-8ED6-98157D01BF11}" sibTransId="{F57107D9-6AF4-4AD7-A2F4-DEE3F944BD02}"/>
    <dgm:cxn modelId="{965AF199-C1C7-4F0B-8919-26CFF35DF5E7}" type="presOf" srcId="{A25C6625-49B5-45FA-BF9C-E9714C26BFE8}" destId="{BF1493DA-F57A-4893-8E67-B79DAF2B355F}" srcOrd="0" destOrd="0" presId="urn:microsoft.com/office/officeart/2005/8/layout/list1"/>
    <dgm:cxn modelId="{F157EB9F-53F4-4126-B6AD-9501C866A99E}" type="presOf" srcId="{71C9DCF6-0106-4831-93BF-16934E4801E2}" destId="{6C91BA69-F4B9-4BD0-960F-BF00554E4534}" srcOrd="0" destOrd="0" presId="urn:microsoft.com/office/officeart/2005/8/layout/list1"/>
    <dgm:cxn modelId="{6423BCAD-EB97-48B7-A23F-BFDFFC2B0719}" srcId="{71C9DCF6-0106-4831-93BF-16934E4801E2}" destId="{8D4D2AD0-8901-40D7-866D-01DFA843AC41}" srcOrd="1" destOrd="0" parTransId="{A341096F-F495-4EDF-927F-B2261DAAC849}" sibTransId="{CA97D6A6-4485-4433-9F47-6A42E5359B32}"/>
    <dgm:cxn modelId="{1597ABB0-94A0-45CB-A423-35E39DB62F07}" type="presOf" srcId="{C387F8B9-CBCF-48C7-9693-70A36A939359}" destId="{DE1840FA-CC28-4057-A56D-5374E3B8FA93}" srcOrd="0" destOrd="1" presId="urn:microsoft.com/office/officeart/2005/8/layout/list1"/>
    <dgm:cxn modelId="{3FEEA0BC-C7E2-4934-8ED6-5F2D3333895F}" type="presOf" srcId="{D2ADFCB7-57EC-4208-ADE3-1EC5D5F2B218}" destId="{DE1840FA-CC28-4057-A56D-5374E3B8FA93}" srcOrd="0" destOrd="0" presId="urn:microsoft.com/office/officeart/2005/8/layout/list1"/>
    <dgm:cxn modelId="{DF1CB3C7-866A-4E33-9411-DBA6C03AB04B}" type="presOf" srcId="{2F0C43EE-E5EA-412E-A255-6A380DE15CCA}" destId="{D02E88B6-D545-42F0-A150-07959E7EDC52}" srcOrd="0" destOrd="2" presId="urn:microsoft.com/office/officeart/2005/8/layout/list1"/>
    <dgm:cxn modelId="{DAEB6BC8-84D6-49ED-8F6E-6FE7DFF30CF1}" type="presOf" srcId="{63DA5182-4577-4334-A390-A62C9DA04109}" destId="{8F62D5AC-0424-49EF-B661-2AC4EEFCE87E}" srcOrd="0" destOrd="0" presId="urn:microsoft.com/office/officeart/2005/8/layout/list1"/>
    <dgm:cxn modelId="{0FB87AFC-63D3-4771-A9FE-173E4C2099E2}" type="presOf" srcId="{63DA5182-4577-4334-A390-A62C9DA04109}" destId="{E4992BEC-FEC3-4CF2-AF3C-BDA00C21B901}" srcOrd="1" destOrd="0" presId="urn:microsoft.com/office/officeart/2005/8/layout/list1"/>
    <dgm:cxn modelId="{6B917010-C2EE-4C80-A9D6-AA2C8D4770A5}" type="presParOf" srcId="{6C91BA69-F4B9-4BD0-960F-BF00554E4534}" destId="{161810D9-CAAD-4EC0-9FF1-5EC2C8169872}" srcOrd="0" destOrd="0" presId="urn:microsoft.com/office/officeart/2005/8/layout/list1"/>
    <dgm:cxn modelId="{E690F2FD-674F-40E4-98F0-A4375B1547B4}" type="presParOf" srcId="{161810D9-CAAD-4EC0-9FF1-5EC2C8169872}" destId="{8F62D5AC-0424-49EF-B661-2AC4EEFCE87E}" srcOrd="0" destOrd="0" presId="urn:microsoft.com/office/officeart/2005/8/layout/list1"/>
    <dgm:cxn modelId="{1B1A6CC1-30FB-4BEE-833C-CD2A0BC53CBE}" type="presParOf" srcId="{161810D9-CAAD-4EC0-9FF1-5EC2C8169872}" destId="{E4992BEC-FEC3-4CF2-AF3C-BDA00C21B901}" srcOrd="1" destOrd="0" presId="urn:microsoft.com/office/officeart/2005/8/layout/list1"/>
    <dgm:cxn modelId="{47F9214A-A0D6-4ECA-8C78-F2960236014B}" type="presParOf" srcId="{6C91BA69-F4B9-4BD0-960F-BF00554E4534}" destId="{46F77081-39EA-4920-8EE3-E6539506E2C1}" srcOrd="1" destOrd="0" presId="urn:microsoft.com/office/officeart/2005/8/layout/list1"/>
    <dgm:cxn modelId="{BD288181-B5C4-4001-9753-594422CF2DBF}" type="presParOf" srcId="{6C91BA69-F4B9-4BD0-960F-BF00554E4534}" destId="{FCC7F9F3-8B4B-4974-9DED-EC2A53AD0437}" srcOrd="2" destOrd="0" presId="urn:microsoft.com/office/officeart/2005/8/layout/list1"/>
    <dgm:cxn modelId="{03C3EAD7-BE52-4FE5-8C8E-A97E9DC1F440}" type="presParOf" srcId="{6C91BA69-F4B9-4BD0-960F-BF00554E4534}" destId="{E5C752EB-50A5-4E94-BA65-6C25EC97D4D6}" srcOrd="3" destOrd="0" presId="urn:microsoft.com/office/officeart/2005/8/layout/list1"/>
    <dgm:cxn modelId="{449E0AEE-6AA8-4746-A642-188E02E2BA20}" type="presParOf" srcId="{6C91BA69-F4B9-4BD0-960F-BF00554E4534}" destId="{636BF17F-6756-482F-9121-FFF15AC35960}" srcOrd="4" destOrd="0" presId="urn:microsoft.com/office/officeart/2005/8/layout/list1"/>
    <dgm:cxn modelId="{CC6C0252-FF5F-4168-BB1D-A6CB7EB4BF26}" type="presParOf" srcId="{636BF17F-6756-482F-9121-FFF15AC35960}" destId="{BA9254DE-0C27-441A-AACF-8B0920FDFC4F}" srcOrd="0" destOrd="0" presId="urn:microsoft.com/office/officeart/2005/8/layout/list1"/>
    <dgm:cxn modelId="{552CBD13-2EFD-458E-ABFA-A21381AEB4FD}" type="presParOf" srcId="{636BF17F-6756-482F-9121-FFF15AC35960}" destId="{75BC3767-302A-454A-A078-038E9FC39E5F}" srcOrd="1" destOrd="0" presId="urn:microsoft.com/office/officeart/2005/8/layout/list1"/>
    <dgm:cxn modelId="{F5D29134-BF11-4732-B4F2-F3381F91E88D}" type="presParOf" srcId="{6C91BA69-F4B9-4BD0-960F-BF00554E4534}" destId="{E47EBB30-B829-488F-9882-E5148FB0428E}" srcOrd="5" destOrd="0" presId="urn:microsoft.com/office/officeart/2005/8/layout/list1"/>
    <dgm:cxn modelId="{98CAB9DE-7393-46E9-8E45-A89DB5BCEC1E}" type="presParOf" srcId="{6C91BA69-F4B9-4BD0-960F-BF00554E4534}" destId="{DE1840FA-CC28-4057-A56D-5374E3B8FA93}" srcOrd="6" destOrd="0" presId="urn:microsoft.com/office/officeart/2005/8/layout/list1"/>
    <dgm:cxn modelId="{D41954D6-66DF-4537-B42B-84D0890022C5}" type="presParOf" srcId="{6C91BA69-F4B9-4BD0-960F-BF00554E4534}" destId="{6C518DC4-FE62-476C-9315-2201994D2F29}" srcOrd="7" destOrd="0" presId="urn:microsoft.com/office/officeart/2005/8/layout/list1"/>
    <dgm:cxn modelId="{CD2F7FDC-96C3-4C43-8E73-CB92183E8C89}" type="presParOf" srcId="{6C91BA69-F4B9-4BD0-960F-BF00554E4534}" destId="{3701F32B-071E-4F30-8836-3FA70104B459}" srcOrd="8" destOrd="0" presId="urn:microsoft.com/office/officeart/2005/8/layout/list1"/>
    <dgm:cxn modelId="{C5BC5891-D6BB-4D8C-93DF-DE6089F5233C}" type="presParOf" srcId="{3701F32B-071E-4F30-8836-3FA70104B459}" destId="{BF1493DA-F57A-4893-8E67-B79DAF2B355F}" srcOrd="0" destOrd="0" presId="urn:microsoft.com/office/officeart/2005/8/layout/list1"/>
    <dgm:cxn modelId="{6E885C95-AAE1-4815-BADA-CA2FFE6CEDCD}" type="presParOf" srcId="{3701F32B-071E-4F30-8836-3FA70104B459}" destId="{D6EFD068-03CE-4079-A29E-68AE8B972D12}" srcOrd="1" destOrd="0" presId="urn:microsoft.com/office/officeart/2005/8/layout/list1"/>
    <dgm:cxn modelId="{4DF6EC31-FFD7-49CC-B50B-0A2F70379B0F}" type="presParOf" srcId="{6C91BA69-F4B9-4BD0-960F-BF00554E4534}" destId="{553B047A-FBE7-4124-908A-FD993DA6BF64}" srcOrd="9" destOrd="0" presId="urn:microsoft.com/office/officeart/2005/8/layout/list1"/>
    <dgm:cxn modelId="{B6E2C80D-DA14-421E-BD69-2EDD8CEC7111}" type="presParOf" srcId="{6C91BA69-F4B9-4BD0-960F-BF00554E4534}" destId="{D02E88B6-D545-42F0-A150-07959E7EDC52}"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387554-E074-468F-AA03-1E25B9257E9A}"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B36064A6-1ED5-4921-BDC7-57EE94F739A7}">
      <dgm:prSet custT="1"/>
      <dgm:spPr>
        <a:solidFill>
          <a:schemeClr val="accent4">
            <a:lumMod val="60000"/>
            <a:lumOff val="40000"/>
          </a:schemeClr>
        </a:solidFill>
      </dgm:spPr>
      <dgm:t>
        <a:bodyPr/>
        <a:lstStyle/>
        <a:p>
          <a:r>
            <a:rPr lang="nl-NL" sz="2400" b="1"/>
            <a:t>Praten</a:t>
          </a:r>
          <a:endParaRPr lang="en-US" sz="1700"/>
        </a:p>
      </dgm:t>
    </dgm:pt>
    <dgm:pt modelId="{C1DE5505-2434-4824-BD54-2AA66DC46C83}" type="parTrans" cxnId="{7360BD0C-7B94-458D-BFA6-57E0C148CD28}">
      <dgm:prSet/>
      <dgm:spPr/>
      <dgm:t>
        <a:bodyPr/>
        <a:lstStyle/>
        <a:p>
          <a:endParaRPr lang="en-US"/>
        </a:p>
      </dgm:t>
    </dgm:pt>
    <dgm:pt modelId="{AD28DDEE-147C-4EA4-BCDF-1D9CE4D65C0F}" type="sibTrans" cxnId="{7360BD0C-7B94-458D-BFA6-57E0C148CD28}">
      <dgm:prSet/>
      <dgm:spPr/>
      <dgm:t>
        <a:bodyPr/>
        <a:lstStyle/>
        <a:p>
          <a:endParaRPr lang="en-US"/>
        </a:p>
      </dgm:t>
    </dgm:pt>
    <dgm:pt modelId="{024B15B3-ECC1-4DED-BA65-656143F535C3}">
      <dgm:prSet/>
      <dgm:spPr/>
      <dgm:t>
        <a:bodyPr/>
        <a:lstStyle/>
        <a:p>
          <a:r>
            <a:rPr lang="nl-NL"/>
            <a:t>Bezorgdheid ter sprake brengen (gedrag benoemen, wat zie je)</a:t>
          </a:r>
          <a:endParaRPr lang="en-US"/>
        </a:p>
      </dgm:t>
    </dgm:pt>
    <dgm:pt modelId="{254EF03A-E2F4-478E-BBB6-3044D6E92168}" type="parTrans" cxnId="{673B7B94-95E1-4EE0-920D-1636E0E49FEC}">
      <dgm:prSet/>
      <dgm:spPr/>
      <dgm:t>
        <a:bodyPr/>
        <a:lstStyle/>
        <a:p>
          <a:endParaRPr lang="en-US"/>
        </a:p>
      </dgm:t>
    </dgm:pt>
    <dgm:pt modelId="{545CB8A6-F456-479A-81F4-9EBA99282F4C}" type="sibTrans" cxnId="{673B7B94-95E1-4EE0-920D-1636E0E49FEC}">
      <dgm:prSet/>
      <dgm:spPr/>
      <dgm:t>
        <a:bodyPr/>
        <a:lstStyle/>
        <a:p>
          <a:endParaRPr lang="en-US"/>
        </a:p>
      </dgm:t>
    </dgm:pt>
    <dgm:pt modelId="{E5235D01-364F-4DB4-8185-04CF71DD2934}">
      <dgm:prSet/>
      <dgm:spPr/>
      <dgm:t>
        <a:bodyPr/>
        <a:lstStyle/>
        <a:p>
          <a:r>
            <a:rPr lang="nl-NL"/>
            <a:t>Niet discussie aangaan over winnen/methodieken, wel benoemen van controleverlies en lasten </a:t>
          </a:r>
          <a:endParaRPr lang="en-US"/>
        </a:p>
      </dgm:t>
    </dgm:pt>
    <dgm:pt modelId="{983A8969-EE32-4EE8-8F99-77AEB160E904}" type="parTrans" cxnId="{A2D16B04-59FE-4300-AD36-E95721B0341B}">
      <dgm:prSet/>
      <dgm:spPr/>
      <dgm:t>
        <a:bodyPr/>
        <a:lstStyle/>
        <a:p>
          <a:endParaRPr lang="en-US"/>
        </a:p>
      </dgm:t>
    </dgm:pt>
    <dgm:pt modelId="{99852459-A1EF-4407-BD3D-13DC0C1575D0}" type="sibTrans" cxnId="{A2D16B04-59FE-4300-AD36-E95721B0341B}">
      <dgm:prSet/>
      <dgm:spPr/>
      <dgm:t>
        <a:bodyPr/>
        <a:lstStyle/>
        <a:p>
          <a:endParaRPr lang="en-US"/>
        </a:p>
      </dgm:t>
    </dgm:pt>
    <dgm:pt modelId="{F11E16B9-6F4F-45DE-8726-31AA19BC90E9}">
      <dgm:prSet/>
      <dgm:spPr/>
      <dgm:t>
        <a:bodyPr/>
        <a:lstStyle/>
        <a:p>
          <a:r>
            <a:rPr lang="nl-NL"/>
            <a:t>Begrip tonen en moeilijkheden ter sprake brengen</a:t>
          </a:r>
          <a:endParaRPr lang="en-US"/>
        </a:p>
      </dgm:t>
    </dgm:pt>
    <dgm:pt modelId="{FFE36F78-E178-4B7B-B70E-83E238D8A2D5}" type="parTrans" cxnId="{BF1370AF-8E66-40EE-B297-A70CA94C37C7}">
      <dgm:prSet/>
      <dgm:spPr/>
      <dgm:t>
        <a:bodyPr/>
        <a:lstStyle/>
        <a:p>
          <a:endParaRPr lang="en-US"/>
        </a:p>
      </dgm:t>
    </dgm:pt>
    <dgm:pt modelId="{FA3F8890-1B80-4342-978B-959D0901C7AD}" type="sibTrans" cxnId="{BF1370AF-8E66-40EE-B297-A70CA94C37C7}">
      <dgm:prSet/>
      <dgm:spPr/>
      <dgm:t>
        <a:bodyPr/>
        <a:lstStyle/>
        <a:p>
          <a:endParaRPr lang="en-US"/>
        </a:p>
      </dgm:t>
    </dgm:pt>
    <dgm:pt modelId="{8CDA3488-3BCD-4EB6-9F8B-3908EF8F2805}">
      <dgm:prSet/>
      <dgm:spPr/>
      <dgm:t>
        <a:bodyPr/>
        <a:lstStyle/>
        <a:p>
          <a:r>
            <a:rPr lang="nl-NL"/>
            <a:t>Afspraken maken: regels en grenzen stellen</a:t>
          </a:r>
          <a:endParaRPr lang="en-US"/>
        </a:p>
      </dgm:t>
    </dgm:pt>
    <dgm:pt modelId="{A1781337-E37B-4A1C-8952-AE8581E7BBF0}" type="parTrans" cxnId="{F873319E-AC22-42C2-A23C-B3CD781AF4EE}">
      <dgm:prSet/>
      <dgm:spPr/>
      <dgm:t>
        <a:bodyPr/>
        <a:lstStyle/>
        <a:p>
          <a:endParaRPr lang="en-US"/>
        </a:p>
      </dgm:t>
    </dgm:pt>
    <dgm:pt modelId="{CEE487AB-F91A-4B1F-8F1B-F53B46B1A02D}" type="sibTrans" cxnId="{F873319E-AC22-42C2-A23C-B3CD781AF4EE}">
      <dgm:prSet/>
      <dgm:spPr/>
      <dgm:t>
        <a:bodyPr/>
        <a:lstStyle/>
        <a:p>
          <a:endParaRPr lang="en-US"/>
        </a:p>
      </dgm:t>
    </dgm:pt>
    <dgm:pt modelId="{796EAC68-AABD-4060-9F3A-66BD29C55D7F}">
      <dgm:prSet/>
      <dgm:spPr>
        <a:solidFill>
          <a:schemeClr val="accent4">
            <a:lumMod val="60000"/>
            <a:lumOff val="40000"/>
          </a:schemeClr>
        </a:solidFill>
      </dgm:spPr>
      <dgm:t>
        <a:bodyPr/>
        <a:lstStyle/>
        <a:p>
          <a:r>
            <a:rPr lang="nl-NL" b="1"/>
            <a:t>Veiligheidsmaatregelen</a:t>
          </a:r>
          <a:r>
            <a:rPr lang="nl-NL"/>
            <a:t>: </a:t>
          </a:r>
        </a:p>
        <a:p>
          <a:r>
            <a:rPr lang="nl-NL"/>
            <a:t>afspraken over geldbeheer, geen geld (laten) lenen, toegangsverbod via Kansspelcommissie, waarschuwing via bank wanneer hoge bedragen worden afgehaald, softwarefilters…</a:t>
          </a:r>
          <a:endParaRPr lang="en-US"/>
        </a:p>
      </dgm:t>
    </dgm:pt>
    <dgm:pt modelId="{FD1D672E-8BE1-489E-B0B1-158B9860B3BB}" type="parTrans" cxnId="{CF8BD5DA-7494-4287-ACEE-9EEB8E1C9803}">
      <dgm:prSet/>
      <dgm:spPr/>
      <dgm:t>
        <a:bodyPr/>
        <a:lstStyle/>
        <a:p>
          <a:endParaRPr lang="en-US"/>
        </a:p>
      </dgm:t>
    </dgm:pt>
    <dgm:pt modelId="{987EFD15-B144-4381-9771-DFD0C73DA0AF}" type="sibTrans" cxnId="{CF8BD5DA-7494-4287-ACEE-9EEB8E1C9803}">
      <dgm:prSet/>
      <dgm:spPr/>
      <dgm:t>
        <a:bodyPr/>
        <a:lstStyle/>
        <a:p>
          <a:endParaRPr lang="en-US"/>
        </a:p>
      </dgm:t>
    </dgm:pt>
    <dgm:pt modelId="{8F3FA44B-266C-47F7-87D9-A79DB19AAA74}">
      <dgm:prSet/>
      <dgm:spPr>
        <a:solidFill>
          <a:schemeClr val="accent4">
            <a:lumMod val="60000"/>
            <a:lumOff val="40000"/>
          </a:schemeClr>
        </a:solidFill>
      </dgm:spPr>
      <dgm:t>
        <a:bodyPr/>
        <a:lstStyle/>
        <a:p>
          <a:r>
            <a:rPr lang="nl-NL" b="1"/>
            <a:t>Zelf ondersteuning zoeken</a:t>
          </a:r>
          <a:endParaRPr lang="en-US"/>
        </a:p>
      </dgm:t>
    </dgm:pt>
    <dgm:pt modelId="{ED08A9B2-137C-4EF2-BF70-D85206361D84}" type="parTrans" cxnId="{D265E0B3-082A-4469-884C-92C0A3A928F2}">
      <dgm:prSet/>
      <dgm:spPr/>
      <dgm:t>
        <a:bodyPr/>
        <a:lstStyle/>
        <a:p>
          <a:endParaRPr lang="en-US"/>
        </a:p>
      </dgm:t>
    </dgm:pt>
    <dgm:pt modelId="{C910A323-44F3-4AED-973E-15FB3A59ED9C}" type="sibTrans" cxnId="{D265E0B3-082A-4469-884C-92C0A3A928F2}">
      <dgm:prSet/>
      <dgm:spPr/>
      <dgm:t>
        <a:bodyPr/>
        <a:lstStyle/>
        <a:p>
          <a:endParaRPr lang="en-US"/>
        </a:p>
      </dgm:t>
    </dgm:pt>
    <dgm:pt modelId="{F902B371-7B8E-457A-9CBA-D9CA3FFE4091}">
      <dgm:prSet/>
      <dgm:spPr/>
      <dgm:t>
        <a:bodyPr/>
        <a:lstStyle/>
        <a:p>
          <a:r>
            <a:rPr lang="nl-NL">
              <a:hlinkClick xmlns:r="http://schemas.openxmlformats.org/officeDocument/2006/relationships" r:id="rId1"/>
            </a:rPr>
            <a:t>www.druglijn.be</a:t>
          </a:r>
          <a:endParaRPr lang="en-US"/>
        </a:p>
      </dgm:t>
    </dgm:pt>
    <dgm:pt modelId="{EAD13728-AB42-4877-B0D0-DDA0CAC8DD09}" type="parTrans" cxnId="{3BFC63EA-6565-45D9-9951-5BA12C0BF02A}">
      <dgm:prSet/>
      <dgm:spPr/>
      <dgm:t>
        <a:bodyPr/>
        <a:lstStyle/>
        <a:p>
          <a:endParaRPr lang="en-US"/>
        </a:p>
      </dgm:t>
    </dgm:pt>
    <dgm:pt modelId="{3A563326-9F28-47BC-A646-0FFB8F8328F4}" type="sibTrans" cxnId="{3BFC63EA-6565-45D9-9951-5BA12C0BF02A}">
      <dgm:prSet/>
      <dgm:spPr/>
      <dgm:t>
        <a:bodyPr/>
        <a:lstStyle/>
        <a:p>
          <a:endParaRPr lang="en-US"/>
        </a:p>
      </dgm:t>
    </dgm:pt>
    <dgm:pt modelId="{84BE97D0-A781-4D19-822F-2A2F6507EAAD}">
      <dgm:prSet/>
      <dgm:spPr/>
      <dgm:t>
        <a:bodyPr/>
        <a:lstStyle/>
        <a:p>
          <a:r>
            <a:rPr lang="nl-NL">
              <a:hlinkClick xmlns:r="http://schemas.openxmlformats.org/officeDocument/2006/relationships" r:id="rId2"/>
            </a:rPr>
            <a:t>Grip</a:t>
          </a:r>
          <a:r>
            <a:rPr lang="nl-NL"/>
            <a:t> – Online zelfzorg voor ouders, partners en kinderen</a:t>
          </a:r>
          <a:endParaRPr lang="en-US"/>
        </a:p>
      </dgm:t>
    </dgm:pt>
    <dgm:pt modelId="{7BF33BA7-3C5F-408E-9679-FBD2B08F6107}" type="parTrans" cxnId="{7A000F69-4E9D-4B44-9854-11F14E43225E}">
      <dgm:prSet/>
      <dgm:spPr/>
      <dgm:t>
        <a:bodyPr/>
        <a:lstStyle/>
        <a:p>
          <a:endParaRPr lang="en-US"/>
        </a:p>
      </dgm:t>
    </dgm:pt>
    <dgm:pt modelId="{ED10F17C-0F69-400F-8D9D-27D01EC75BEA}" type="sibTrans" cxnId="{7A000F69-4E9D-4B44-9854-11F14E43225E}">
      <dgm:prSet/>
      <dgm:spPr/>
      <dgm:t>
        <a:bodyPr/>
        <a:lstStyle/>
        <a:p>
          <a:endParaRPr lang="en-US"/>
        </a:p>
      </dgm:t>
    </dgm:pt>
    <dgm:pt modelId="{E02597B3-A1FE-4561-8945-271128A294C7}">
      <dgm:prSet/>
      <dgm:spPr/>
      <dgm:t>
        <a:bodyPr/>
        <a:lstStyle/>
        <a:p>
          <a:r>
            <a:rPr lang="nl-NL">
              <a:hlinkClick xmlns:r="http://schemas.openxmlformats.org/officeDocument/2006/relationships" r:id="rId1"/>
            </a:rPr>
            <a:t>www.gokhulp.be</a:t>
          </a:r>
          <a:endParaRPr lang="en-US"/>
        </a:p>
      </dgm:t>
    </dgm:pt>
    <dgm:pt modelId="{CA200AED-C7ED-4A9F-A941-C63E5AEC09C0}" type="parTrans" cxnId="{2FDA9430-18AF-4C61-BF30-23E04406E4C2}">
      <dgm:prSet/>
      <dgm:spPr/>
      <dgm:t>
        <a:bodyPr/>
        <a:lstStyle/>
        <a:p>
          <a:endParaRPr lang="nl-BE"/>
        </a:p>
      </dgm:t>
    </dgm:pt>
    <dgm:pt modelId="{92A6B18F-DFF6-4281-9068-60BE723B7D1B}" type="sibTrans" cxnId="{2FDA9430-18AF-4C61-BF30-23E04406E4C2}">
      <dgm:prSet/>
      <dgm:spPr/>
      <dgm:t>
        <a:bodyPr/>
        <a:lstStyle/>
        <a:p>
          <a:endParaRPr lang="nl-BE"/>
        </a:p>
      </dgm:t>
    </dgm:pt>
    <dgm:pt modelId="{09095E09-B4F2-478A-ADEC-05C024B33FBE}" type="pres">
      <dgm:prSet presAssocID="{D1387554-E074-468F-AA03-1E25B9257E9A}" presName="linear" presStyleCnt="0">
        <dgm:presLayoutVars>
          <dgm:animLvl val="lvl"/>
          <dgm:resizeHandles val="exact"/>
        </dgm:presLayoutVars>
      </dgm:prSet>
      <dgm:spPr/>
    </dgm:pt>
    <dgm:pt modelId="{BD721170-E91E-404C-809F-D0530641AC59}" type="pres">
      <dgm:prSet presAssocID="{B36064A6-1ED5-4921-BDC7-57EE94F739A7}" presName="parentText" presStyleLbl="node1" presStyleIdx="0" presStyleCnt="3">
        <dgm:presLayoutVars>
          <dgm:chMax val="0"/>
          <dgm:bulletEnabled val="1"/>
        </dgm:presLayoutVars>
      </dgm:prSet>
      <dgm:spPr/>
    </dgm:pt>
    <dgm:pt modelId="{C035DF85-DF98-4845-BD3E-B1C4D8959575}" type="pres">
      <dgm:prSet presAssocID="{B36064A6-1ED5-4921-BDC7-57EE94F739A7}" presName="childText" presStyleLbl="revTx" presStyleIdx="0" presStyleCnt="2">
        <dgm:presLayoutVars>
          <dgm:bulletEnabled val="1"/>
        </dgm:presLayoutVars>
      </dgm:prSet>
      <dgm:spPr/>
    </dgm:pt>
    <dgm:pt modelId="{2E125BD8-EEB4-4BC5-9F59-12CAEABACA04}" type="pres">
      <dgm:prSet presAssocID="{796EAC68-AABD-4060-9F3A-66BD29C55D7F}" presName="parentText" presStyleLbl="node1" presStyleIdx="1" presStyleCnt="3">
        <dgm:presLayoutVars>
          <dgm:chMax val="0"/>
          <dgm:bulletEnabled val="1"/>
        </dgm:presLayoutVars>
      </dgm:prSet>
      <dgm:spPr/>
    </dgm:pt>
    <dgm:pt modelId="{65EC9F2B-BBF4-4B9F-A677-B501E3F07C18}" type="pres">
      <dgm:prSet presAssocID="{987EFD15-B144-4381-9771-DFD0C73DA0AF}" presName="spacer" presStyleCnt="0"/>
      <dgm:spPr/>
    </dgm:pt>
    <dgm:pt modelId="{B1966F69-1BA9-471B-A7F1-8565D33BF93C}" type="pres">
      <dgm:prSet presAssocID="{8F3FA44B-266C-47F7-87D9-A79DB19AAA74}" presName="parentText" presStyleLbl="node1" presStyleIdx="2" presStyleCnt="3">
        <dgm:presLayoutVars>
          <dgm:chMax val="0"/>
          <dgm:bulletEnabled val="1"/>
        </dgm:presLayoutVars>
      </dgm:prSet>
      <dgm:spPr/>
    </dgm:pt>
    <dgm:pt modelId="{E54F0AD9-AE08-4842-85A6-6753D7659C8F}" type="pres">
      <dgm:prSet presAssocID="{8F3FA44B-266C-47F7-87D9-A79DB19AAA74}" presName="childText" presStyleLbl="revTx" presStyleIdx="1" presStyleCnt="2">
        <dgm:presLayoutVars>
          <dgm:bulletEnabled val="1"/>
        </dgm:presLayoutVars>
      </dgm:prSet>
      <dgm:spPr/>
    </dgm:pt>
  </dgm:ptLst>
  <dgm:cxnLst>
    <dgm:cxn modelId="{B30B6900-4D2C-4945-8559-88C522731AFB}" type="presOf" srcId="{F902B371-7B8E-457A-9CBA-D9CA3FFE4091}" destId="{E54F0AD9-AE08-4842-85A6-6753D7659C8F}" srcOrd="0" destOrd="0" presId="urn:microsoft.com/office/officeart/2005/8/layout/vList2"/>
    <dgm:cxn modelId="{C9E25100-3976-491C-A85C-09C979625105}" type="presOf" srcId="{E02597B3-A1FE-4561-8945-271128A294C7}" destId="{E54F0AD9-AE08-4842-85A6-6753D7659C8F}" srcOrd="0" destOrd="1" presId="urn:microsoft.com/office/officeart/2005/8/layout/vList2"/>
    <dgm:cxn modelId="{A2D16B04-59FE-4300-AD36-E95721B0341B}" srcId="{B36064A6-1ED5-4921-BDC7-57EE94F739A7}" destId="{E5235D01-364F-4DB4-8185-04CF71DD2934}" srcOrd="1" destOrd="0" parTransId="{983A8969-EE32-4EE8-8F99-77AEB160E904}" sibTransId="{99852459-A1EF-4407-BD3D-13DC0C1575D0}"/>
    <dgm:cxn modelId="{5EF3740C-40BF-4F41-BBF9-9BC9FAFDE02F}" type="presOf" srcId="{84BE97D0-A781-4D19-822F-2A2F6507EAAD}" destId="{E54F0AD9-AE08-4842-85A6-6753D7659C8F}" srcOrd="0" destOrd="2" presId="urn:microsoft.com/office/officeart/2005/8/layout/vList2"/>
    <dgm:cxn modelId="{7360BD0C-7B94-458D-BFA6-57E0C148CD28}" srcId="{D1387554-E074-468F-AA03-1E25B9257E9A}" destId="{B36064A6-1ED5-4921-BDC7-57EE94F739A7}" srcOrd="0" destOrd="0" parTransId="{C1DE5505-2434-4824-BD54-2AA66DC46C83}" sibTransId="{AD28DDEE-147C-4EA4-BCDF-1D9CE4D65C0F}"/>
    <dgm:cxn modelId="{2FDA9430-18AF-4C61-BF30-23E04406E4C2}" srcId="{8F3FA44B-266C-47F7-87D9-A79DB19AAA74}" destId="{E02597B3-A1FE-4561-8945-271128A294C7}" srcOrd="1" destOrd="0" parTransId="{CA200AED-C7ED-4A9F-A941-C63E5AEC09C0}" sibTransId="{92A6B18F-DFF6-4281-9068-60BE723B7D1B}"/>
    <dgm:cxn modelId="{4318F93F-066A-4330-99D7-399CF80ACB95}" type="presOf" srcId="{B36064A6-1ED5-4921-BDC7-57EE94F739A7}" destId="{BD721170-E91E-404C-809F-D0530641AC59}" srcOrd="0" destOrd="0" presId="urn:microsoft.com/office/officeart/2005/8/layout/vList2"/>
    <dgm:cxn modelId="{9DF44148-3BB3-4802-86C7-D52CFE52095A}" type="presOf" srcId="{8F3FA44B-266C-47F7-87D9-A79DB19AAA74}" destId="{B1966F69-1BA9-471B-A7F1-8565D33BF93C}" srcOrd="0" destOrd="0" presId="urn:microsoft.com/office/officeart/2005/8/layout/vList2"/>
    <dgm:cxn modelId="{7A000F69-4E9D-4B44-9854-11F14E43225E}" srcId="{8F3FA44B-266C-47F7-87D9-A79DB19AAA74}" destId="{84BE97D0-A781-4D19-822F-2A2F6507EAAD}" srcOrd="2" destOrd="0" parTransId="{7BF33BA7-3C5F-408E-9679-FBD2B08F6107}" sibTransId="{ED10F17C-0F69-400F-8D9D-27D01EC75BEA}"/>
    <dgm:cxn modelId="{5FB61D4A-C61E-492D-9774-DDFA67FA5E47}" type="presOf" srcId="{8CDA3488-3BCD-4EB6-9F8B-3908EF8F2805}" destId="{C035DF85-DF98-4845-BD3E-B1C4D8959575}" srcOrd="0" destOrd="3" presId="urn:microsoft.com/office/officeart/2005/8/layout/vList2"/>
    <dgm:cxn modelId="{1FE76375-4DC8-4DD9-B29C-11C38999AD98}" type="presOf" srcId="{024B15B3-ECC1-4DED-BA65-656143F535C3}" destId="{C035DF85-DF98-4845-BD3E-B1C4D8959575}" srcOrd="0" destOrd="0" presId="urn:microsoft.com/office/officeart/2005/8/layout/vList2"/>
    <dgm:cxn modelId="{1DA0D058-0730-4E23-B99E-DB6C651AAD78}" type="presOf" srcId="{D1387554-E074-468F-AA03-1E25B9257E9A}" destId="{09095E09-B4F2-478A-ADEC-05C024B33FBE}" srcOrd="0" destOrd="0" presId="urn:microsoft.com/office/officeart/2005/8/layout/vList2"/>
    <dgm:cxn modelId="{673B7B94-95E1-4EE0-920D-1636E0E49FEC}" srcId="{B36064A6-1ED5-4921-BDC7-57EE94F739A7}" destId="{024B15B3-ECC1-4DED-BA65-656143F535C3}" srcOrd="0" destOrd="0" parTransId="{254EF03A-E2F4-478E-BBB6-3044D6E92168}" sibTransId="{545CB8A6-F456-479A-81F4-9EBA99282F4C}"/>
    <dgm:cxn modelId="{F873319E-AC22-42C2-A23C-B3CD781AF4EE}" srcId="{B36064A6-1ED5-4921-BDC7-57EE94F739A7}" destId="{8CDA3488-3BCD-4EB6-9F8B-3908EF8F2805}" srcOrd="3" destOrd="0" parTransId="{A1781337-E37B-4A1C-8952-AE8581E7BBF0}" sibTransId="{CEE487AB-F91A-4B1F-8F1B-F53B46B1A02D}"/>
    <dgm:cxn modelId="{2839FDAD-4CF4-408B-89A2-8B747C194041}" type="presOf" srcId="{F11E16B9-6F4F-45DE-8726-31AA19BC90E9}" destId="{C035DF85-DF98-4845-BD3E-B1C4D8959575}" srcOrd="0" destOrd="2" presId="urn:microsoft.com/office/officeart/2005/8/layout/vList2"/>
    <dgm:cxn modelId="{BF1370AF-8E66-40EE-B297-A70CA94C37C7}" srcId="{B36064A6-1ED5-4921-BDC7-57EE94F739A7}" destId="{F11E16B9-6F4F-45DE-8726-31AA19BC90E9}" srcOrd="2" destOrd="0" parTransId="{FFE36F78-E178-4B7B-B70E-83E238D8A2D5}" sibTransId="{FA3F8890-1B80-4342-978B-959D0901C7AD}"/>
    <dgm:cxn modelId="{770496B3-9324-4C7C-8E91-68784291CBB6}" type="presOf" srcId="{796EAC68-AABD-4060-9F3A-66BD29C55D7F}" destId="{2E125BD8-EEB4-4BC5-9F59-12CAEABACA04}" srcOrd="0" destOrd="0" presId="urn:microsoft.com/office/officeart/2005/8/layout/vList2"/>
    <dgm:cxn modelId="{D265E0B3-082A-4469-884C-92C0A3A928F2}" srcId="{D1387554-E074-468F-AA03-1E25B9257E9A}" destId="{8F3FA44B-266C-47F7-87D9-A79DB19AAA74}" srcOrd="2" destOrd="0" parTransId="{ED08A9B2-137C-4EF2-BF70-D85206361D84}" sibTransId="{C910A323-44F3-4AED-973E-15FB3A59ED9C}"/>
    <dgm:cxn modelId="{CF8BD5DA-7494-4287-ACEE-9EEB8E1C9803}" srcId="{D1387554-E074-468F-AA03-1E25B9257E9A}" destId="{796EAC68-AABD-4060-9F3A-66BD29C55D7F}" srcOrd="1" destOrd="0" parTransId="{FD1D672E-8BE1-489E-B0B1-158B9860B3BB}" sibTransId="{987EFD15-B144-4381-9771-DFD0C73DA0AF}"/>
    <dgm:cxn modelId="{7161F8DC-8236-4DC8-88B5-76F1FA2D5BDC}" type="presOf" srcId="{E5235D01-364F-4DB4-8185-04CF71DD2934}" destId="{C035DF85-DF98-4845-BD3E-B1C4D8959575}" srcOrd="0" destOrd="1" presId="urn:microsoft.com/office/officeart/2005/8/layout/vList2"/>
    <dgm:cxn modelId="{3BFC63EA-6565-45D9-9951-5BA12C0BF02A}" srcId="{8F3FA44B-266C-47F7-87D9-A79DB19AAA74}" destId="{F902B371-7B8E-457A-9CBA-D9CA3FFE4091}" srcOrd="0" destOrd="0" parTransId="{EAD13728-AB42-4877-B0D0-DDA0CAC8DD09}" sibTransId="{3A563326-9F28-47BC-A646-0FFB8F8328F4}"/>
    <dgm:cxn modelId="{EA062D2E-B148-4A40-A85C-2C188B88E457}" type="presParOf" srcId="{09095E09-B4F2-478A-ADEC-05C024B33FBE}" destId="{BD721170-E91E-404C-809F-D0530641AC59}" srcOrd="0" destOrd="0" presId="urn:microsoft.com/office/officeart/2005/8/layout/vList2"/>
    <dgm:cxn modelId="{69ADAE31-DB6E-45B4-834C-24ABE5FBD052}" type="presParOf" srcId="{09095E09-B4F2-478A-ADEC-05C024B33FBE}" destId="{C035DF85-DF98-4845-BD3E-B1C4D8959575}" srcOrd="1" destOrd="0" presId="urn:microsoft.com/office/officeart/2005/8/layout/vList2"/>
    <dgm:cxn modelId="{405A1867-E36C-428B-BCF3-2B03B2E5D48F}" type="presParOf" srcId="{09095E09-B4F2-478A-ADEC-05C024B33FBE}" destId="{2E125BD8-EEB4-4BC5-9F59-12CAEABACA04}" srcOrd="2" destOrd="0" presId="urn:microsoft.com/office/officeart/2005/8/layout/vList2"/>
    <dgm:cxn modelId="{556E4BBC-1FF1-4374-AFE1-57694754F2C7}" type="presParOf" srcId="{09095E09-B4F2-478A-ADEC-05C024B33FBE}" destId="{65EC9F2B-BBF4-4B9F-A677-B501E3F07C18}" srcOrd="3" destOrd="0" presId="urn:microsoft.com/office/officeart/2005/8/layout/vList2"/>
    <dgm:cxn modelId="{8FC5223B-3AC3-4B3C-807E-4A1D23B7E3FB}" type="presParOf" srcId="{09095E09-B4F2-478A-ADEC-05C024B33FBE}" destId="{B1966F69-1BA9-471B-A7F1-8565D33BF93C}" srcOrd="4" destOrd="0" presId="urn:microsoft.com/office/officeart/2005/8/layout/vList2"/>
    <dgm:cxn modelId="{E2E6542F-E759-4284-AEBB-B0779EE2348F}" type="presParOf" srcId="{09095E09-B4F2-478A-ADEC-05C024B33FBE}" destId="{E54F0AD9-AE08-4842-85A6-6753D7659C8F}"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AD495F-B6E9-4523-BFD2-2B085E2A0A48}"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nl-BE"/>
        </a:p>
      </dgm:t>
    </dgm:pt>
    <dgm:pt modelId="{FF25D132-95E9-45E2-8449-3F507C34D349}">
      <dgm:prSet phldrT="[Tekst]" custT="1"/>
      <dgm:spPr/>
      <dgm:t>
        <a:bodyPr/>
        <a:lstStyle/>
        <a:p>
          <a:r>
            <a:rPr lang="nl-NL" sz="1400"/>
            <a:t>Herkennen/</a:t>
          </a:r>
        </a:p>
        <a:p>
          <a:r>
            <a:rPr lang="nl-NL" sz="1400"/>
            <a:t>opmerken</a:t>
          </a:r>
          <a:endParaRPr lang="nl-BE" sz="1400"/>
        </a:p>
      </dgm:t>
    </dgm:pt>
    <dgm:pt modelId="{B7AFA90D-6C0F-435E-A8F2-E9BFAE3799D2}" type="parTrans" cxnId="{45EB746A-36B0-431E-9FDA-DAC7A1E3D44E}">
      <dgm:prSet/>
      <dgm:spPr/>
      <dgm:t>
        <a:bodyPr/>
        <a:lstStyle/>
        <a:p>
          <a:endParaRPr lang="nl-BE" sz="1400"/>
        </a:p>
      </dgm:t>
    </dgm:pt>
    <dgm:pt modelId="{BF33A9E0-610A-4709-A6C6-E2F2F97A7E72}" type="sibTrans" cxnId="{45EB746A-36B0-431E-9FDA-DAC7A1E3D44E}">
      <dgm:prSet/>
      <dgm:spPr/>
      <dgm:t>
        <a:bodyPr/>
        <a:lstStyle/>
        <a:p>
          <a:endParaRPr lang="nl-BE" sz="1400"/>
        </a:p>
      </dgm:t>
    </dgm:pt>
    <dgm:pt modelId="{900B55F2-BB96-4783-9E12-7C4D9DF781F2}">
      <dgm:prSet phldrT="[Tekst]" custT="1"/>
      <dgm:spPr/>
      <dgm:t>
        <a:bodyPr/>
        <a:lstStyle/>
        <a:p>
          <a:r>
            <a:rPr lang="nl-NL" sz="1400"/>
            <a:t>Voorkomen</a:t>
          </a:r>
          <a:endParaRPr lang="nl-BE" sz="1400"/>
        </a:p>
      </dgm:t>
    </dgm:pt>
    <dgm:pt modelId="{0067FDC9-4835-4F85-8AC8-8CF1C685BFD0}" type="parTrans" cxnId="{F36160AE-3887-48CA-B55C-37DF19028B32}">
      <dgm:prSet/>
      <dgm:spPr/>
      <dgm:t>
        <a:bodyPr/>
        <a:lstStyle/>
        <a:p>
          <a:endParaRPr lang="nl-BE" sz="1400"/>
        </a:p>
      </dgm:t>
    </dgm:pt>
    <dgm:pt modelId="{5A63A348-416C-4E04-AF4B-F80C9E4D96E8}" type="sibTrans" cxnId="{F36160AE-3887-48CA-B55C-37DF19028B32}">
      <dgm:prSet/>
      <dgm:spPr/>
      <dgm:t>
        <a:bodyPr/>
        <a:lstStyle/>
        <a:p>
          <a:endParaRPr lang="nl-BE" sz="1400"/>
        </a:p>
      </dgm:t>
    </dgm:pt>
    <dgm:pt modelId="{5C7FBDEB-CDD4-4EB6-B024-D9B6362612D5}">
      <dgm:prSet phldrT="[Tekst]" custT="1"/>
      <dgm:spPr/>
      <dgm:t>
        <a:bodyPr/>
        <a:lstStyle/>
        <a:p>
          <a:r>
            <a:rPr lang="nl-NL" sz="1400"/>
            <a:t>Behandelen</a:t>
          </a:r>
          <a:endParaRPr lang="nl-BE" sz="1400"/>
        </a:p>
      </dgm:t>
    </dgm:pt>
    <dgm:pt modelId="{4C4840D7-F9E2-4546-8D93-A3382DF49545}" type="parTrans" cxnId="{457CC9B3-C539-4FC4-917A-EA6C95BB74E0}">
      <dgm:prSet/>
      <dgm:spPr/>
      <dgm:t>
        <a:bodyPr/>
        <a:lstStyle/>
        <a:p>
          <a:endParaRPr lang="nl-BE" sz="1400"/>
        </a:p>
      </dgm:t>
    </dgm:pt>
    <dgm:pt modelId="{2030055D-69F7-4019-8BCF-DC966B1C3E3B}" type="sibTrans" cxnId="{457CC9B3-C539-4FC4-917A-EA6C95BB74E0}">
      <dgm:prSet/>
      <dgm:spPr/>
      <dgm:t>
        <a:bodyPr/>
        <a:lstStyle/>
        <a:p>
          <a:endParaRPr lang="nl-BE" sz="1400"/>
        </a:p>
      </dgm:t>
    </dgm:pt>
    <dgm:pt modelId="{00A2A5A5-B64B-4C06-94D6-17BD58986A2F}" type="pres">
      <dgm:prSet presAssocID="{52AD495F-B6E9-4523-BFD2-2B085E2A0A48}" presName="Name0" presStyleCnt="0">
        <dgm:presLayoutVars>
          <dgm:chMax val="7"/>
          <dgm:chPref val="7"/>
          <dgm:dir/>
          <dgm:animLvl val="lvl"/>
        </dgm:presLayoutVars>
      </dgm:prSet>
      <dgm:spPr/>
    </dgm:pt>
    <dgm:pt modelId="{60D4B30B-DA43-4AEB-9770-7A0EE69FF8BC}" type="pres">
      <dgm:prSet presAssocID="{FF25D132-95E9-45E2-8449-3F507C34D349}" presName="Accent1" presStyleCnt="0"/>
      <dgm:spPr/>
    </dgm:pt>
    <dgm:pt modelId="{D369E3B4-4736-490E-8D7F-6A0B3800D759}" type="pres">
      <dgm:prSet presAssocID="{FF25D132-95E9-45E2-8449-3F507C34D349}" presName="Accent" presStyleLbl="node1" presStyleIdx="0" presStyleCnt="3"/>
      <dgm:spPr/>
    </dgm:pt>
    <dgm:pt modelId="{C2F7DC7A-9023-43E4-9D98-76BD532D65DB}" type="pres">
      <dgm:prSet presAssocID="{FF25D132-95E9-45E2-8449-3F507C34D349}" presName="Parent1" presStyleLbl="revTx" presStyleIdx="0" presStyleCnt="3">
        <dgm:presLayoutVars>
          <dgm:chMax val="1"/>
          <dgm:chPref val="1"/>
          <dgm:bulletEnabled val="1"/>
        </dgm:presLayoutVars>
      </dgm:prSet>
      <dgm:spPr/>
    </dgm:pt>
    <dgm:pt modelId="{5D95142C-403F-476B-B0CB-81A276BDBFB3}" type="pres">
      <dgm:prSet presAssocID="{900B55F2-BB96-4783-9E12-7C4D9DF781F2}" presName="Accent2" presStyleCnt="0"/>
      <dgm:spPr/>
    </dgm:pt>
    <dgm:pt modelId="{B642C45D-B02C-420D-BAEF-41E4E95C3997}" type="pres">
      <dgm:prSet presAssocID="{900B55F2-BB96-4783-9E12-7C4D9DF781F2}" presName="Accent" presStyleLbl="node1" presStyleIdx="1" presStyleCnt="3"/>
      <dgm:spPr/>
    </dgm:pt>
    <dgm:pt modelId="{46820E95-B1C2-4A44-8DF7-D4305A9D74A5}" type="pres">
      <dgm:prSet presAssocID="{900B55F2-BB96-4783-9E12-7C4D9DF781F2}" presName="Parent2" presStyleLbl="revTx" presStyleIdx="1" presStyleCnt="3">
        <dgm:presLayoutVars>
          <dgm:chMax val="1"/>
          <dgm:chPref val="1"/>
          <dgm:bulletEnabled val="1"/>
        </dgm:presLayoutVars>
      </dgm:prSet>
      <dgm:spPr/>
    </dgm:pt>
    <dgm:pt modelId="{4482797C-FADD-4422-9ACB-D934E67C504B}" type="pres">
      <dgm:prSet presAssocID="{5C7FBDEB-CDD4-4EB6-B024-D9B6362612D5}" presName="Accent3" presStyleCnt="0"/>
      <dgm:spPr/>
    </dgm:pt>
    <dgm:pt modelId="{F9BAC4AC-9F3F-41DB-9BF6-53FFDA4F4D24}" type="pres">
      <dgm:prSet presAssocID="{5C7FBDEB-CDD4-4EB6-B024-D9B6362612D5}" presName="Accent" presStyleLbl="node1" presStyleIdx="2" presStyleCnt="3"/>
      <dgm:spPr/>
    </dgm:pt>
    <dgm:pt modelId="{53B6C2C8-6099-4AAC-8859-572C68989655}" type="pres">
      <dgm:prSet presAssocID="{5C7FBDEB-CDD4-4EB6-B024-D9B6362612D5}" presName="Parent3" presStyleLbl="revTx" presStyleIdx="2" presStyleCnt="3">
        <dgm:presLayoutVars>
          <dgm:chMax val="1"/>
          <dgm:chPref val="1"/>
          <dgm:bulletEnabled val="1"/>
        </dgm:presLayoutVars>
      </dgm:prSet>
      <dgm:spPr/>
    </dgm:pt>
  </dgm:ptLst>
  <dgm:cxnLst>
    <dgm:cxn modelId="{45EB746A-36B0-431E-9FDA-DAC7A1E3D44E}" srcId="{52AD495F-B6E9-4523-BFD2-2B085E2A0A48}" destId="{FF25D132-95E9-45E2-8449-3F507C34D349}" srcOrd="0" destOrd="0" parTransId="{B7AFA90D-6C0F-435E-A8F2-E9BFAE3799D2}" sibTransId="{BF33A9E0-610A-4709-A6C6-E2F2F97A7E72}"/>
    <dgm:cxn modelId="{9D612796-559C-4291-862F-F57EA68693EB}" type="presOf" srcId="{900B55F2-BB96-4783-9E12-7C4D9DF781F2}" destId="{46820E95-B1C2-4A44-8DF7-D4305A9D74A5}" srcOrd="0" destOrd="0" presId="urn:microsoft.com/office/officeart/2009/layout/CircleArrowProcess"/>
    <dgm:cxn modelId="{D6A08898-C02C-4D89-90E9-02E1AEFA93BE}" type="presOf" srcId="{5C7FBDEB-CDD4-4EB6-B024-D9B6362612D5}" destId="{53B6C2C8-6099-4AAC-8859-572C68989655}" srcOrd="0" destOrd="0" presId="urn:microsoft.com/office/officeart/2009/layout/CircleArrowProcess"/>
    <dgm:cxn modelId="{F36160AE-3887-48CA-B55C-37DF19028B32}" srcId="{52AD495F-B6E9-4523-BFD2-2B085E2A0A48}" destId="{900B55F2-BB96-4783-9E12-7C4D9DF781F2}" srcOrd="1" destOrd="0" parTransId="{0067FDC9-4835-4F85-8AC8-8CF1C685BFD0}" sibTransId="{5A63A348-416C-4E04-AF4B-F80C9E4D96E8}"/>
    <dgm:cxn modelId="{457CC9B3-C539-4FC4-917A-EA6C95BB74E0}" srcId="{52AD495F-B6E9-4523-BFD2-2B085E2A0A48}" destId="{5C7FBDEB-CDD4-4EB6-B024-D9B6362612D5}" srcOrd="2" destOrd="0" parTransId="{4C4840D7-F9E2-4546-8D93-A3382DF49545}" sibTransId="{2030055D-69F7-4019-8BCF-DC966B1C3E3B}"/>
    <dgm:cxn modelId="{3679D6BC-0011-4583-B246-B03DFD471F81}" type="presOf" srcId="{52AD495F-B6E9-4523-BFD2-2B085E2A0A48}" destId="{00A2A5A5-B64B-4C06-94D6-17BD58986A2F}" srcOrd="0" destOrd="0" presId="urn:microsoft.com/office/officeart/2009/layout/CircleArrowProcess"/>
    <dgm:cxn modelId="{37CF74EE-CB2A-486B-AA1F-F6F8C4DA28C1}" type="presOf" srcId="{FF25D132-95E9-45E2-8449-3F507C34D349}" destId="{C2F7DC7A-9023-43E4-9D98-76BD532D65DB}" srcOrd="0" destOrd="0" presId="urn:microsoft.com/office/officeart/2009/layout/CircleArrowProcess"/>
    <dgm:cxn modelId="{EDCAB8F0-9472-4A40-99FB-7B26540CC384}" type="presParOf" srcId="{00A2A5A5-B64B-4C06-94D6-17BD58986A2F}" destId="{60D4B30B-DA43-4AEB-9770-7A0EE69FF8BC}" srcOrd="0" destOrd="0" presId="urn:microsoft.com/office/officeart/2009/layout/CircleArrowProcess"/>
    <dgm:cxn modelId="{F2EC39BF-A838-4A3C-B156-428C89C42054}" type="presParOf" srcId="{60D4B30B-DA43-4AEB-9770-7A0EE69FF8BC}" destId="{D369E3B4-4736-490E-8D7F-6A0B3800D759}" srcOrd="0" destOrd="0" presId="urn:microsoft.com/office/officeart/2009/layout/CircleArrowProcess"/>
    <dgm:cxn modelId="{0A5242F3-BE1B-46D2-A342-0805DD058265}" type="presParOf" srcId="{00A2A5A5-B64B-4C06-94D6-17BD58986A2F}" destId="{C2F7DC7A-9023-43E4-9D98-76BD532D65DB}" srcOrd="1" destOrd="0" presId="urn:microsoft.com/office/officeart/2009/layout/CircleArrowProcess"/>
    <dgm:cxn modelId="{9BD8BBDA-0F97-4027-89B7-F4E5FD771301}" type="presParOf" srcId="{00A2A5A5-B64B-4C06-94D6-17BD58986A2F}" destId="{5D95142C-403F-476B-B0CB-81A276BDBFB3}" srcOrd="2" destOrd="0" presId="urn:microsoft.com/office/officeart/2009/layout/CircleArrowProcess"/>
    <dgm:cxn modelId="{F364F334-0E46-4F7B-A755-58726F1AF8FD}" type="presParOf" srcId="{5D95142C-403F-476B-B0CB-81A276BDBFB3}" destId="{B642C45D-B02C-420D-BAEF-41E4E95C3997}" srcOrd="0" destOrd="0" presId="urn:microsoft.com/office/officeart/2009/layout/CircleArrowProcess"/>
    <dgm:cxn modelId="{BF8403D8-9DCB-47E2-87DA-83DAE3A50AF7}" type="presParOf" srcId="{00A2A5A5-B64B-4C06-94D6-17BD58986A2F}" destId="{46820E95-B1C2-4A44-8DF7-D4305A9D74A5}" srcOrd="3" destOrd="0" presId="urn:microsoft.com/office/officeart/2009/layout/CircleArrowProcess"/>
    <dgm:cxn modelId="{FF4CD656-5F23-41A4-B2F0-E1D908129344}" type="presParOf" srcId="{00A2A5A5-B64B-4C06-94D6-17BD58986A2F}" destId="{4482797C-FADD-4422-9ACB-D934E67C504B}" srcOrd="4" destOrd="0" presId="urn:microsoft.com/office/officeart/2009/layout/CircleArrowProcess"/>
    <dgm:cxn modelId="{31FE3DA3-336F-4604-AD0C-30C8E5D82CD6}" type="presParOf" srcId="{4482797C-FADD-4422-9ACB-D934E67C504B}" destId="{F9BAC4AC-9F3F-41DB-9BF6-53FFDA4F4D24}" srcOrd="0" destOrd="0" presId="urn:microsoft.com/office/officeart/2009/layout/CircleArrowProcess"/>
    <dgm:cxn modelId="{DBB197F3-7B6C-44C3-8F6E-871A0F5B0FBB}" type="presParOf" srcId="{00A2A5A5-B64B-4C06-94D6-17BD58986A2F}" destId="{53B6C2C8-6099-4AAC-8859-572C68989655}"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7F9F3-8B4B-4974-9DED-EC2A53AD0437}">
      <dsp:nvSpPr>
        <dsp:cNvPr id="0" name=""/>
        <dsp:cNvSpPr/>
      </dsp:nvSpPr>
      <dsp:spPr>
        <a:xfrm>
          <a:off x="0" y="285070"/>
          <a:ext cx="8128000" cy="9213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312420" rIns="630823" bIns="128016" numCol="1" spcCol="1270" anchor="t" anchorCtr="0">
          <a:noAutofit/>
        </a:bodyPr>
        <a:lstStyle/>
        <a:p>
          <a:pPr marL="171450" lvl="1" indent="-171450" algn="l" defTabSz="800100">
            <a:lnSpc>
              <a:spcPct val="90000"/>
            </a:lnSpc>
            <a:spcBef>
              <a:spcPct val="0"/>
            </a:spcBef>
            <a:spcAft>
              <a:spcPct val="15000"/>
            </a:spcAft>
            <a:buChar char="•"/>
          </a:pPr>
          <a:r>
            <a:rPr lang="nl-NL" sz="1800" kern="1200"/>
            <a:t>Spelers kunnen </a:t>
          </a:r>
          <a:r>
            <a:rPr lang="nl-NL" sz="1800" b="1" kern="1200"/>
            <a:t>zichzelf laten opnemen </a:t>
          </a:r>
          <a:r>
            <a:rPr lang="nl-NL" sz="1800" kern="1200"/>
            <a:t>in EPIS wanneer zij tegen zichzelf beschermd willen worden;</a:t>
          </a:r>
          <a:endParaRPr lang="nl-BE" sz="2800" kern="1200"/>
        </a:p>
      </dsp:txBody>
      <dsp:txXfrm>
        <a:off x="0" y="285070"/>
        <a:ext cx="8128000" cy="921375"/>
      </dsp:txXfrm>
    </dsp:sp>
    <dsp:sp modelId="{E4992BEC-FEC3-4CF2-AF3C-BDA00C21B901}">
      <dsp:nvSpPr>
        <dsp:cNvPr id="0" name=""/>
        <dsp:cNvSpPr/>
      </dsp:nvSpPr>
      <dsp:spPr>
        <a:xfrm>
          <a:off x="406400" y="63670"/>
          <a:ext cx="568960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66750">
            <a:lnSpc>
              <a:spcPct val="90000"/>
            </a:lnSpc>
            <a:spcBef>
              <a:spcPct val="0"/>
            </a:spcBef>
            <a:spcAft>
              <a:spcPct val="35000"/>
            </a:spcAft>
            <a:buNone/>
          </a:pPr>
          <a:r>
            <a:rPr lang="nl-NL" sz="1500" kern="1200"/>
            <a:t>Uitsluiting voor mezelf</a:t>
          </a:r>
          <a:endParaRPr lang="nl-BE" sz="1500" kern="1200"/>
        </a:p>
      </dsp:txBody>
      <dsp:txXfrm>
        <a:off x="428016" y="85286"/>
        <a:ext cx="5646368" cy="399568"/>
      </dsp:txXfrm>
    </dsp:sp>
    <dsp:sp modelId="{DE1840FA-CC28-4057-A56D-5374E3B8FA93}">
      <dsp:nvSpPr>
        <dsp:cNvPr id="0" name=""/>
        <dsp:cNvSpPr/>
      </dsp:nvSpPr>
      <dsp:spPr>
        <a:xfrm>
          <a:off x="0" y="1508846"/>
          <a:ext cx="8128000" cy="12757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312420" rIns="630823" bIns="128016" numCol="1" spcCol="1270" anchor="t" anchorCtr="0">
          <a:noAutofit/>
        </a:bodyPr>
        <a:lstStyle/>
        <a:p>
          <a:pPr marL="171450" lvl="1" indent="-171450" algn="l" defTabSz="800100">
            <a:lnSpc>
              <a:spcPct val="90000"/>
            </a:lnSpc>
            <a:spcBef>
              <a:spcPct val="0"/>
            </a:spcBef>
            <a:spcAft>
              <a:spcPct val="15000"/>
            </a:spcAft>
            <a:buChar char="•"/>
          </a:pPr>
          <a:r>
            <a:rPr lang="nl-NL" sz="1800" kern="1200">
              <a:solidFill>
                <a:srgbClr val="2A4B6D">
                  <a:hueOff val="0"/>
                  <a:satOff val="0"/>
                  <a:lumOff val="0"/>
                  <a:alphaOff val="0"/>
                </a:srgbClr>
              </a:solidFill>
              <a:latin typeface="Arial" panose="020B0604020202020204"/>
              <a:ea typeface="+mn-ea"/>
              <a:cs typeface="+mn-cs"/>
            </a:rPr>
            <a:t>Ook een belanghebbende derde (bv. de partner) kan een aanvraag tot uitsluiting indienen;</a:t>
          </a:r>
          <a:endParaRPr lang="nl-BE" sz="1800" kern="1200">
            <a:solidFill>
              <a:srgbClr val="2A4B6D">
                <a:hueOff val="0"/>
                <a:satOff val="0"/>
                <a:lumOff val="0"/>
                <a:alphaOff val="0"/>
              </a:srgbClr>
            </a:solidFill>
            <a:latin typeface="Arial" panose="020B0604020202020204"/>
            <a:ea typeface="+mn-ea"/>
            <a:cs typeface="+mn-cs"/>
          </a:endParaRPr>
        </a:p>
        <a:p>
          <a:pPr marL="228600" lvl="1" indent="-228600" algn="l" defTabSz="1066800">
            <a:lnSpc>
              <a:spcPct val="90000"/>
            </a:lnSpc>
            <a:spcBef>
              <a:spcPct val="0"/>
            </a:spcBef>
            <a:spcAft>
              <a:spcPct val="15000"/>
            </a:spcAft>
            <a:buChar char="•"/>
          </a:pPr>
          <a:endParaRPr lang="nl-BE" sz="2400" kern="1200"/>
        </a:p>
      </dsp:txBody>
      <dsp:txXfrm>
        <a:off x="0" y="1508846"/>
        <a:ext cx="8128000" cy="1275750"/>
      </dsp:txXfrm>
    </dsp:sp>
    <dsp:sp modelId="{75BC3767-302A-454A-A078-038E9FC39E5F}">
      <dsp:nvSpPr>
        <dsp:cNvPr id="0" name=""/>
        <dsp:cNvSpPr/>
      </dsp:nvSpPr>
      <dsp:spPr>
        <a:xfrm>
          <a:off x="406400" y="1287446"/>
          <a:ext cx="568960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66750">
            <a:lnSpc>
              <a:spcPct val="90000"/>
            </a:lnSpc>
            <a:spcBef>
              <a:spcPct val="0"/>
            </a:spcBef>
            <a:spcAft>
              <a:spcPct val="35000"/>
            </a:spcAft>
            <a:buNone/>
          </a:pPr>
          <a:r>
            <a:rPr lang="nl-NL" sz="1500" kern="1200"/>
            <a:t>Uitsluiting voor iemand anders</a:t>
          </a:r>
          <a:endParaRPr lang="nl-BE" sz="1500" kern="1200"/>
        </a:p>
      </dsp:txBody>
      <dsp:txXfrm>
        <a:off x="428016" y="1309062"/>
        <a:ext cx="5646368" cy="399568"/>
      </dsp:txXfrm>
    </dsp:sp>
    <dsp:sp modelId="{D02E88B6-D545-42F0-A150-07959E7EDC52}">
      <dsp:nvSpPr>
        <dsp:cNvPr id="0" name=""/>
        <dsp:cNvSpPr/>
      </dsp:nvSpPr>
      <dsp:spPr>
        <a:xfrm>
          <a:off x="0" y="3086996"/>
          <a:ext cx="8128000" cy="226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312420" rIns="630823" bIns="106680" numCol="1" spcCol="1270" anchor="t" anchorCtr="0">
          <a:noAutofit/>
        </a:bodyPr>
        <a:lstStyle/>
        <a:p>
          <a:pPr marL="114300" lvl="1" indent="-114300" algn="l" defTabSz="666750">
            <a:lnSpc>
              <a:spcPct val="90000"/>
            </a:lnSpc>
            <a:spcBef>
              <a:spcPct val="0"/>
            </a:spcBef>
            <a:spcAft>
              <a:spcPct val="15000"/>
            </a:spcAft>
            <a:buChar char="•"/>
          </a:pPr>
          <a:r>
            <a:rPr lang="nl-NL" sz="1500" kern="1200"/>
            <a:t>Een uitsluiting kan gebeuren op basis van een </a:t>
          </a:r>
          <a:r>
            <a:rPr lang="nl-NL" sz="1500" b="1" kern="1200"/>
            <a:t>gerechtelijke beslissing </a:t>
          </a:r>
          <a:r>
            <a:rPr lang="nl-NL" sz="1500" kern="1200"/>
            <a:t>(bv. personen voor wie het verzoek tot collectieve schuldenregeling toelaatbaar werd verklaard);</a:t>
          </a:r>
          <a:endParaRPr lang="nl-BE" sz="1500" kern="1200"/>
        </a:p>
        <a:p>
          <a:pPr marL="114300" lvl="1" indent="-114300" algn="l" defTabSz="666750">
            <a:lnSpc>
              <a:spcPct val="90000"/>
            </a:lnSpc>
            <a:spcBef>
              <a:spcPct val="0"/>
            </a:spcBef>
            <a:spcAft>
              <a:spcPct val="15000"/>
            </a:spcAft>
            <a:buChar char="•"/>
          </a:pPr>
          <a:r>
            <a:rPr lang="nl-NL" sz="1500" kern="1200"/>
            <a:t>Omwille van de </a:t>
          </a:r>
          <a:r>
            <a:rPr lang="nl-NL" sz="1500" b="1" kern="1200"/>
            <a:t>aard van het beroep </a:t>
          </a:r>
          <a:r>
            <a:rPr lang="nl-NL" sz="1500" kern="1200"/>
            <a:t>worden sommige mensen automatisch opgenomen in EPIS (bv. magistraten, notarissen, deurwaarders en leden van de politiediensten</a:t>
          </a:r>
          <a:r>
            <a:rPr lang="nl-NL" sz="1500" kern="1200">
              <a:latin typeface="Arial" panose="020B0604020202020204"/>
            </a:rPr>
            <a:t>)</a:t>
          </a:r>
          <a:endParaRPr lang="nl-BE" sz="1500" kern="1200"/>
        </a:p>
        <a:p>
          <a:pPr marL="114300" lvl="1" indent="-114300" algn="l" defTabSz="666750">
            <a:lnSpc>
              <a:spcPct val="90000"/>
            </a:lnSpc>
            <a:spcBef>
              <a:spcPct val="0"/>
            </a:spcBef>
            <a:spcAft>
              <a:spcPct val="15000"/>
            </a:spcAft>
            <a:buChar char="•"/>
          </a:pPr>
          <a:r>
            <a:rPr lang="nl-NL" sz="1500" kern="1200"/>
            <a:t>Een </a:t>
          </a:r>
          <a:r>
            <a:rPr lang="nl-NL" sz="1500" b="1" kern="1200"/>
            <a:t>voorlopig bewindvoerder </a:t>
          </a:r>
          <a:r>
            <a:rPr lang="nl-NL" sz="1500" kern="1200"/>
            <a:t>kan bij gewone brief een aanvraag indienen om een preventief kansspelverbod te behouden voor een te beschermen persoon, als hij dat nodig vindt.</a:t>
          </a:r>
          <a:endParaRPr lang="nl-BE" sz="1500" kern="1200"/>
        </a:p>
      </dsp:txBody>
      <dsp:txXfrm>
        <a:off x="0" y="3086996"/>
        <a:ext cx="8128000" cy="2268000"/>
      </dsp:txXfrm>
    </dsp:sp>
    <dsp:sp modelId="{D6EFD068-03CE-4079-A29E-68AE8B972D12}">
      <dsp:nvSpPr>
        <dsp:cNvPr id="0" name=""/>
        <dsp:cNvSpPr/>
      </dsp:nvSpPr>
      <dsp:spPr>
        <a:xfrm>
          <a:off x="406400" y="2865596"/>
          <a:ext cx="568960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666750">
            <a:lnSpc>
              <a:spcPct val="90000"/>
            </a:lnSpc>
            <a:spcBef>
              <a:spcPct val="0"/>
            </a:spcBef>
            <a:spcAft>
              <a:spcPct val="35000"/>
            </a:spcAft>
            <a:buNone/>
          </a:pPr>
          <a:r>
            <a:rPr lang="nl-NL" sz="1500" kern="1200"/>
            <a:t>Preventieve uitsluiting</a:t>
          </a:r>
          <a:endParaRPr lang="nl-BE" sz="1500" kern="1200"/>
        </a:p>
      </dsp:txBody>
      <dsp:txXfrm>
        <a:off x="428016" y="2887212"/>
        <a:ext cx="5646368"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21170-E91E-404C-809F-D0530641AC59}">
      <dsp:nvSpPr>
        <dsp:cNvPr id="0" name=""/>
        <dsp:cNvSpPr/>
      </dsp:nvSpPr>
      <dsp:spPr>
        <a:xfrm>
          <a:off x="0" y="183061"/>
          <a:ext cx="7548563" cy="1253070"/>
        </a:xfrm>
        <a:prstGeom prst="roundRect">
          <a:avLst/>
        </a:prstGeom>
        <a:solidFill>
          <a:schemeClr val="accent4">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b="1" kern="1200"/>
            <a:t>Praten</a:t>
          </a:r>
          <a:endParaRPr lang="en-US" sz="1700" kern="1200"/>
        </a:p>
      </dsp:txBody>
      <dsp:txXfrm>
        <a:off x="61170" y="244231"/>
        <a:ext cx="7426223" cy="1130730"/>
      </dsp:txXfrm>
    </dsp:sp>
    <dsp:sp modelId="{C035DF85-DF98-4845-BD3E-B1C4D8959575}">
      <dsp:nvSpPr>
        <dsp:cNvPr id="0" name=""/>
        <dsp:cNvSpPr/>
      </dsp:nvSpPr>
      <dsp:spPr>
        <a:xfrm>
          <a:off x="0" y="1436131"/>
          <a:ext cx="7548563"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667"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nl-NL" sz="1300" kern="1200"/>
            <a:t>Bezorgdheid ter sprake brengen (gedrag benoemen, wat zie je)</a:t>
          </a:r>
          <a:endParaRPr lang="en-US" sz="1300" kern="1200"/>
        </a:p>
        <a:p>
          <a:pPr marL="114300" lvl="1" indent="-114300" algn="l" defTabSz="577850">
            <a:lnSpc>
              <a:spcPct val="90000"/>
            </a:lnSpc>
            <a:spcBef>
              <a:spcPct val="0"/>
            </a:spcBef>
            <a:spcAft>
              <a:spcPct val="20000"/>
            </a:spcAft>
            <a:buChar char="•"/>
          </a:pPr>
          <a:r>
            <a:rPr lang="nl-NL" sz="1300" kern="1200"/>
            <a:t>Niet discussie aangaan over winnen/methodieken, wel benoemen van controleverlies en lasten </a:t>
          </a:r>
          <a:endParaRPr lang="en-US" sz="1300" kern="1200"/>
        </a:p>
        <a:p>
          <a:pPr marL="114300" lvl="1" indent="-114300" algn="l" defTabSz="577850">
            <a:lnSpc>
              <a:spcPct val="90000"/>
            </a:lnSpc>
            <a:spcBef>
              <a:spcPct val="0"/>
            </a:spcBef>
            <a:spcAft>
              <a:spcPct val="20000"/>
            </a:spcAft>
            <a:buChar char="•"/>
          </a:pPr>
          <a:r>
            <a:rPr lang="nl-NL" sz="1300" kern="1200"/>
            <a:t>Begrip tonen en moeilijkheden ter sprake brengen</a:t>
          </a:r>
          <a:endParaRPr lang="en-US" sz="1300" kern="1200"/>
        </a:p>
        <a:p>
          <a:pPr marL="114300" lvl="1" indent="-114300" algn="l" defTabSz="577850">
            <a:lnSpc>
              <a:spcPct val="90000"/>
            </a:lnSpc>
            <a:spcBef>
              <a:spcPct val="0"/>
            </a:spcBef>
            <a:spcAft>
              <a:spcPct val="20000"/>
            </a:spcAft>
            <a:buChar char="•"/>
          </a:pPr>
          <a:r>
            <a:rPr lang="nl-NL" sz="1300" kern="1200"/>
            <a:t>Afspraken maken: regels en grenzen stellen</a:t>
          </a:r>
          <a:endParaRPr lang="en-US" sz="1300" kern="1200"/>
        </a:p>
      </dsp:txBody>
      <dsp:txXfrm>
        <a:off x="0" y="1436131"/>
        <a:ext cx="7548563" cy="844560"/>
      </dsp:txXfrm>
    </dsp:sp>
    <dsp:sp modelId="{2E125BD8-EEB4-4BC5-9F59-12CAEABACA04}">
      <dsp:nvSpPr>
        <dsp:cNvPr id="0" name=""/>
        <dsp:cNvSpPr/>
      </dsp:nvSpPr>
      <dsp:spPr>
        <a:xfrm>
          <a:off x="0" y="2280691"/>
          <a:ext cx="7548563" cy="1253070"/>
        </a:xfrm>
        <a:prstGeom prst="roundRect">
          <a:avLst/>
        </a:prstGeom>
        <a:solidFill>
          <a:schemeClr val="accent4">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l-NL" sz="1700" b="1" kern="1200"/>
            <a:t>Veiligheidsmaatregelen</a:t>
          </a:r>
          <a:r>
            <a:rPr lang="nl-NL" sz="1700" kern="1200"/>
            <a:t>: </a:t>
          </a:r>
        </a:p>
        <a:p>
          <a:pPr marL="0" lvl="0" indent="0" algn="l" defTabSz="755650">
            <a:lnSpc>
              <a:spcPct val="90000"/>
            </a:lnSpc>
            <a:spcBef>
              <a:spcPct val="0"/>
            </a:spcBef>
            <a:spcAft>
              <a:spcPct val="35000"/>
            </a:spcAft>
            <a:buNone/>
          </a:pPr>
          <a:r>
            <a:rPr lang="nl-NL" sz="1700" kern="1200"/>
            <a:t>afspraken over geldbeheer, geen geld (laten) lenen, toegangsverbod via Kansspelcommissie, waarschuwing via bank wanneer hoge bedragen worden afgehaald, softwarefilters…</a:t>
          </a:r>
          <a:endParaRPr lang="en-US" sz="1700" kern="1200"/>
        </a:p>
      </dsp:txBody>
      <dsp:txXfrm>
        <a:off x="61170" y="2341861"/>
        <a:ext cx="7426223" cy="1130730"/>
      </dsp:txXfrm>
    </dsp:sp>
    <dsp:sp modelId="{B1966F69-1BA9-471B-A7F1-8565D33BF93C}">
      <dsp:nvSpPr>
        <dsp:cNvPr id="0" name=""/>
        <dsp:cNvSpPr/>
      </dsp:nvSpPr>
      <dsp:spPr>
        <a:xfrm>
          <a:off x="0" y="3582721"/>
          <a:ext cx="7548563" cy="1253070"/>
        </a:xfrm>
        <a:prstGeom prst="roundRect">
          <a:avLst/>
        </a:prstGeom>
        <a:solidFill>
          <a:schemeClr val="accent4">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nl-NL" sz="1700" b="1" kern="1200"/>
            <a:t>Zelf ondersteuning zoeken</a:t>
          </a:r>
          <a:endParaRPr lang="en-US" sz="1700" kern="1200"/>
        </a:p>
      </dsp:txBody>
      <dsp:txXfrm>
        <a:off x="61170" y="3643891"/>
        <a:ext cx="7426223" cy="1130730"/>
      </dsp:txXfrm>
    </dsp:sp>
    <dsp:sp modelId="{E54F0AD9-AE08-4842-85A6-6753D7659C8F}">
      <dsp:nvSpPr>
        <dsp:cNvPr id="0" name=""/>
        <dsp:cNvSpPr/>
      </dsp:nvSpPr>
      <dsp:spPr>
        <a:xfrm>
          <a:off x="0" y="4835791"/>
          <a:ext cx="7548563"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9667"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nl-NL" sz="1300" kern="1200">
              <a:hlinkClick xmlns:r="http://schemas.openxmlformats.org/officeDocument/2006/relationships" r:id="rId1"/>
            </a:rPr>
            <a:t>www.druglijn.be</a:t>
          </a:r>
          <a:endParaRPr lang="en-US" sz="1300" kern="1200"/>
        </a:p>
        <a:p>
          <a:pPr marL="114300" lvl="1" indent="-114300" algn="l" defTabSz="577850">
            <a:lnSpc>
              <a:spcPct val="90000"/>
            </a:lnSpc>
            <a:spcBef>
              <a:spcPct val="0"/>
            </a:spcBef>
            <a:spcAft>
              <a:spcPct val="20000"/>
            </a:spcAft>
            <a:buChar char="•"/>
          </a:pPr>
          <a:r>
            <a:rPr lang="nl-NL" sz="1300" kern="1200">
              <a:hlinkClick xmlns:r="http://schemas.openxmlformats.org/officeDocument/2006/relationships" r:id="rId1"/>
            </a:rPr>
            <a:t>www.gokhulp.be</a:t>
          </a:r>
          <a:endParaRPr lang="en-US" sz="1300" kern="1200"/>
        </a:p>
        <a:p>
          <a:pPr marL="114300" lvl="1" indent="-114300" algn="l" defTabSz="577850">
            <a:lnSpc>
              <a:spcPct val="90000"/>
            </a:lnSpc>
            <a:spcBef>
              <a:spcPct val="0"/>
            </a:spcBef>
            <a:spcAft>
              <a:spcPct val="20000"/>
            </a:spcAft>
            <a:buChar char="•"/>
          </a:pPr>
          <a:r>
            <a:rPr lang="nl-NL" sz="1300" kern="1200">
              <a:hlinkClick xmlns:r="http://schemas.openxmlformats.org/officeDocument/2006/relationships" r:id="rId2"/>
            </a:rPr>
            <a:t>Grip</a:t>
          </a:r>
          <a:r>
            <a:rPr lang="nl-NL" sz="1300" kern="1200"/>
            <a:t> – Online zelfzorg voor ouders, partners en kinderen</a:t>
          </a:r>
          <a:endParaRPr lang="en-US" sz="1300" kern="1200"/>
        </a:p>
      </dsp:txBody>
      <dsp:txXfrm>
        <a:off x="0" y="4835791"/>
        <a:ext cx="7548563" cy="6334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9E3B4-4736-490E-8D7F-6A0B3800D759}">
      <dsp:nvSpPr>
        <dsp:cNvPr id="0" name=""/>
        <dsp:cNvSpPr/>
      </dsp:nvSpPr>
      <dsp:spPr>
        <a:xfrm>
          <a:off x="3122127" y="0"/>
          <a:ext cx="2608149" cy="2608546"/>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F7DC7A-9023-43E4-9D98-76BD532D65DB}">
      <dsp:nvSpPr>
        <dsp:cNvPr id="0" name=""/>
        <dsp:cNvSpPr/>
      </dsp:nvSpPr>
      <dsp:spPr>
        <a:xfrm>
          <a:off x="3698614" y="941764"/>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a:t>Herkennen/</a:t>
          </a:r>
        </a:p>
        <a:p>
          <a:pPr marL="0" lvl="0" indent="0" algn="ctr" defTabSz="622300">
            <a:lnSpc>
              <a:spcPct val="90000"/>
            </a:lnSpc>
            <a:spcBef>
              <a:spcPct val="0"/>
            </a:spcBef>
            <a:spcAft>
              <a:spcPct val="35000"/>
            </a:spcAft>
            <a:buNone/>
          </a:pPr>
          <a:r>
            <a:rPr lang="nl-NL" sz="1400" kern="1200"/>
            <a:t>opmerken</a:t>
          </a:r>
          <a:endParaRPr lang="nl-BE" sz="1400" kern="1200"/>
        </a:p>
      </dsp:txBody>
      <dsp:txXfrm>
        <a:off x="3698614" y="941764"/>
        <a:ext cx="1449298" cy="724475"/>
      </dsp:txXfrm>
    </dsp:sp>
    <dsp:sp modelId="{B642C45D-B02C-420D-BAEF-41E4E95C3997}">
      <dsp:nvSpPr>
        <dsp:cNvPr id="0" name=""/>
        <dsp:cNvSpPr/>
      </dsp:nvSpPr>
      <dsp:spPr>
        <a:xfrm>
          <a:off x="2397723" y="1498803"/>
          <a:ext cx="2608149" cy="2608546"/>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820E95-B1C2-4A44-8DF7-D4305A9D74A5}">
      <dsp:nvSpPr>
        <dsp:cNvPr id="0" name=""/>
        <dsp:cNvSpPr/>
      </dsp:nvSpPr>
      <dsp:spPr>
        <a:xfrm>
          <a:off x="2977148" y="2449237"/>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a:t>Voorkomen</a:t>
          </a:r>
          <a:endParaRPr lang="nl-BE" sz="1400" kern="1200"/>
        </a:p>
      </dsp:txBody>
      <dsp:txXfrm>
        <a:off x="2977148" y="2449237"/>
        <a:ext cx="1449298" cy="724475"/>
      </dsp:txXfrm>
    </dsp:sp>
    <dsp:sp modelId="{F9BAC4AC-9F3F-41DB-9BF6-53FFDA4F4D24}">
      <dsp:nvSpPr>
        <dsp:cNvPr id="0" name=""/>
        <dsp:cNvSpPr/>
      </dsp:nvSpPr>
      <dsp:spPr>
        <a:xfrm>
          <a:off x="3307759" y="3176964"/>
          <a:ext cx="2240804" cy="2241702"/>
        </a:xfrm>
        <a:prstGeom prst="blockArc">
          <a:avLst>
            <a:gd name="adj1" fmla="val 13500000"/>
            <a:gd name="adj2" fmla="val 10800000"/>
            <a:gd name="adj3" fmla="val 127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B6C2C8-6099-4AAC-8859-572C68989655}">
      <dsp:nvSpPr>
        <dsp:cNvPr id="0" name=""/>
        <dsp:cNvSpPr/>
      </dsp:nvSpPr>
      <dsp:spPr>
        <a:xfrm>
          <a:off x="3702042" y="3958878"/>
          <a:ext cx="1449298" cy="724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nl-NL" sz="1400" kern="1200"/>
            <a:t>Behandelen</a:t>
          </a:r>
          <a:endParaRPr lang="nl-BE" sz="1400" kern="1200"/>
        </a:p>
      </dsp:txBody>
      <dsp:txXfrm>
        <a:off x="3702042" y="3958878"/>
        <a:ext cx="1449298" cy="72447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CF4FB7-C480-8840-9F37-CA2A53C4E5FC}" type="datetimeFigureOut">
              <a:rPr lang="en-US" smtClean="0"/>
              <a:t>6/23/2026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F618A7-47AE-0B47-A4D6-64F75C70C78D}" type="slidenum">
              <a:rPr lang="en-US" smtClean="0"/>
              <a:t>‹#›</a:t>
            </a:fld>
            <a:endParaRPr lang="en-US"/>
          </a:p>
        </p:txBody>
      </p:sp>
    </p:spTree>
    <p:extLst>
      <p:ext uri="{BB962C8B-B14F-4D97-AF65-F5344CB8AC3E}">
        <p14:creationId xmlns:p14="http://schemas.microsoft.com/office/powerpoint/2010/main" val="131317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youtu.be/O_-qGK7v78U?si=QV1it4Um_sy5CAX5&amp;t=419"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4EDhdAHrO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gamingcommission.be/nl/bescherming-van-de-spelers/toegangsverbod"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druglijn.be/"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vad.be/catalogus/praktijkboek-motiverende-gespreksvoerin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NL">
                <a:solidFill>
                  <a:prstClr val="black"/>
                </a:solidFill>
              </a:rPr>
              <a:t>Vraag bij de start om de </a:t>
            </a:r>
            <a:r>
              <a:rPr lang="nl-NL" b="1" u="sng">
                <a:solidFill>
                  <a:prstClr val="black"/>
                </a:solidFill>
              </a:rPr>
              <a:t>camera’s aan te zetten</a:t>
            </a:r>
            <a:r>
              <a:rPr lang="nl-NL">
                <a:solidFill>
                  <a:prstClr val="black"/>
                </a:solidFill>
              </a:rPr>
              <a:t>, zo heb je sneller interactie met jouw publiek.</a:t>
            </a:r>
            <a:endParaRPr lang="nl-NL"/>
          </a:p>
          <a:p>
            <a:pPr>
              <a:defRPr/>
            </a:pPr>
            <a:r>
              <a:rPr lang="nl-NL">
                <a:solidFill>
                  <a:prstClr val="black"/>
                </a:solidFill>
              </a:rPr>
              <a:t>Voorzie een 5-tal minuutjes pauze in het midden van de presentatie. Zo blijft de aandacht maximaal behouden.</a:t>
            </a:r>
            <a:endParaRPr lang="nl-NL">
              <a:solidFill>
                <a:prstClr val="black"/>
              </a:solidFill>
              <a:ea typeface="Calibri"/>
              <a:cs typeface="Calibri"/>
            </a:endParaRPr>
          </a:p>
          <a:p>
            <a:pPr>
              <a:defRPr/>
            </a:pPr>
            <a:r>
              <a:rPr lang="nl-NL" b="1" u="sng">
                <a:solidFill>
                  <a:prstClr val="black"/>
                </a:solidFill>
              </a:rPr>
              <a:t>Vragen</a:t>
            </a:r>
            <a:r>
              <a:rPr lang="nl-NL">
                <a:solidFill>
                  <a:prstClr val="black"/>
                </a:solidFill>
              </a:rPr>
              <a:t> bij de PPT kunnen </a:t>
            </a:r>
            <a:r>
              <a:rPr lang="nl-NL" b="1" u="sng">
                <a:solidFill>
                  <a:prstClr val="black"/>
                </a:solidFill>
              </a:rPr>
              <a:t>via de chat</a:t>
            </a:r>
            <a:r>
              <a:rPr lang="nl-NL">
                <a:solidFill>
                  <a:prstClr val="black"/>
                </a:solidFill>
              </a:rPr>
              <a:t> gesteld worden </a:t>
            </a:r>
            <a:r>
              <a:rPr lang="nl-NL" b="1" u="sng">
                <a:solidFill>
                  <a:prstClr val="black"/>
                </a:solidFill>
              </a:rPr>
              <a:t>of aan het einde van de presentatie</a:t>
            </a:r>
            <a:r>
              <a:rPr lang="nl-NL">
                <a:solidFill>
                  <a:prstClr val="black"/>
                </a:solidFill>
              </a:rPr>
              <a:t>. </a:t>
            </a:r>
            <a:endParaRPr lang="nl-NL">
              <a:solidFill>
                <a:prstClr val="black"/>
              </a:solidFill>
              <a:ea typeface="Calibri"/>
              <a:cs typeface="Calibri"/>
            </a:endParaRPr>
          </a:p>
          <a:p>
            <a:pPr>
              <a:defRPr/>
            </a:pPr>
            <a:endParaRPr lang="nl-NL">
              <a:solidFill>
                <a:prstClr val="black"/>
              </a:solidFill>
            </a:endParaRPr>
          </a:p>
          <a:p>
            <a:pPr>
              <a:defRPr/>
            </a:pPr>
            <a:r>
              <a:rPr lang="nl-NL">
                <a:solidFill>
                  <a:prstClr val="black"/>
                </a:solidFill>
              </a:rPr>
              <a:t>Opener</a:t>
            </a:r>
            <a:r>
              <a:rPr kumimoji="0" lang="nl-NL" sz="1200" b="0" i="0" u="none" strike="noStrike" kern="1200" cap="none" spc="0" normalizeH="0" baseline="0" noProof="0">
                <a:ln>
                  <a:noFill/>
                </a:ln>
                <a:solidFill>
                  <a:prstClr val="black"/>
                </a:solidFill>
                <a:effectLst/>
                <a:uLnTx/>
                <a:uFillTx/>
                <a:latin typeface="+mn-lt"/>
                <a:ea typeface="+mn-ea"/>
                <a:cs typeface="+mn-cs"/>
              </a:rPr>
              <a:t>; Je werkt met online hand-op-steking en stelt vragen: ‘Wie heeft al cliënten voor zich gehad met gokproblemen?’, ‘Bij wie was het gokprobleem de directe aanleiding voor het contact met deze cliënt?’,...</a:t>
            </a:r>
            <a:r>
              <a:rPr lang="nl-NL">
                <a:solidFill>
                  <a:prstClr val="black"/>
                </a:solidFill>
              </a:rPr>
              <a:t> </a:t>
            </a:r>
            <a:endParaRPr lang="nl-BE" sz="1200" b="0" i="0" u="none" strike="noStrike" kern="1200" cap="none" spc="0" normalizeH="0" baseline="0" noProof="0">
              <a:ln>
                <a:noFill/>
              </a:ln>
              <a:solidFill>
                <a:prstClr val="black"/>
              </a:solidFill>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Je kan de casus op de volgende slide achter de hand houden als je voelt dat er ruimte is voor online uitwisseling.</a:t>
            </a:r>
            <a:endParaRPr lang="nl-NL"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nl-NL" sz="1200" b="1" i="0" u="sng" strike="noStrike" kern="1200" cap="none" spc="0" normalizeH="0" baseline="0" noProof="0">
                <a:ln>
                  <a:noFill/>
                </a:ln>
                <a:solidFill>
                  <a:prstClr val="black"/>
                </a:solidFill>
                <a:effectLst/>
                <a:uLnTx/>
                <a:uFillTx/>
                <a:latin typeface="Calibri" panose="020F0502020204030204"/>
                <a:ea typeface="+mn-ea"/>
                <a:cs typeface="+mn-cs"/>
              </a:rPr>
              <a:t>KADERING BIJ DEZE VORMING: deze vorming is inleidend in het thema: je zal een introductie krijgen rond het herkennen en begeleiden van cliënten met gokproblemen en wegwijs worden gemaakt naar een aantal bruikbare materialen. Verdiepend ingaan op het begeleidingstraject overstijgt het doel van deze vorming. </a:t>
            </a:r>
            <a:endParaRPr lang="nl-NL" sz="1200" b="1" i="0" u="sng"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2000">
                <a:effectLst/>
                <a:latin typeface="Segoe UI"/>
                <a:cs typeface="Segoe UI"/>
              </a:rPr>
              <a:t>EXTRA ACHTERGRONDINFO voor PREVENTIEWERKERS/TRAINERS: </a:t>
            </a:r>
            <a:r>
              <a:rPr lang="nl-NL" sz="1800">
                <a:effectLst/>
                <a:latin typeface="Segoe UI"/>
                <a:cs typeface="Segoe UI"/>
              </a:rPr>
              <a:t>E-</a:t>
            </a:r>
            <a:r>
              <a:rPr lang="nl-NL" sz="1800" err="1">
                <a:effectLst/>
                <a:latin typeface="Segoe UI"/>
                <a:cs typeface="Segoe UI"/>
              </a:rPr>
              <a:t>learning</a:t>
            </a:r>
            <a:r>
              <a:rPr lang="nl-NL" sz="1800">
                <a:effectLst/>
                <a:latin typeface="Segoe UI"/>
                <a:cs typeface="Segoe UI"/>
              </a:rPr>
              <a:t> met enkele casussen uit budgetbeheer en schuldbemiddeling + gesprekstips voor cliënten met LVB. Zie link:</a:t>
            </a:r>
            <a:r>
              <a:rPr lang="nl-NL" sz="1800">
                <a:effectLst/>
                <a:latin typeface="Arial"/>
                <a:cs typeface="Arial"/>
              </a:rPr>
              <a:t> </a:t>
            </a:r>
            <a:r>
              <a:rPr lang="nl-NL" sz="1800">
                <a:effectLst/>
                <a:latin typeface="Segoe UI"/>
                <a:cs typeface="Segoe UI"/>
              </a:rPr>
              <a:t>https://ggzecademy.nl/product/gokproblematiek/?utm_source=Laposta&amp;utm_campaign=Terugkoppeling+webinar+Problematisch+gokken_d1NL&amp;utm_medium=email. </a:t>
            </a:r>
            <a:endParaRPr lang="nl-BE">
              <a:latin typeface="Segoe UI"/>
              <a:cs typeface="Segoe UI"/>
            </a:endParaRPr>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1</a:t>
            </a:fld>
            <a:endParaRPr lang="en-US"/>
          </a:p>
        </p:txBody>
      </p:sp>
    </p:spTree>
    <p:extLst>
      <p:ext uri="{BB962C8B-B14F-4D97-AF65-F5344CB8AC3E}">
        <p14:creationId xmlns:p14="http://schemas.microsoft.com/office/powerpoint/2010/main" val="1448120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A82BB-4F26-ABB6-84DF-944ED447703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1B0FFFC-E311-3258-9D43-3973E20E932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F37CB97-92F7-9A11-1D2A-47A022C0E367}"/>
              </a:ext>
            </a:extLst>
          </p:cNvPr>
          <p:cNvSpPr>
            <a:spLocks noGrp="1"/>
          </p:cNvSpPr>
          <p:nvPr>
            <p:ph type="body" idx="1"/>
          </p:nvPr>
        </p:nvSpPr>
        <p:spPr/>
        <p:txBody>
          <a:bodyPr/>
          <a:lstStyle/>
          <a:p>
            <a:r>
              <a:rPr lang="nl-BE" sz="1800" b="1" i="1">
                <a:latin typeface="Aptos"/>
                <a:ea typeface="Calibri"/>
                <a:cs typeface="Calibri"/>
              </a:rPr>
              <a:t>POLL</a:t>
            </a:r>
            <a:endParaRPr lang="nl-BE" b="1">
              <a:latin typeface="Aptos"/>
              <a:ea typeface="Calibri"/>
              <a:cs typeface="Calibri"/>
            </a:endParaRPr>
          </a:p>
          <a:p>
            <a:r>
              <a:rPr lang="nl-BE" sz="1800" i="1">
                <a:latin typeface="Aptos"/>
                <a:ea typeface="Aptos" panose="020B0004020202020204" pitchFamily="34" charset="0"/>
                <a:cs typeface="Aptos" panose="020B0004020202020204" pitchFamily="34" charset="0"/>
              </a:rPr>
              <a:t>C. Bevat veel risicovolle spelelementen; </a:t>
            </a:r>
            <a:r>
              <a:rPr lang="nl-BE" sz="1800" b="1" i="1">
                <a:latin typeface="Aptos"/>
                <a:ea typeface="Aptos" panose="020B0004020202020204" pitchFamily="34" charset="0"/>
                <a:cs typeface="Aptos" panose="020B0004020202020204" pitchFamily="34" charset="0"/>
              </a:rPr>
              <a:t>kort, snel uitkomst kennen en snel terug kunnen inzetten</a:t>
            </a:r>
            <a:r>
              <a:rPr lang="nl-BE" sz="1800" i="1">
                <a:latin typeface="Aptos"/>
                <a:ea typeface="Aptos" panose="020B0004020202020204" pitchFamily="34" charset="0"/>
                <a:cs typeface="Aptos" panose="020B0004020202020204" pitchFamily="34" charset="0"/>
              </a:rPr>
              <a:t> </a:t>
            </a:r>
            <a:endParaRPr lang="nl-BE">
              <a:ea typeface="Calibri"/>
              <a:cs typeface="Calibri"/>
            </a:endParaRPr>
          </a:p>
          <a:p>
            <a:endParaRPr lang="nl-BE"/>
          </a:p>
        </p:txBody>
      </p:sp>
      <p:sp>
        <p:nvSpPr>
          <p:cNvPr id="4" name="Tijdelijke aanduiding voor dianummer 3">
            <a:extLst>
              <a:ext uri="{FF2B5EF4-FFF2-40B4-BE49-F238E27FC236}">
                <a16:creationId xmlns:a16="http://schemas.microsoft.com/office/drawing/2014/main" id="{19CA2517-BDF1-97BF-9A4F-EFE01D936183}"/>
              </a:ext>
            </a:extLst>
          </p:cNvPr>
          <p:cNvSpPr>
            <a:spLocks noGrp="1"/>
          </p:cNvSpPr>
          <p:nvPr>
            <p:ph type="sldNum" sz="quarter" idx="5"/>
          </p:nvPr>
        </p:nvSpPr>
        <p:spPr/>
        <p:txBody>
          <a:bodyPr/>
          <a:lstStyle/>
          <a:p>
            <a:fld id="{FFF618A7-47AE-0B47-A4D6-64F75C70C78D}" type="slidenum">
              <a:rPr lang="en-US" smtClean="0"/>
              <a:t>11</a:t>
            </a:fld>
            <a:endParaRPr lang="en-US"/>
          </a:p>
        </p:txBody>
      </p:sp>
    </p:spTree>
    <p:extLst>
      <p:ext uri="{BB962C8B-B14F-4D97-AF65-F5344CB8AC3E}">
        <p14:creationId xmlns:p14="http://schemas.microsoft.com/office/powerpoint/2010/main" val="1491912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Mogelijke vraag ter inleiding van de volgende slide: </a:t>
            </a:r>
            <a:r>
              <a:rPr lang="nl-BE" b="1" u="sng"/>
              <a:t>Wat zijn volgens jullie risicofactoren om een gokprobleem te ontwikkelen?</a:t>
            </a:r>
            <a:endParaRPr lang="nl-NL">
              <a:ea typeface="Calibri"/>
              <a:cs typeface="Calibri"/>
            </a:endParaRPr>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12</a:t>
            </a:fld>
            <a:endParaRPr lang="en-US"/>
          </a:p>
        </p:txBody>
      </p:sp>
    </p:spTree>
    <p:extLst>
      <p:ext uri="{BB962C8B-B14F-4D97-AF65-F5344CB8AC3E}">
        <p14:creationId xmlns:p14="http://schemas.microsoft.com/office/powerpoint/2010/main" val="4065897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Gokkers zijn geen homogene groep. </a:t>
            </a:r>
            <a:r>
              <a:rPr kumimoji="0" lang="nl-NL" sz="1200" b="1" i="0" u="none" strike="noStrike" kern="1200" cap="none" spc="0" normalizeH="0" baseline="0" noProof="0">
                <a:ln>
                  <a:noFill/>
                </a:ln>
                <a:solidFill>
                  <a:prstClr val="black"/>
                </a:solidFill>
                <a:effectLst/>
                <a:uLnTx/>
                <a:uFillTx/>
                <a:latin typeface="Calibri" panose="020F0502020204030204"/>
                <a:ea typeface="+mn-ea"/>
                <a:cs typeface="+mn-cs"/>
              </a:rPr>
              <a:t>Niet iedereen die gokt, ondervindt hier nadien problemen van of ontwikkelt een gokstoornis</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nl-NL"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Verschillende risicofactoren maken wel dat bepaalde groepen meer risico lopen op problemen of </a:t>
            </a:r>
            <a:r>
              <a:rPr lang="nl-NL">
                <a:solidFill>
                  <a:prstClr val="black"/>
                </a:solidFill>
                <a:latin typeface="Calibri" panose="020F0502020204030204"/>
              </a:rPr>
              <a:t>een verslaving</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a:t>
            </a:r>
            <a:r>
              <a:rPr lang="nl-NL">
                <a:solidFill>
                  <a:prstClr val="black"/>
                </a:solidFill>
                <a:latin typeface="Calibri" panose="020F0502020204030204"/>
              </a:rPr>
              <a:t>We kunnen dit gaan toelichten aan de hand van het MMM-model. </a:t>
            </a:r>
            <a:endParaRPr lang="nl-NL">
              <a:solidFill>
                <a:prstClr val="black"/>
              </a:solidFill>
              <a:latin typeface="Calibri" panose="020F0502020204030204"/>
              <a:ea typeface="Calibri"/>
              <a:cs typeface="Calibri"/>
            </a:endParaRPr>
          </a:p>
          <a:p>
            <a:pPr>
              <a:defRPr/>
            </a:pPr>
            <a:r>
              <a:rPr lang="nl-NL">
                <a:solidFill>
                  <a:prstClr val="black"/>
                </a:solidFill>
                <a:latin typeface="Calibri" panose="020F0502020204030204"/>
                <a:ea typeface="Calibri"/>
                <a:cs typeface="Calibri"/>
              </a:rPr>
              <a:t>Dit model is ook van toepassing op risicogebruik bij middelen. </a:t>
            </a:r>
          </a:p>
          <a:p>
            <a:pPr>
              <a:defRPr/>
            </a:pPr>
            <a:r>
              <a:rPr lang="nl-NL">
                <a:solidFill>
                  <a:prstClr val="black"/>
                </a:solidFill>
                <a:latin typeface="Calibri" panose="020F0502020204030204"/>
              </a:rPr>
              <a:t>Die</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risicofactoren van gokken worden onderverdeeld in </a:t>
            </a:r>
            <a:r>
              <a:rPr lang="nl-NL">
                <a:solidFill>
                  <a:prstClr val="black"/>
                </a:solidFill>
                <a:latin typeface="Calibri" panose="020F0502020204030204"/>
              </a:rPr>
              <a:t>drie groepen; een eerste </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risico’s in het spel (middel), </a:t>
            </a:r>
            <a:r>
              <a:rPr lang="nl-NL">
                <a:solidFill>
                  <a:prstClr val="black"/>
                </a:solidFill>
                <a:latin typeface="Calibri" panose="020F0502020204030204"/>
              </a:rPr>
              <a:t>in het</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individu (mens) en in de omgeving (milieu). </a:t>
            </a:r>
            <a:endParaRPr lang="nl-BE">
              <a:solidFill>
                <a:prstClr val="black"/>
              </a:solidFill>
              <a:latin typeface="Calibri" panose="020F0502020204030204"/>
            </a:endParaRPr>
          </a:p>
          <a:p>
            <a:pPr>
              <a:defRPr/>
            </a:pPr>
            <a:r>
              <a:rPr lang="nl-NL">
                <a:solidFill>
                  <a:prstClr val="black"/>
                </a:solidFill>
                <a:latin typeface="Calibri" panose="020F0502020204030204"/>
              </a:rPr>
              <a:t>We delen de risicofactoren op binnen deze 3 luiken, maar </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uiteraard </a:t>
            </a:r>
            <a:r>
              <a:rPr lang="nl-NL">
                <a:solidFill>
                  <a:prstClr val="black"/>
                </a:solidFill>
                <a:latin typeface="Calibri" panose="020F0502020204030204"/>
              </a:rPr>
              <a:t>bevatten elk van hen ook</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beschermende factoren.</a:t>
            </a:r>
            <a:endParaRPr lang="nl-BE" sz="1200" kern="1200">
              <a:solidFill>
                <a:schemeClr val="tx1"/>
              </a:solidFill>
              <a:effectLst/>
              <a:latin typeface="+mn-lt"/>
              <a:ea typeface="Calibri"/>
              <a:cs typeface="Calibri"/>
            </a:endParaRPr>
          </a:p>
          <a:p>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De </a:t>
            </a:r>
            <a:r>
              <a:rPr lang="nl-BE" sz="1200" b="1" kern="1200">
                <a:solidFill>
                  <a:schemeClr val="tx1"/>
                </a:solidFill>
                <a:effectLst/>
                <a:latin typeface="+mn-lt"/>
                <a:ea typeface="+mn-ea"/>
                <a:cs typeface="+mn-cs"/>
              </a:rPr>
              <a:t>‘Mens’-factoren</a:t>
            </a:r>
            <a:r>
              <a:rPr lang="nl-BE" sz="1200" kern="1200">
                <a:solidFill>
                  <a:schemeClr val="tx1"/>
                </a:solidFill>
                <a:effectLst/>
                <a:latin typeface="+mn-lt"/>
                <a:ea typeface="+mn-ea"/>
                <a:cs typeface="+mn-cs"/>
              </a:rPr>
              <a:t> duiden op de individuele kenmerken van de persoon die gokt. </a:t>
            </a:r>
            <a:r>
              <a:rPr lang="nl-NL" sz="1200" kern="1200">
                <a:solidFill>
                  <a:schemeClr val="tx1"/>
                </a:solidFill>
                <a:effectLst/>
                <a:latin typeface="+mn-lt"/>
                <a:ea typeface="+mn-ea"/>
                <a:cs typeface="+mn-cs"/>
              </a:rPr>
              <a:t>Leeftijd is een eerste belangrijke factor. De prevalentie voor gokstoornissen ligt (binnen de internationale literatuur) hoger in de leeftijdsgroep 16-24 jaar. Personen met een gokstoornis geven ook aan op een jongere leeftijd te zijn beginnen gokken en meer familiale, sociale, </a:t>
            </a:r>
            <a:r>
              <a:rPr lang="nl-NL" sz="1200" kern="1200" err="1">
                <a:solidFill>
                  <a:schemeClr val="tx1"/>
                </a:solidFill>
                <a:effectLst/>
                <a:latin typeface="+mn-lt"/>
                <a:ea typeface="+mn-ea"/>
                <a:cs typeface="+mn-cs"/>
              </a:rPr>
              <a:t>middelengerelateerde</a:t>
            </a:r>
            <a:r>
              <a:rPr lang="nl-NL" sz="1200" kern="1200">
                <a:solidFill>
                  <a:schemeClr val="tx1"/>
                </a:solidFill>
                <a:effectLst/>
                <a:latin typeface="+mn-lt"/>
                <a:ea typeface="+mn-ea"/>
                <a:cs typeface="+mn-cs"/>
              </a:rPr>
              <a:t> en psychiatrische problemen te hebben dan niet-problematische gokkers.  Mannen hebben veel vaker een gokprobleem dan vrouwen. De redenen hiervoor kunnen uiteenlopend zijn. Het kan dat vrouwen minder gediagnosticeerd worden dan mannen. Maar ook is een gokstoornis sterk gerelateerd aan impulscontrolestoornissen, wat vaker voorkomt bij mannen.</a:t>
            </a:r>
            <a:endParaRPr lang="nl-NL" sz="1200" kern="1200">
              <a:solidFill>
                <a:schemeClr val="tx1"/>
              </a:solidFill>
              <a:effectLst/>
              <a:latin typeface="+mn-lt"/>
              <a:ea typeface="Calibri"/>
              <a:cs typeface="Calibri"/>
            </a:endParaRPr>
          </a:p>
          <a:p>
            <a:endParaRPr lang="nl-BE" sz="1200" kern="1200">
              <a:solidFill>
                <a:schemeClr val="tx1"/>
              </a:solidFill>
              <a:effectLst/>
              <a:latin typeface="+mn-lt"/>
              <a:ea typeface="+mn-ea"/>
              <a:cs typeface="+mn-cs"/>
            </a:endParaRPr>
          </a:p>
          <a:p>
            <a:r>
              <a:rPr lang="nl-BE" sz="1200" b="1" kern="1200">
                <a:solidFill>
                  <a:schemeClr val="tx1"/>
                </a:solidFill>
                <a:effectLst/>
                <a:latin typeface="+mn-lt"/>
                <a:ea typeface="+mn-ea"/>
                <a:cs typeface="+mn-cs"/>
              </a:rPr>
              <a:t>‘Middel’: </a:t>
            </a:r>
            <a:r>
              <a:rPr lang="nl-NL" sz="1200" kern="1200">
                <a:solidFill>
                  <a:schemeClr val="tx1"/>
                </a:solidFill>
                <a:effectLst/>
                <a:latin typeface="+mn-lt"/>
                <a:ea typeface="+mn-ea"/>
                <a:cs typeface="+mn-cs"/>
              </a:rPr>
              <a:t>De aantrekking van gokken zit deels ingebakken in hoe het spel wordt opgesteld. Inherent aan gokspelen zijn bepaalde karakteristieken die het spel mogelijk gevaarlijk en verslavend maken. De meest onderzochte dimensie van structurele karakteristieken is ‘tijd’</a:t>
            </a:r>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Zo hebben kansspelen waarbij er weinig tijd zit tussen inzet en uitkomst een groter verslavingspotentieel. Denk hierbij aan </a:t>
            </a:r>
            <a:r>
              <a:rPr lang="nl-BE" sz="1200" kern="1200" err="1">
                <a:solidFill>
                  <a:schemeClr val="tx1"/>
                </a:solidFill>
                <a:effectLst/>
                <a:latin typeface="+mn-lt"/>
                <a:ea typeface="+mn-ea"/>
                <a:cs typeface="+mn-cs"/>
              </a:rPr>
              <a:t>slots</a:t>
            </a:r>
            <a:r>
              <a:rPr lang="nl-BE" sz="1200" kern="1200">
                <a:solidFill>
                  <a:schemeClr val="tx1"/>
                </a:solidFill>
                <a:effectLst/>
                <a:latin typeface="+mn-lt"/>
                <a:ea typeface="+mn-ea"/>
                <a:cs typeface="+mn-cs"/>
              </a:rPr>
              <a:t> of </a:t>
            </a:r>
            <a:r>
              <a:rPr lang="nl-BE" sz="1200" kern="1200" err="1">
                <a:solidFill>
                  <a:schemeClr val="tx1"/>
                </a:solidFill>
                <a:effectLst/>
                <a:latin typeface="+mn-lt"/>
                <a:ea typeface="+mn-ea"/>
                <a:cs typeface="+mn-cs"/>
              </a:rPr>
              <a:t>ingamebetting</a:t>
            </a:r>
            <a:r>
              <a:rPr lang="nl-BE" sz="1200" kern="1200">
                <a:solidFill>
                  <a:schemeClr val="tx1"/>
                </a:solidFill>
                <a:effectLst/>
                <a:latin typeface="+mn-lt"/>
                <a:ea typeface="+mn-ea"/>
                <a:cs typeface="+mn-cs"/>
              </a:rPr>
              <a:t> bij sportweddenschappen. Daarnaast weten we ook dat </a:t>
            </a:r>
            <a:r>
              <a:rPr lang="nl-NL" sz="1200" kern="1200">
                <a:solidFill>
                  <a:schemeClr val="tx1"/>
                </a:solidFill>
                <a:effectLst/>
                <a:latin typeface="+mn-lt"/>
                <a:ea typeface="+mn-ea"/>
                <a:cs typeface="+mn-cs"/>
              </a:rPr>
              <a:t>hoe interactiever het spel, hoe meer men het gevoel krijgt controle te hebben. En hoe meer opwinding men ook ervaart tijdens het spel. De betrokkenheid van gokkers kan ook versterkt worden door een soort traject in het spel te steken. Bij winst gaat men verder in het traject en komt men dichter bij de jackpot. </a:t>
            </a:r>
            <a:endParaRPr lang="nl-NL" sz="1200" kern="1200">
              <a:solidFill>
                <a:schemeClr val="tx1"/>
              </a:solidFill>
              <a:effectLst/>
              <a:latin typeface="+mn-lt"/>
              <a:ea typeface="Calibri"/>
              <a:cs typeface="Calibri"/>
            </a:endParaRPr>
          </a:p>
          <a:p>
            <a:r>
              <a:rPr lang="nl-NL" sz="1200" kern="1200">
                <a:solidFill>
                  <a:schemeClr val="tx1"/>
                </a:solidFill>
                <a:effectLst/>
                <a:latin typeface="+mn-lt"/>
                <a:ea typeface="+mn-ea"/>
                <a:cs typeface="+mn-cs"/>
              </a:rPr>
              <a:t>Ook online spelen hebben een extra risico. Volgens de WHO (2017) heeft de groei van online gokken geleid tot een aanzienlijke toename van gokverslavingen.</a:t>
            </a:r>
            <a:endParaRPr lang="nl-NL" sz="1200" kern="1200">
              <a:solidFill>
                <a:schemeClr val="tx1"/>
              </a:solidFill>
              <a:effectLst/>
              <a:latin typeface="+mn-lt"/>
              <a:ea typeface="Calibri"/>
              <a:cs typeface="Calibri"/>
            </a:endParaRPr>
          </a:p>
          <a:p>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Het </a:t>
            </a:r>
            <a:r>
              <a:rPr lang="nl-BE" sz="1200" b="1" kern="1200">
                <a:solidFill>
                  <a:schemeClr val="tx1"/>
                </a:solidFill>
                <a:effectLst/>
                <a:latin typeface="+mn-lt"/>
                <a:ea typeface="+mn-ea"/>
                <a:cs typeface="+mn-cs"/>
              </a:rPr>
              <a:t>‘milieu’</a:t>
            </a:r>
            <a:r>
              <a:rPr lang="nl-BE" sz="1200" kern="1200">
                <a:solidFill>
                  <a:schemeClr val="tx1"/>
                </a:solidFill>
                <a:effectLst/>
                <a:latin typeface="+mn-lt"/>
                <a:ea typeface="+mn-ea"/>
                <a:cs typeface="+mn-cs"/>
              </a:rPr>
              <a:t> omvat elementen binnen de directe omgeving en de </a:t>
            </a:r>
            <a:r>
              <a:rPr lang="nl-BE" sz="1200" i="1" kern="1200">
                <a:solidFill>
                  <a:schemeClr val="tx1"/>
                </a:solidFill>
                <a:effectLst/>
                <a:latin typeface="+mn-lt"/>
                <a:ea typeface="+mn-ea"/>
                <a:cs typeface="+mn-cs"/>
              </a:rPr>
              <a:t>omstandigheden</a:t>
            </a:r>
            <a:r>
              <a:rPr lang="nl-BE" sz="1200" kern="1200">
                <a:solidFill>
                  <a:schemeClr val="tx1"/>
                </a:solidFill>
                <a:effectLst/>
                <a:latin typeface="+mn-lt"/>
                <a:ea typeface="+mn-ea"/>
                <a:cs typeface="+mn-cs"/>
              </a:rPr>
              <a:t> waarin er gegokt wordt, het sociaal netwerk, zoals gezin en leeftijdsgenoten, en de ruimere leefomgeving.</a:t>
            </a:r>
            <a:r>
              <a:rPr lang="nl-NL" sz="1200" kern="1200">
                <a:solidFill>
                  <a:schemeClr val="tx1"/>
                </a:solidFill>
                <a:effectLst/>
                <a:latin typeface="+mn-lt"/>
                <a:ea typeface="+mn-ea"/>
                <a:cs typeface="+mn-cs"/>
              </a:rPr>
              <a:t> Het gokgedrag van ouders heeft ook een sterke invloed. Bij ouders die regelmatig gokken of zelf een gokstoornis hebben, hebben de kinderen ook vaker een gokstoornis. </a:t>
            </a:r>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Daarnaast zijn ook de beschikbaarheid van kansspelen en de aanwezigheid van reclame van kansspelen in de omgeving risicofactoren.</a:t>
            </a:r>
            <a:endParaRPr lang="nl-BE" sz="1200" kern="1200">
              <a:solidFill>
                <a:schemeClr val="tx1"/>
              </a:solidFill>
              <a:effectLst/>
              <a:latin typeface="+mn-lt"/>
              <a:ea typeface="Calibri"/>
              <a:cs typeface="Calibri"/>
            </a:endParaRPr>
          </a:p>
          <a:p>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Iemand zijn gokgedrag wordt dus vanuit deze drie invalshoeken en hun onderlinge relatie bekeken. </a:t>
            </a:r>
            <a:r>
              <a:rPr lang="nl-BE"/>
              <a:t>Of iemand al dan niet een probleem krijgt met gokken kan dus verklaard worden aan de hand van dit model. Dit</a:t>
            </a:r>
            <a:r>
              <a:rPr lang="nl-BE" sz="1200" kern="1200">
                <a:solidFill>
                  <a:schemeClr val="tx1"/>
                </a:solidFill>
                <a:effectLst/>
                <a:latin typeface="+mn-lt"/>
                <a:ea typeface="+mn-ea"/>
                <a:cs typeface="+mn-cs"/>
              </a:rPr>
              <a:t> wordt ook wel het MMM-model genoemd. Wil je hierover meer weten? Het MMM-model wordt uitgebreid besproken in de online vorming van VAD ‘De invloed van mens, middel en milieu op druggebruik en drugproblemen’. </a:t>
            </a:r>
            <a:endParaRPr lang="nl-BE" sz="1200" kern="1200">
              <a:solidFill>
                <a:schemeClr val="tx1"/>
              </a:solidFill>
              <a:effectLst/>
              <a:latin typeface="+mn-lt"/>
              <a:ea typeface="Calibri"/>
              <a:cs typeface="Calibri"/>
            </a:endParaRPr>
          </a:p>
        </p:txBody>
      </p:sp>
      <p:sp>
        <p:nvSpPr>
          <p:cNvPr id="4" name="Tijdelijke aanduiding voor dia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019828F-ACC1-DE49-9B87-B1BF32485FA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2557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20000"/>
              </a:lnSpc>
              <a:spcAft>
                <a:spcPts val="1000"/>
              </a:spcAft>
            </a:pPr>
            <a:r>
              <a:rPr lang="nl-BE" sz="1800">
                <a:effectLst/>
                <a:latin typeface="Verdana"/>
                <a:ea typeface="Times New Roman" panose="02020603050405020304" pitchFamily="18" charset="0"/>
                <a:cs typeface="Times New Roman" panose="02020603050405020304" pitchFamily="18" charset="0"/>
              </a:rPr>
              <a:t>Riskant gokken wordt door de WHO in de </a:t>
            </a:r>
            <a:r>
              <a:rPr lang="nl-BE" sz="1800">
                <a:latin typeface="Verdana"/>
                <a:ea typeface="Times New Roman" panose="02020603050405020304" pitchFamily="18" charset="0"/>
                <a:cs typeface="Times New Roman" panose="02020603050405020304" pitchFamily="18" charset="0"/>
              </a:rPr>
              <a:t>ICD-11</a:t>
            </a:r>
            <a:r>
              <a:rPr lang="nl-BE" sz="1800">
                <a:effectLst/>
                <a:latin typeface="Verdana"/>
                <a:ea typeface="Times New Roman" panose="02020603050405020304" pitchFamily="18" charset="0"/>
                <a:cs typeface="Times New Roman" panose="02020603050405020304" pitchFamily="18" charset="0"/>
              </a:rPr>
              <a:t> als volgt omschreven: </a:t>
            </a:r>
            <a:r>
              <a:rPr lang="nl-BE" sz="1800" b="1">
                <a:effectLst/>
                <a:latin typeface="Verdana"/>
                <a:ea typeface="Times New Roman" panose="02020603050405020304" pitchFamily="18" charset="0"/>
                <a:cs typeface="Times New Roman" panose="02020603050405020304" pitchFamily="18" charset="0"/>
              </a:rPr>
              <a:t>een patroon van gokken</a:t>
            </a:r>
            <a:r>
              <a:rPr lang="nl-BE" sz="1800">
                <a:effectLst/>
                <a:latin typeface="Verdana"/>
                <a:ea typeface="Times New Roman" panose="02020603050405020304" pitchFamily="18" charset="0"/>
                <a:cs typeface="Times New Roman" panose="02020603050405020304" pitchFamily="18" charset="0"/>
              </a:rPr>
              <a:t> dat </a:t>
            </a:r>
            <a:r>
              <a:rPr lang="nl-BE" sz="1800" b="1">
                <a:effectLst/>
                <a:latin typeface="Verdana"/>
                <a:ea typeface="Times New Roman" panose="02020603050405020304" pitchFamily="18" charset="0"/>
                <a:cs typeface="Times New Roman" panose="02020603050405020304" pitchFamily="18" charset="0"/>
              </a:rPr>
              <a:t>het risico op lichamelijke of geestelijke gezondheidsschade</a:t>
            </a:r>
            <a:r>
              <a:rPr lang="nl-BE" sz="1800">
                <a:effectLst/>
                <a:latin typeface="Verdana"/>
                <a:ea typeface="Times New Roman" panose="02020603050405020304" pitchFamily="18" charset="0"/>
                <a:cs typeface="Times New Roman" panose="02020603050405020304" pitchFamily="18" charset="0"/>
              </a:rPr>
              <a:t> voor het individu of voor anderen rond het individu aanzienlijk verhoogt. Men voldoet daarmee nog niet noodzakelijk aan de diagnostische vereisten voor een gokstoornis.</a:t>
            </a:r>
            <a:endParaRPr lang="nl-BE">
              <a:ea typeface="Calibri"/>
              <a:cs typeface="Calibri"/>
            </a:endParaRPr>
          </a:p>
          <a:p>
            <a:pPr algn="just">
              <a:lnSpc>
                <a:spcPct val="120000"/>
              </a:lnSpc>
              <a:spcAft>
                <a:spcPts val="1000"/>
              </a:spcAft>
            </a:pPr>
            <a:endParaRPr lang="nl-BE" sz="1800">
              <a:latin typeface="Verdana"/>
              <a:ea typeface="Times New Roman" panose="02020603050405020304" pitchFamily="18" charset="0"/>
              <a:cs typeface="Times New Roman" panose="02020603050405020304" pitchFamily="18" charset="0"/>
            </a:endParaRPr>
          </a:p>
          <a:p>
            <a:pPr algn="just">
              <a:lnSpc>
                <a:spcPct val="120000"/>
              </a:lnSpc>
              <a:spcAft>
                <a:spcPts val="1000"/>
              </a:spcAft>
            </a:pPr>
            <a:r>
              <a:rPr lang="nl-BE" sz="1800">
                <a:effectLst/>
                <a:latin typeface="Verdana"/>
                <a:ea typeface="Times New Roman" panose="02020603050405020304" pitchFamily="18" charset="0"/>
                <a:cs typeface="Times New Roman" panose="02020603050405020304" pitchFamily="18" charset="0"/>
              </a:rPr>
              <a:t>Het verhoogde risico kan het gevolg zijn van heel wat factoren:</a:t>
            </a:r>
            <a:endParaRPr lang="nl-BE"/>
          </a:p>
          <a:p>
            <a:pPr marL="342900" lvl="0" indent="-342900" algn="just">
              <a:lnSpc>
                <a:spcPct val="120000"/>
              </a:lnSpc>
              <a:buFont typeface="Symbol" panose="05050102010706020507" pitchFamily="18" charset="2"/>
              <a:buChar char=""/>
            </a:pPr>
            <a:r>
              <a:rPr lang="nl-BE" sz="1800">
                <a:effectLst/>
                <a:latin typeface="Verdana"/>
                <a:ea typeface="Times New Roman" panose="02020603050405020304" pitchFamily="18" charset="0"/>
                <a:cs typeface="Times New Roman" panose="02020603050405020304" pitchFamily="18" charset="0"/>
              </a:rPr>
              <a:t>de </a:t>
            </a:r>
            <a:r>
              <a:rPr lang="nl-BE" sz="1800" b="1">
                <a:effectLst/>
                <a:latin typeface="Verdana"/>
                <a:ea typeface="Times New Roman" panose="02020603050405020304" pitchFamily="18" charset="0"/>
                <a:cs typeface="Times New Roman" panose="02020603050405020304" pitchFamily="18" charset="0"/>
              </a:rPr>
              <a:t>frequentie</a:t>
            </a:r>
            <a:r>
              <a:rPr lang="nl-BE" sz="1800">
                <a:effectLst/>
                <a:latin typeface="Verdana"/>
                <a:ea typeface="Times New Roman" panose="02020603050405020304" pitchFamily="18" charset="0"/>
                <a:cs typeface="Times New Roman" panose="02020603050405020304" pitchFamily="18" charset="0"/>
              </a:rPr>
              <a:t> van gokken</a:t>
            </a:r>
          </a:p>
          <a:p>
            <a:pPr marL="342900" lvl="0" indent="-342900" algn="just">
              <a:lnSpc>
                <a:spcPct val="120000"/>
              </a:lnSpc>
              <a:buFont typeface="Symbol" panose="05050102010706020507" pitchFamily="18" charset="2"/>
              <a:buChar char=""/>
            </a:pPr>
            <a:r>
              <a:rPr lang="nl-BE" sz="1800">
                <a:effectLst/>
                <a:latin typeface="Verdana"/>
                <a:ea typeface="Times New Roman" panose="02020603050405020304" pitchFamily="18" charset="0"/>
                <a:cs typeface="Times New Roman" panose="02020603050405020304" pitchFamily="18" charset="0"/>
              </a:rPr>
              <a:t>de hoeveelheid </a:t>
            </a:r>
            <a:r>
              <a:rPr lang="nl-BE" sz="1800" b="1">
                <a:effectLst/>
                <a:latin typeface="Verdana"/>
                <a:ea typeface="Times New Roman" panose="02020603050405020304" pitchFamily="18" charset="0"/>
                <a:cs typeface="Times New Roman" panose="02020603050405020304" pitchFamily="18" charset="0"/>
              </a:rPr>
              <a:t>tijd</a:t>
            </a:r>
            <a:r>
              <a:rPr lang="nl-BE" sz="1800">
                <a:effectLst/>
                <a:latin typeface="Verdana"/>
                <a:ea typeface="Times New Roman" panose="02020603050405020304" pitchFamily="18" charset="0"/>
                <a:cs typeface="Times New Roman" panose="02020603050405020304" pitchFamily="18" charset="0"/>
              </a:rPr>
              <a:t> die aan deze activiteiten wordt besteed</a:t>
            </a:r>
          </a:p>
          <a:p>
            <a:pPr marL="342900" lvl="0" indent="-342900" algn="just">
              <a:lnSpc>
                <a:spcPct val="120000"/>
              </a:lnSpc>
              <a:buFont typeface="Symbol" panose="05050102010706020507" pitchFamily="18" charset="2"/>
              <a:buChar char=""/>
            </a:pPr>
            <a:r>
              <a:rPr lang="nl-BE" sz="1800">
                <a:effectLst/>
                <a:latin typeface="Verdana"/>
                <a:ea typeface="Times New Roman" panose="02020603050405020304" pitchFamily="18" charset="0"/>
                <a:cs typeface="Times New Roman" panose="02020603050405020304" pitchFamily="18" charset="0"/>
              </a:rPr>
              <a:t>de </a:t>
            </a:r>
            <a:r>
              <a:rPr lang="nl-BE" sz="1800" b="1">
                <a:effectLst/>
                <a:latin typeface="Verdana"/>
                <a:ea typeface="Times New Roman" panose="02020603050405020304" pitchFamily="18" charset="0"/>
                <a:cs typeface="Times New Roman" panose="02020603050405020304" pitchFamily="18" charset="0"/>
              </a:rPr>
              <a:t>context</a:t>
            </a:r>
            <a:r>
              <a:rPr lang="nl-BE" sz="1800">
                <a:effectLst/>
                <a:latin typeface="Verdana"/>
                <a:ea typeface="Times New Roman" panose="02020603050405020304" pitchFamily="18" charset="0"/>
                <a:cs typeface="Times New Roman" panose="02020603050405020304" pitchFamily="18" charset="0"/>
              </a:rPr>
              <a:t> van gokken</a:t>
            </a:r>
          </a:p>
          <a:p>
            <a:pPr marL="342900" lvl="0" indent="-342900" algn="just">
              <a:lnSpc>
                <a:spcPct val="120000"/>
              </a:lnSpc>
              <a:buFont typeface="Symbol" panose="05050102010706020507" pitchFamily="18" charset="2"/>
              <a:buChar char=""/>
            </a:pPr>
            <a:r>
              <a:rPr lang="nl-BE" sz="1800">
                <a:effectLst/>
                <a:latin typeface="Verdana"/>
                <a:ea typeface="Times New Roman" panose="02020603050405020304" pitchFamily="18" charset="0"/>
                <a:cs typeface="Times New Roman" panose="02020603050405020304" pitchFamily="18" charset="0"/>
              </a:rPr>
              <a:t>het </a:t>
            </a:r>
            <a:r>
              <a:rPr lang="nl-BE" sz="1800" b="1">
                <a:effectLst/>
                <a:latin typeface="Verdana"/>
                <a:ea typeface="Times New Roman" panose="02020603050405020304" pitchFamily="18" charset="0"/>
                <a:cs typeface="Times New Roman" panose="02020603050405020304" pitchFamily="18" charset="0"/>
              </a:rPr>
              <a:t>verwaarlozen</a:t>
            </a:r>
            <a:r>
              <a:rPr lang="nl-BE" sz="1800">
                <a:effectLst/>
                <a:latin typeface="Verdana"/>
                <a:ea typeface="Times New Roman" panose="02020603050405020304" pitchFamily="18" charset="0"/>
                <a:cs typeface="Times New Roman" panose="02020603050405020304" pitchFamily="18" charset="0"/>
              </a:rPr>
              <a:t> van andere activiteiten en prioriteiten</a:t>
            </a:r>
          </a:p>
          <a:p>
            <a:pPr marL="342900" lvl="0" indent="-342900" algn="just">
              <a:lnSpc>
                <a:spcPct val="120000"/>
              </a:lnSpc>
              <a:buFont typeface="Symbol" panose="05050102010706020507" pitchFamily="18" charset="2"/>
              <a:buChar char=""/>
            </a:pPr>
            <a:r>
              <a:rPr lang="nl-BE" sz="1800" b="1">
                <a:effectLst/>
                <a:latin typeface="Verdana"/>
                <a:ea typeface="Times New Roman" panose="02020603050405020304" pitchFamily="18" charset="0"/>
                <a:cs typeface="Times New Roman" panose="02020603050405020304" pitchFamily="18" charset="0"/>
              </a:rPr>
              <a:t>risicovol gedrag</a:t>
            </a:r>
            <a:r>
              <a:rPr lang="nl-BE" sz="1800">
                <a:effectLst/>
                <a:latin typeface="Verdana"/>
                <a:ea typeface="Times New Roman" panose="02020603050405020304" pitchFamily="18" charset="0"/>
                <a:cs typeface="Times New Roman" panose="02020603050405020304" pitchFamily="18" charset="0"/>
              </a:rPr>
              <a:t> in verband met gokken</a:t>
            </a:r>
          </a:p>
          <a:p>
            <a:pPr marL="342900" lvl="0" indent="-342900" algn="just">
              <a:lnSpc>
                <a:spcPct val="120000"/>
              </a:lnSpc>
              <a:spcAft>
                <a:spcPts val="1000"/>
              </a:spcAft>
              <a:buFont typeface="Symbol" panose="05050102010706020507" pitchFamily="18" charset="2"/>
              <a:buChar char=""/>
            </a:pPr>
            <a:r>
              <a:rPr lang="nl-BE" sz="1800" b="1">
                <a:effectLst/>
                <a:latin typeface="Verdana"/>
                <a:ea typeface="Times New Roman" panose="02020603050405020304" pitchFamily="18" charset="0"/>
                <a:cs typeface="Times New Roman" panose="02020603050405020304" pitchFamily="18" charset="0"/>
              </a:rPr>
              <a:t>ongunstige gevolgen</a:t>
            </a:r>
            <a:r>
              <a:rPr lang="nl-BE" sz="1800">
                <a:effectLst/>
                <a:latin typeface="Verdana"/>
                <a:ea typeface="Times New Roman" panose="02020603050405020304" pitchFamily="18" charset="0"/>
                <a:cs typeface="Times New Roman" panose="02020603050405020304" pitchFamily="18" charset="0"/>
              </a:rPr>
              <a:t> van gokken</a:t>
            </a:r>
          </a:p>
          <a:p>
            <a:pPr algn="just">
              <a:lnSpc>
                <a:spcPct val="120000"/>
              </a:lnSpc>
              <a:spcAft>
                <a:spcPts val="1000"/>
              </a:spcAft>
            </a:pPr>
            <a:r>
              <a:rPr lang="nl-BE" sz="1800">
                <a:effectLst/>
                <a:latin typeface="Verdana"/>
                <a:ea typeface="Times New Roman" panose="02020603050405020304" pitchFamily="18" charset="0"/>
                <a:cs typeface="Times New Roman" panose="02020603050405020304" pitchFamily="18" charset="0"/>
              </a:rPr>
              <a:t>Vaak gaat het om een combinatie van deze factoren.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2A9C1C-3D04-4166-A30C-C38FA46B7AB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797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kern="1200">
                <a:solidFill>
                  <a:schemeClr val="tx1"/>
                </a:solidFill>
                <a:effectLst/>
                <a:latin typeface="+mn-lt"/>
                <a:ea typeface="+mn-ea"/>
                <a:cs typeface="+mn-cs"/>
              </a:rPr>
              <a:t>Wat is een gokstoornis? – DSM-5</a:t>
            </a:r>
            <a:endParaRPr lang="nl-BE" sz="1200" b="1"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Gokverslaving is lange tijd als een impulscontroleprobleem gezien. </a:t>
            </a:r>
            <a:endParaRPr lang="nl-NL"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prstClr val="black"/>
                </a:solidFill>
                <a:effectLst/>
                <a:uLnTx/>
                <a:uFillTx/>
                <a:latin typeface="Calibri" panose="020F0502020204030204"/>
                <a:ea typeface="+mn-ea"/>
                <a:cs typeface="+mn-cs"/>
              </a:rPr>
              <a:t>Sinds DSM-5</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het classificatiesysteem van de psychiatrische aandoeningen, </a:t>
            </a:r>
            <a:r>
              <a:rPr kumimoji="0" lang="nl-NL" sz="1200" b="1" i="0" u="none" strike="noStrike" kern="1200" cap="none" spc="0" normalizeH="0" baseline="0" noProof="0">
                <a:ln>
                  <a:noFill/>
                </a:ln>
                <a:solidFill>
                  <a:prstClr val="black"/>
                </a:solidFill>
                <a:effectLst/>
                <a:uLnTx/>
                <a:uFillTx/>
                <a:latin typeface="Calibri" panose="020F0502020204030204"/>
                <a:ea typeface="+mn-ea"/>
                <a:cs typeface="+mn-cs"/>
              </a:rPr>
              <a:t>behoort de gokstoornis tot de verslavingen</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a:t>
            </a:r>
            <a:endParaRPr lang="nl-BE" sz="1200" b="1" kern="1200">
              <a:solidFill>
                <a:schemeClr val="tx1"/>
              </a:solidFill>
              <a:effectLst/>
              <a:latin typeface="+mn-lt"/>
              <a:ea typeface="+mn-ea"/>
              <a:cs typeface="+mn-cs"/>
            </a:endParaRPr>
          </a:p>
          <a:p>
            <a:endParaRPr lang="nl-BE" sz="1200" kern="1200">
              <a:solidFill>
                <a:schemeClr val="tx1"/>
              </a:solidFill>
              <a:effectLst/>
              <a:latin typeface="+mn-lt"/>
              <a:ea typeface="+mn-ea"/>
              <a:cs typeface="+mn-cs"/>
            </a:endParaRPr>
          </a:p>
          <a:p>
            <a:r>
              <a:rPr lang="nl-BE" sz="1200" kern="1200">
                <a:solidFill>
                  <a:schemeClr val="tx1"/>
                </a:solidFill>
                <a:effectLst/>
                <a:latin typeface="+mn-lt"/>
                <a:ea typeface="+mn-ea"/>
                <a:cs typeface="+mn-cs"/>
              </a:rPr>
              <a:t>In de </a:t>
            </a:r>
            <a:r>
              <a:rPr lang="nl-BE" sz="1200" b="1" kern="1200">
                <a:solidFill>
                  <a:schemeClr val="tx1"/>
                </a:solidFill>
                <a:effectLst/>
                <a:latin typeface="+mn-lt"/>
                <a:ea typeface="+mn-ea"/>
                <a:cs typeface="+mn-cs"/>
              </a:rPr>
              <a:t>DSM-5</a:t>
            </a:r>
            <a:r>
              <a:rPr lang="nl-BE" sz="1200" kern="1200">
                <a:solidFill>
                  <a:schemeClr val="tx1"/>
                </a:solidFill>
                <a:effectLst/>
                <a:latin typeface="+mn-lt"/>
                <a:ea typeface="+mn-ea"/>
                <a:cs typeface="+mn-cs"/>
              </a:rPr>
              <a:t>, wordt gokken als een stoornis omschreven wanneer het aanhoudend gokgedrag leidt tot klinisch significante beperkingen of  lijden. Dit wordt heel concreet gedefinieerd. De DSM-5 spreekt van een gokstoornis wanneer een persoon binnen de periode van één jaar voldoet aan </a:t>
            </a:r>
            <a:r>
              <a:rPr lang="nl-BE" sz="1200" b="1" kern="1200">
                <a:solidFill>
                  <a:schemeClr val="tx1"/>
                </a:solidFill>
                <a:effectLst/>
                <a:latin typeface="+mn-lt"/>
                <a:ea typeface="+mn-ea"/>
                <a:cs typeface="+mn-cs"/>
              </a:rPr>
              <a:t>4 of meer van de volgende 9 kenmerken</a:t>
            </a:r>
            <a:r>
              <a:rPr lang="nl-BE" sz="1200" kern="1200">
                <a:solidFill>
                  <a:schemeClr val="tx1"/>
                </a:solidFill>
                <a:effectLst/>
                <a:latin typeface="+mn-lt"/>
                <a:ea typeface="+mn-ea"/>
                <a:cs typeface="+mn-cs"/>
              </a:rPr>
              <a:t>.</a:t>
            </a:r>
            <a:endParaRPr lang="nl-BE" sz="1200" kern="1200">
              <a:solidFill>
                <a:schemeClr val="tx1"/>
              </a:solidFill>
              <a:effectLst/>
              <a:latin typeface="+mn-lt"/>
              <a:ea typeface="Calibri"/>
              <a:cs typeface="Calibri"/>
            </a:endParaRPr>
          </a:p>
          <a:p>
            <a:pPr lvl="0"/>
            <a:r>
              <a:rPr lang="nl-BE" sz="1200" kern="1200">
                <a:solidFill>
                  <a:schemeClr val="tx1"/>
                </a:solidFill>
                <a:effectLst/>
                <a:latin typeface="+mn-lt"/>
                <a:ea typeface="+mn-ea"/>
                <a:cs typeface="+mn-cs"/>
              </a:rPr>
              <a:t>De persoon gokt met </a:t>
            </a:r>
            <a:r>
              <a:rPr lang="nl-BE" sz="1200" b="1" kern="1200">
                <a:solidFill>
                  <a:schemeClr val="tx1"/>
                </a:solidFill>
                <a:effectLst/>
                <a:latin typeface="+mn-lt"/>
                <a:ea typeface="+mn-ea"/>
                <a:cs typeface="+mn-cs"/>
              </a:rPr>
              <a:t>steeds meer geld</a:t>
            </a:r>
            <a:r>
              <a:rPr lang="nl-BE" sz="1200" kern="1200">
                <a:solidFill>
                  <a:schemeClr val="tx1"/>
                </a:solidFill>
                <a:effectLst/>
                <a:latin typeface="+mn-lt"/>
                <a:ea typeface="+mn-ea"/>
                <a:cs typeface="+mn-cs"/>
              </a:rPr>
              <a:t>.</a:t>
            </a:r>
            <a:endParaRPr lang="nl-BE" sz="1200" kern="1200">
              <a:solidFill>
                <a:schemeClr val="tx1"/>
              </a:solidFill>
              <a:effectLst/>
              <a:latin typeface="+mn-lt"/>
              <a:ea typeface="Calibri"/>
              <a:cs typeface="Calibri"/>
            </a:endParaRPr>
          </a:p>
          <a:p>
            <a:pPr lvl="0"/>
            <a:r>
              <a:rPr lang="nl-BE" sz="1200" kern="1200">
                <a:solidFill>
                  <a:schemeClr val="tx1"/>
                </a:solidFill>
                <a:effectLst/>
                <a:latin typeface="+mn-lt"/>
                <a:ea typeface="+mn-ea"/>
                <a:cs typeface="+mn-cs"/>
              </a:rPr>
              <a:t>De persoon is </a:t>
            </a:r>
            <a:r>
              <a:rPr lang="nl-BE" sz="1200" b="1" kern="1200">
                <a:solidFill>
                  <a:schemeClr val="tx1"/>
                </a:solidFill>
                <a:effectLst/>
                <a:latin typeface="+mn-lt"/>
                <a:ea typeface="+mn-ea"/>
                <a:cs typeface="+mn-cs"/>
              </a:rPr>
              <a:t>rusteloos en prikkelbaar</a:t>
            </a:r>
            <a:r>
              <a:rPr lang="nl-BE" sz="1200" kern="1200">
                <a:solidFill>
                  <a:schemeClr val="tx1"/>
                </a:solidFill>
                <a:effectLst/>
                <a:latin typeface="+mn-lt"/>
                <a:ea typeface="+mn-ea"/>
                <a:cs typeface="+mn-cs"/>
              </a:rPr>
              <a:t> wanneer hij of zij probeert te minderen of stoppen.</a:t>
            </a:r>
            <a:endParaRPr lang="nl-BE" sz="1200" kern="1200">
              <a:solidFill>
                <a:schemeClr val="tx1"/>
              </a:solidFill>
              <a:effectLst/>
              <a:latin typeface="+mn-lt"/>
              <a:ea typeface="Calibri"/>
              <a:cs typeface="Calibri"/>
            </a:endParaRPr>
          </a:p>
          <a:p>
            <a:pPr lvl="0"/>
            <a:r>
              <a:rPr lang="nl-BE" sz="1200" kern="1200">
                <a:solidFill>
                  <a:schemeClr val="tx1"/>
                </a:solidFill>
                <a:effectLst/>
                <a:latin typeface="+mn-lt"/>
                <a:ea typeface="+mn-ea"/>
                <a:cs typeface="+mn-cs"/>
              </a:rPr>
              <a:t>Hij of zij heeft meermaals </a:t>
            </a:r>
            <a:r>
              <a:rPr lang="nl-BE" sz="1200" b="1" kern="1200">
                <a:solidFill>
                  <a:schemeClr val="tx1"/>
                </a:solidFill>
                <a:effectLst/>
                <a:latin typeface="+mn-lt"/>
                <a:ea typeface="+mn-ea"/>
                <a:cs typeface="+mn-cs"/>
              </a:rPr>
              <a:t>zonder succes geprobeerd</a:t>
            </a:r>
            <a:r>
              <a:rPr lang="nl-BE" sz="1200" kern="1200">
                <a:solidFill>
                  <a:schemeClr val="tx1"/>
                </a:solidFill>
                <a:effectLst/>
                <a:latin typeface="+mn-lt"/>
                <a:ea typeface="+mn-ea"/>
                <a:cs typeface="+mn-cs"/>
              </a:rPr>
              <a:t> het gokken onder controle te krijgen</a:t>
            </a:r>
            <a:endParaRPr lang="nl-BE" sz="1200" kern="1200">
              <a:solidFill>
                <a:schemeClr val="tx1"/>
              </a:solidFill>
              <a:effectLst/>
              <a:latin typeface="+mn-lt"/>
              <a:ea typeface="Calibri"/>
              <a:cs typeface="Calibri"/>
            </a:endParaRPr>
          </a:p>
          <a:p>
            <a:pPr lvl="0"/>
            <a:r>
              <a:rPr lang="nl-BE" sz="1200" kern="1200">
                <a:solidFill>
                  <a:schemeClr val="tx1"/>
                </a:solidFill>
                <a:effectLst/>
                <a:latin typeface="+mn-lt"/>
                <a:ea typeface="+mn-ea"/>
                <a:cs typeface="+mn-cs"/>
              </a:rPr>
              <a:t>De </a:t>
            </a:r>
            <a:r>
              <a:rPr lang="nl-BE" sz="1200" b="1" kern="1200">
                <a:solidFill>
                  <a:schemeClr val="tx1"/>
                </a:solidFill>
                <a:effectLst/>
                <a:latin typeface="+mn-lt"/>
                <a:ea typeface="+mn-ea"/>
                <a:cs typeface="+mn-cs"/>
              </a:rPr>
              <a:t>gedachten</a:t>
            </a:r>
            <a:r>
              <a:rPr lang="nl-BE" sz="1200" kern="1200">
                <a:solidFill>
                  <a:schemeClr val="tx1"/>
                </a:solidFill>
                <a:effectLst/>
                <a:latin typeface="+mn-lt"/>
                <a:ea typeface="+mn-ea"/>
                <a:cs typeface="+mn-cs"/>
              </a:rPr>
              <a:t> worden continu beheerst door gokken.</a:t>
            </a:r>
            <a:endParaRPr lang="nl-BE" sz="1200" kern="1200">
              <a:solidFill>
                <a:schemeClr val="tx1"/>
              </a:solidFill>
              <a:effectLst/>
              <a:latin typeface="+mn-lt"/>
              <a:ea typeface="Calibri"/>
              <a:cs typeface="Calibri"/>
            </a:endParaRPr>
          </a:p>
          <a:p>
            <a:pPr lvl="0"/>
            <a:r>
              <a:rPr lang="nl-BE" sz="1200" kern="1200">
                <a:solidFill>
                  <a:schemeClr val="tx1"/>
                </a:solidFill>
                <a:effectLst/>
                <a:latin typeface="+mn-lt"/>
                <a:ea typeface="+mn-ea"/>
                <a:cs typeface="+mn-cs"/>
              </a:rPr>
              <a:t>De persoon gaat </a:t>
            </a:r>
            <a:r>
              <a:rPr lang="nl-BE" sz="1200" b="1" kern="1200">
                <a:solidFill>
                  <a:schemeClr val="tx1"/>
                </a:solidFill>
                <a:effectLst/>
                <a:latin typeface="+mn-lt"/>
                <a:ea typeface="+mn-ea"/>
                <a:cs typeface="+mn-cs"/>
              </a:rPr>
              <a:t>gokken wanneer hij of zij zich slecht voelt</a:t>
            </a:r>
            <a:r>
              <a:rPr lang="nl-BE" sz="1200" kern="1200">
                <a:solidFill>
                  <a:schemeClr val="tx1"/>
                </a:solidFill>
                <a:effectLst/>
                <a:latin typeface="+mn-lt"/>
                <a:ea typeface="+mn-ea"/>
                <a:cs typeface="+mn-cs"/>
              </a:rPr>
              <a:t>.</a:t>
            </a:r>
            <a:endParaRPr lang="nl-BE" sz="1200" kern="1200">
              <a:solidFill>
                <a:schemeClr val="tx1"/>
              </a:solidFill>
              <a:effectLst/>
              <a:latin typeface="+mn-lt"/>
              <a:ea typeface="Calibri"/>
              <a:cs typeface="Calibri"/>
            </a:endParaRPr>
          </a:p>
          <a:p>
            <a:pPr lvl="0"/>
            <a:r>
              <a:rPr lang="nl-BE" sz="1200" kern="1200">
                <a:solidFill>
                  <a:schemeClr val="tx1"/>
                </a:solidFill>
                <a:effectLst/>
                <a:latin typeface="+mn-lt"/>
                <a:ea typeface="+mn-ea"/>
                <a:cs typeface="+mn-cs"/>
              </a:rPr>
              <a:t>Hij of zij probeert </a:t>
            </a:r>
            <a:r>
              <a:rPr lang="nl-BE" sz="1200" b="1" kern="1200">
                <a:solidFill>
                  <a:schemeClr val="tx1"/>
                </a:solidFill>
                <a:effectLst/>
                <a:latin typeface="+mn-lt"/>
                <a:ea typeface="+mn-ea"/>
                <a:cs typeface="+mn-cs"/>
              </a:rPr>
              <a:t>verliezen terug te winnen</a:t>
            </a:r>
            <a:r>
              <a:rPr lang="nl-BE" sz="1200" kern="1200">
                <a:solidFill>
                  <a:schemeClr val="tx1"/>
                </a:solidFill>
                <a:effectLst/>
                <a:latin typeface="+mn-lt"/>
                <a:ea typeface="+mn-ea"/>
                <a:cs typeface="+mn-cs"/>
              </a:rPr>
              <a:t>.</a:t>
            </a:r>
            <a:endParaRPr lang="nl-BE" sz="1200" kern="1200">
              <a:solidFill>
                <a:schemeClr val="tx1"/>
              </a:solidFill>
              <a:effectLst/>
              <a:latin typeface="+mn-lt"/>
              <a:ea typeface="Calibri"/>
              <a:cs typeface="Calibri"/>
            </a:endParaRPr>
          </a:p>
          <a:p>
            <a:pPr lvl="0"/>
            <a:r>
              <a:rPr lang="nl-BE" sz="1200" kern="1200">
                <a:solidFill>
                  <a:schemeClr val="tx1"/>
                </a:solidFill>
                <a:effectLst/>
                <a:latin typeface="+mn-lt"/>
                <a:ea typeface="+mn-ea"/>
                <a:cs typeface="+mn-cs"/>
              </a:rPr>
              <a:t>Hij of zij </a:t>
            </a:r>
            <a:r>
              <a:rPr lang="nl-BE" sz="1200" b="1" kern="1200">
                <a:solidFill>
                  <a:schemeClr val="tx1"/>
                </a:solidFill>
                <a:effectLst/>
                <a:latin typeface="+mn-lt"/>
                <a:ea typeface="+mn-ea"/>
                <a:cs typeface="+mn-cs"/>
              </a:rPr>
              <a:t>liegt</a:t>
            </a:r>
            <a:r>
              <a:rPr lang="nl-BE" sz="1200" kern="1200">
                <a:solidFill>
                  <a:schemeClr val="tx1"/>
                </a:solidFill>
                <a:effectLst/>
                <a:latin typeface="+mn-lt"/>
                <a:ea typeface="+mn-ea"/>
                <a:cs typeface="+mn-cs"/>
              </a:rPr>
              <a:t> over de ernst van het gokgedrag.</a:t>
            </a:r>
            <a:endParaRPr lang="nl-BE" sz="1200" kern="1200">
              <a:solidFill>
                <a:schemeClr val="tx1"/>
              </a:solidFill>
              <a:effectLst/>
              <a:latin typeface="+mn-lt"/>
              <a:ea typeface="Calibri"/>
              <a:cs typeface="Calibri"/>
            </a:endParaRPr>
          </a:p>
          <a:p>
            <a:pPr lvl="0"/>
            <a:r>
              <a:rPr lang="nl-BE" sz="1200" kern="1200">
                <a:solidFill>
                  <a:schemeClr val="tx1"/>
                </a:solidFill>
                <a:effectLst/>
                <a:latin typeface="+mn-lt"/>
                <a:ea typeface="+mn-ea"/>
                <a:cs typeface="+mn-cs"/>
              </a:rPr>
              <a:t>Er zijn negatieve gevolgen voor </a:t>
            </a:r>
            <a:r>
              <a:rPr lang="nl-BE" sz="1200" b="1" kern="1200">
                <a:solidFill>
                  <a:schemeClr val="tx1"/>
                </a:solidFill>
                <a:effectLst/>
                <a:latin typeface="+mn-lt"/>
                <a:ea typeface="+mn-ea"/>
                <a:cs typeface="+mn-cs"/>
              </a:rPr>
              <a:t>relaties</a:t>
            </a:r>
            <a:r>
              <a:rPr lang="nl-BE" sz="1200" kern="1200">
                <a:solidFill>
                  <a:schemeClr val="tx1"/>
                </a:solidFill>
                <a:effectLst/>
                <a:latin typeface="+mn-lt"/>
                <a:ea typeface="+mn-ea"/>
                <a:cs typeface="+mn-cs"/>
              </a:rPr>
              <a:t> of gemiste </a:t>
            </a:r>
            <a:r>
              <a:rPr lang="nl-BE" sz="1200" b="1" kern="1200">
                <a:solidFill>
                  <a:schemeClr val="tx1"/>
                </a:solidFill>
                <a:effectLst/>
                <a:latin typeface="+mn-lt"/>
                <a:ea typeface="+mn-ea"/>
                <a:cs typeface="+mn-cs"/>
              </a:rPr>
              <a:t>carrièrekansen</a:t>
            </a:r>
            <a:r>
              <a:rPr lang="nl-BE" sz="1200" kern="1200">
                <a:solidFill>
                  <a:schemeClr val="tx1"/>
                </a:solidFill>
                <a:effectLst/>
                <a:latin typeface="+mn-lt"/>
                <a:ea typeface="+mn-ea"/>
                <a:cs typeface="+mn-cs"/>
              </a:rPr>
              <a:t>.</a:t>
            </a:r>
            <a:endParaRPr lang="nl-BE" sz="1200" kern="1200">
              <a:solidFill>
                <a:schemeClr val="tx1"/>
              </a:solidFill>
              <a:effectLst/>
              <a:latin typeface="+mn-lt"/>
              <a:ea typeface="Calibri"/>
              <a:cs typeface="Calibri"/>
            </a:endParaRPr>
          </a:p>
          <a:p>
            <a:pPr lvl="0"/>
            <a:r>
              <a:rPr lang="nl-BE" sz="1200" kern="1200">
                <a:solidFill>
                  <a:schemeClr val="tx1"/>
                </a:solidFill>
                <a:effectLst/>
                <a:latin typeface="+mn-lt"/>
                <a:ea typeface="+mn-ea"/>
                <a:cs typeface="+mn-cs"/>
              </a:rPr>
              <a:t>Hij of zij heeft vaak </a:t>
            </a:r>
            <a:r>
              <a:rPr lang="nl-BE" sz="1200" b="1" kern="1200">
                <a:solidFill>
                  <a:schemeClr val="tx1"/>
                </a:solidFill>
                <a:effectLst/>
                <a:latin typeface="+mn-lt"/>
                <a:ea typeface="+mn-ea"/>
                <a:cs typeface="+mn-cs"/>
              </a:rPr>
              <a:t>geld van anderen nodig</a:t>
            </a:r>
            <a:r>
              <a:rPr lang="nl-BE" sz="1200" kern="1200">
                <a:solidFill>
                  <a:schemeClr val="tx1"/>
                </a:solidFill>
                <a:effectLst/>
                <a:latin typeface="+mn-lt"/>
                <a:ea typeface="+mn-ea"/>
                <a:cs typeface="+mn-cs"/>
              </a:rPr>
              <a:t> om financiële problemen te verlichten.</a:t>
            </a:r>
            <a:endParaRPr lang="nl-BE" sz="1200" kern="1200">
              <a:solidFill>
                <a:schemeClr val="tx1"/>
              </a:solidFill>
              <a:effectLst/>
              <a:latin typeface="+mn-lt"/>
              <a:ea typeface="Calibri"/>
              <a:cs typeface="Calibri"/>
            </a:endParaRPr>
          </a:p>
          <a:p>
            <a:r>
              <a:rPr lang="nl-BE" sz="1200" kern="1200">
                <a:solidFill>
                  <a:schemeClr val="tx1"/>
                </a:solidFill>
                <a:effectLst/>
                <a:latin typeface="+mn-lt"/>
                <a:ea typeface="+mn-ea"/>
                <a:cs typeface="+mn-cs"/>
              </a:rPr>
              <a:t>De DSM-5 spreekt over een </a:t>
            </a:r>
            <a:r>
              <a:rPr lang="nl-BE" sz="1200" b="1" kern="1200">
                <a:solidFill>
                  <a:schemeClr val="tx1"/>
                </a:solidFill>
                <a:effectLst/>
                <a:latin typeface="+mn-lt"/>
                <a:ea typeface="+mn-ea"/>
                <a:cs typeface="+mn-cs"/>
              </a:rPr>
              <a:t>lichte gokstoornis</a:t>
            </a:r>
            <a:r>
              <a:rPr lang="nl-BE" sz="1200" kern="1200">
                <a:solidFill>
                  <a:schemeClr val="tx1"/>
                </a:solidFill>
                <a:effectLst/>
                <a:latin typeface="+mn-lt"/>
                <a:ea typeface="+mn-ea"/>
                <a:cs typeface="+mn-cs"/>
              </a:rPr>
              <a:t> als er aan vier of vijf criteria wordt voldaan. Bij een </a:t>
            </a:r>
            <a:r>
              <a:rPr lang="nl-BE" sz="1200" b="1" kern="1200">
                <a:solidFill>
                  <a:schemeClr val="tx1"/>
                </a:solidFill>
                <a:effectLst/>
                <a:latin typeface="+mn-lt"/>
                <a:ea typeface="+mn-ea"/>
                <a:cs typeface="+mn-cs"/>
              </a:rPr>
              <a:t>matige gokstoornis</a:t>
            </a:r>
            <a:r>
              <a:rPr lang="nl-BE" sz="1200" kern="1200">
                <a:solidFill>
                  <a:schemeClr val="tx1"/>
                </a:solidFill>
                <a:effectLst/>
                <a:latin typeface="+mn-lt"/>
                <a:ea typeface="+mn-ea"/>
                <a:cs typeface="+mn-cs"/>
              </a:rPr>
              <a:t> wordt er aan zes of zeven criteria voldaan. En bij een </a:t>
            </a:r>
            <a:r>
              <a:rPr lang="nl-BE" sz="1200" b="1" kern="1200">
                <a:solidFill>
                  <a:schemeClr val="tx1"/>
                </a:solidFill>
                <a:effectLst/>
                <a:latin typeface="+mn-lt"/>
                <a:ea typeface="+mn-ea"/>
                <a:cs typeface="+mn-cs"/>
              </a:rPr>
              <a:t>ernstige gokstoornis</a:t>
            </a:r>
            <a:r>
              <a:rPr lang="nl-BE" sz="1200" kern="1200">
                <a:solidFill>
                  <a:schemeClr val="tx1"/>
                </a:solidFill>
                <a:effectLst/>
                <a:latin typeface="+mn-lt"/>
                <a:ea typeface="+mn-ea"/>
                <a:cs typeface="+mn-cs"/>
              </a:rPr>
              <a:t> aan acht of negen criteria. </a:t>
            </a:r>
            <a:endParaRPr lang="nl-BE" sz="1200" kern="1200">
              <a:solidFill>
                <a:schemeClr val="tx1"/>
              </a:solidFill>
              <a:effectLst/>
              <a:latin typeface="+mn-lt"/>
              <a:ea typeface="Calibri"/>
              <a:cs typeface="Calibri"/>
            </a:endParaRPr>
          </a:p>
          <a:p>
            <a:r>
              <a:rPr lang="nl-BE" sz="1200" kern="1200">
                <a:solidFill>
                  <a:schemeClr val="tx1"/>
                </a:solidFill>
                <a:effectLst/>
                <a:latin typeface="+mn-lt"/>
                <a:ea typeface="+mn-ea"/>
                <a:cs typeface="+mn-cs"/>
              </a:rPr>
              <a:t>Gokproblemen hebben vaak een procesmatig verloop. We zien dat er, naast de gokstoornis, ook vaak andere psychische stoornissen voorkomen.  </a:t>
            </a:r>
            <a:endParaRPr lang="nl-BE" sz="1200" kern="1200">
              <a:solidFill>
                <a:schemeClr val="tx1"/>
              </a:solidFill>
              <a:effectLst/>
              <a:latin typeface="+mn-lt"/>
              <a:ea typeface="Calibri"/>
              <a:cs typeface="Calibri"/>
            </a:endParaRPr>
          </a:p>
        </p:txBody>
      </p:sp>
      <p:sp>
        <p:nvSpPr>
          <p:cNvPr id="4" name="Tijdelijke aanduiding voor dia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019828F-ACC1-DE49-9B87-B1BF32485FA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7893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ea typeface="Calibri"/>
              <a:cs typeface="Calibri"/>
            </a:endParaRPr>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16</a:t>
            </a:fld>
            <a:endParaRPr lang="en-US"/>
          </a:p>
        </p:txBody>
      </p:sp>
    </p:spTree>
    <p:extLst>
      <p:ext uri="{BB962C8B-B14F-4D97-AF65-F5344CB8AC3E}">
        <p14:creationId xmlns:p14="http://schemas.microsoft.com/office/powerpoint/2010/main" val="1887218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B58A4-16EC-0D81-C013-D862B982E51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063676C-F3AF-4312-DA8E-B61D6D31989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4566731-1F9F-D063-66CA-8DED40D91D40}"/>
              </a:ext>
            </a:extLst>
          </p:cNvPr>
          <p:cNvSpPr>
            <a:spLocks noGrp="1"/>
          </p:cNvSpPr>
          <p:nvPr>
            <p:ph type="body" idx="1"/>
          </p:nvPr>
        </p:nvSpPr>
        <p:spPr/>
        <p:txBody>
          <a:bodyPr/>
          <a:lstStyle/>
          <a:p>
            <a:r>
              <a:rPr lang="nl-BE" sz="1800" i="1">
                <a:latin typeface="Aptos"/>
                <a:ea typeface="Calibri"/>
                <a:cs typeface="Calibri"/>
              </a:rPr>
              <a:t>A</a:t>
            </a:r>
          </a:p>
          <a:p>
            <a:endParaRPr lang="nl-BE" sz="1800" i="1">
              <a:latin typeface="Aptos" panose="020B0004020202020204" pitchFamily="34" charset="0"/>
              <a:ea typeface="Aptos" panose="020B0004020202020204" pitchFamily="34" charset="0"/>
              <a:cs typeface="Aptos" panose="020B0004020202020204" pitchFamily="34" charset="0"/>
            </a:endParaRPr>
          </a:p>
          <a:p>
            <a:r>
              <a:rPr lang="nl-BE">
                <a:solidFill>
                  <a:srgbClr val="2A4B6D"/>
                </a:solidFill>
              </a:rPr>
              <a:t>Er zijn aanwijzingen dat gedragsverslavingen zoals gokken en gamen </a:t>
            </a:r>
            <a:r>
              <a:rPr lang="nl-BE" b="1">
                <a:solidFill>
                  <a:srgbClr val="2A4B6D"/>
                </a:solidFill>
              </a:rPr>
              <a:t>op een vergelijkbare manier het beloningsysteem in de hersenen ontregelen en activeren</a:t>
            </a:r>
            <a:r>
              <a:rPr lang="nl-BE">
                <a:solidFill>
                  <a:srgbClr val="2A4B6D"/>
                </a:solidFill>
              </a:rPr>
              <a:t>. Ze </a:t>
            </a:r>
            <a:r>
              <a:rPr lang="nl-BE" b="1">
                <a:solidFill>
                  <a:srgbClr val="2A4B6D"/>
                </a:solidFill>
              </a:rPr>
              <a:t>kunnen dus voor gelijkaardige problemen zorgen</a:t>
            </a:r>
            <a:r>
              <a:rPr lang="nl-BE">
                <a:solidFill>
                  <a:srgbClr val="2A4B6D"/>
                </a:solidFill>
              </a:rPr>
              <a:t> als </a:t>
            </a:r>
            <a:r>
              <a:rPr lang="nl-BE" err="1">
                <a:solidFill>
                  <a:srgbClr val="2A4B6D"/>
                </a:solidFill>
              </a:rPr>
              <a:t>middelengerelateerde</a:t>
            </a:r>
            <a:r>
              <a:rPr lang="nl-BE">
                <a:solidFill>
                  <a:srgbClr val="2A4B6D"/>
                </a:solidFill>
              </a:rPr>
              <a:t> stoornissen. </a:t>
            </a:r>
            <a:r>
              <a:rPr lang="nl-BE" b="1">
                <a:solidFill>
                  <a:srgbClr val="2A4B6D"/>
                </a:solidFill>
              </a:rPr>
              <a:t>Het verschil</a:t>
            </a:r>
            <a:r>
              <a:rPr lang="nl-BE">
                <a:solidFill>
                  <a:srgbClr val="2A4B6D"/>
                </a:solidFill>
              </a:rPr>
              <a:t> is </a:t>
            </a:r>
            <a:r>
              <a:rPr lang="nl-NL" sz="1200" kern="1200">
                <a:solidFill>
                  <a:schemeClr val="tx1"/>
                </a:solidFill>
                <a:effectLst/>
                <a:latin typeface="+mn-lt"/>
                <a:ea typeface="+mn-ea"/>
                <a:cs typeface="+mn-cs"/>
              </a:rPr>
              <a:t>wel dat er geen middel rechtstreeks inwerkt op de hersenen.</a:t>
            </a:r>
            <a:endParaRPr lang="nl-BE"/>
          </a:p>
        </p:txBody>
      </p:sp>
      <p:sp>
        <p:nvSpPr>
          <p:cNvPr id="4" name="Tijdelijke aanduiding voor dianummer 3">
            <a:extLst>
              <a:ext uri="{FF2B5EF4-FFF2-40B4-BE49-F238E27FC236}">
                <a16:creationId xmlns:a16="http://schemas.microsoft.com/office/drawing/2014/main" id="{F82225D2-A08C-996E-C0AE-93A2B44F46FA}"/>
              </a:ext>
            </a:extLst>
          </p:cNvPr>
          <p:cNvSpPr>
            <a:spLocks noGrp="1"/>
          </p:cNvSpPr>
          <p:nvPr>
            <p:ph type="sldNum" sz="quarter" idx="5"/>
          </p:nvPr>
        </p:nvSpPr>
        <p:spPr/>
        <p:txBody>
          <a:bodyPr/>
          <a:lstStyle/>
          <a:p>
            <a:fld id="{FFF618A7-47AE-0B47-A4D6-64F75C70C78D}" type="slidenum">
              <a:rPr lang="en-US" smtClean="0"/>
              <a:t>17</a:t>
            </a:fld>
            <a:endParaRPr lang="en-US"/>
          </a:p>
        </p:txBody>
      </p:sp>
    </p:spTree>
    <p:extLst>
      <p:ext uri="{BB962C8B-B14F-4D97-AF65-F5344CB8AC3E}">
        <p14:creationId xmlns:p14="http://schemas.microsoft.com/office/powerpoint/2010/main" val="3159291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BE"/>
              <a:t>(Deze slide is om aan te tonen dat er veel parallellen zijn met middelenmisbruik.)</a:t>
            </a:r>
          </a:p>
          <a:p>
            <a:pPr marL="0" indent="0">
              <a:buNone/>
            </a:pPr>
            <a:endParaRPr lang="nl-BE"/>
          </a:p>
          <a:p>
            <a:pPr marL="0" indent="0">
              <a:buNone/>
            </a:pPr>
            <a:r>
              <a:rPr lang="nl-BE"/>
              <a:t>Een gokstoornis is inderdaad te beschouwen als een verslaving. We zien </a:t>
            </a:r>
            <a:r>
              <a:rPr lang="nl-BE" b="1"/>
              <a:t>gelijkaardige symptomen, ook al wordt er geen psychoactieve stof gebruikt</a:t>
            </a:r>
            <a:r>
              <a:rPr lang="nl-BE"/>
              <a:t>.</a:t>
            </a:r>
            <a:endParaRPr lang="nl-BE">
              <a:ea typeface="Calibri"/>
              <a:cs typeface="Calibri"/>
            </a:endParaRPr>
          </a:p>
          <a:p>
            <a:pPr marL="0" indent="0">
              <a:buNone/>
            </a:pPr>
            <a:r>
              <a:rPr lang="nl-BE"/>
              <a:t>Herkenbaar zijn </a:t>
            </a:r>
            <a:r>
              <a:rPr lang="nl-BE" b="1"/>
              <a:t>de </a:t>
            </a:r>
            <a:r>
              <a:rPr lang="nl-BE" b="1" err="1"/>
              <a:t>craving</a:t>
            </a:r>
            <a:r>
              <a:rPr lang="nl-BE" b="1"/>
              <a:t>, het voortdurend denken aan gokken</a:t>
            </a:r>
            <a:r>
              <a:rPr lang="nl-BE"/>
              <a:t>, het </a:t>
            </a:r>
            <a:r>
              <a:rPr lang="nl-BE" b="1"/>
              <a:t>meer en langer gokken dan men van plan was</a:t>
            </a:r>
            <a:r>
              <a:rPr lang="nl-BE"/>
              <a:t>; </a:t>
            </a:r>
            <a:r>
              <a:rPr lang="nl-BE" b="1"/>
              <a:t>de gewenning</a:t>
            </a:r>
            <a:r>
              <a:rPr lang="nl-BE"/>
              <a:t> die ontstaat waardoor men meer geld gaat inzetten om nog dezelfde kick te krijgen en zelfs de </a:t>
            </a:r>
            <a:r>
              <a:rPr lang="nl-BE" b="1"/>
              <a:t>ontwenningsverschijnselen als men niet kan gokken</a:t>
            </a:r>
            <a:r>
              <a:rPr lang="nl-BE"/>
              <a:t>. De gokker wordt dan onrustig en prikkelbaar. Nochtans probeert hij om te stoppen maar dat blijkt zeer moeilijk.</a:t>
            </a:r>
            <a:endParaRPr lang="nl-BE">
              <a:ea typeface="Calibri"/>
              <a:cs typeface="Calibri"/>
            </a:endParaRPr>
          </a:p>
          <a:p>
            <a:pPr marL="0" indent="0">
              <a:buNone/>
            </a:pPr>
            <a:r>
              <a:rPr lang="nl-BE"/>
              <a:t>Het gokken gaat  zo een grote plaats in zijn leven innemen dat </a:t>
            </a:r>
            <a:r>
              <a:rPr lang="nl-BE" b="1"/>
              <a:t>verplichtingen worden verwaarloosd</a:t>
            </a:r>
            <a:r>
              <a:rPr lang="nl-BE"/>
              <a:t> ; professioneel en familiaal. Ook bestaat de kans dat </a:t>
            </a:r>
            <a:r>
              <a:rPr lang="nl-BE" b="1"/>
              <a:t>andere bezigheden</a:t>
            </a:r>
            <a:r>
              <a:rPr lang="nl-BE"/>
              <a:t>, sport, vrienden, culturele activiteiten en engagementen </a:t>
            </a:r>
            <a:r>
              <a:rPr lang="nl-BE" b="1"/>
              <a:t>worden stopgezet</a:t>
            </a:r>
            <a:r>
              <a:rPr lang="nl-BE"/>
              <a:t>.</a:t>
            </a:r>
            <a:endParaRPr lang="nl-BE">
              <a:ea typeface="Calibri"/>
              <a:cs typeface="Calibri"/>
            </a:endParaRPr>
          </a:p>
          <a:p>
            <a:pPr marL="0" indent="0">
              <a:buNone/>
            </a:pPr>
            <a:r>
              <a:rPr lang="nl-BE"/>
              <a:t>En </a:t>
            </a:r>
            <a:r>
              <a:rPr lang="nl-BE" b="1"/>
              <a:t>ondanks de problemen blijven doorgaan</a:t>
            </a:r>
            <a:r>
              <a:rPr lang="nl-BE"/>
              <a:t> met dit nochtans destructieve gedrag is ook wat we bij andere verslavingen zien.</a:t>
            </a:r>
            <a:endParaRPr lang="nl-BE">
              <a:ea typeface="Calibri"/>
              <a:cs typeface="Calibri"/>
            </a:endParaRPr>
          </a:p>
          <a:p>
            <a:pPr marL="0" indent="0">
              <a:buNone/>
            </a:pPr>
            <a:r>
              <a:rPr lang="nl-BE"/>
              <a:t>Specifiek voor gokken is wat men </a:t>
            </a:r>
            <a:r>
              <a:rPr lang="nl-BE" b="1" err="1"/>
              <a:t>chasing</a:t>
            </a:r>
            <a:r>
              <a:rPr lang="nl-BE"/>
              <a:t> noemt, </a:t>
            </a:r>
            <a:r>
              <a:rPr lang="nl-BE" b="1"/>
              <a:t>het najagen van het verlies</a:t>
            </a:r>
            <a:r>
              <a:rPr lang="nl-BE"/>
              <a:t>. ‘s Anderendaags opnieuw gaan gokken om te proberen het verlies van de vorige dag goed te maken.</a:t>
            </a:r>
            <a:endParaRPr lang="nl-BE">
              <a:ea typeface="Calibri"/>
              <a:cs typeface="Calibri"/>
            </a:endParaRPr>
          </a:p>
          <a:p>
            <a:pPr marL="0" indent="0">
              <a:buNone/>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NL"/>
              <a:t>We zien dus een </a:t>
            </a:r>
            <a:r>
              <a:rPr lang="nl-NL" b="1"/>
              <a:t>gedrag dat gekenmerkt is door het verlies van controle</a:t>
            </a:r>
            <a:r>
              <a:rPr lang="nl-NL"/>
              <a:t>, waarbij in toenemende mate </a:t>
            </a:r>
            <a:r>
              <a:rPr lang="nl-NL" b="1"/>
              <a:t>prioriteit gegeven wordt aan het gokken</a:t>
            </a:r>
            <a:r>
              <a:rPr lang="nl-NL"/>
              <a:t> ten nadele van andere activiteiten en het verderzetten van dit patroon ondanks de negatieve gevolgen. </a:t>
            </a:r>
            <a:endParaRPr lang="nl-BE">
              <a:ea typeface="Calibri" panose="020F0502020204030204"/>
              <a:cs typeface="Calibri" panose="020F0502020204030204"/>
            </a:endParaRPr>
          </a:p>
          <a:p>
            <a:pPr marL="0" indent="0">
              <a:buNone/>
            </a:pPr>
            <a:endParaRPr lang="nl-BE" b="1">
              <a:ea typeface="Calibri"/>
              <a:cs typeface="Calibri"/>
            </a:endParaRPr>
          </a:p>
          <a:p>
            <a:endParaRPr lang="nl-BE" b="1">
              <a:ea typeface="Calibri"/>
              <a:cs typeface="Calibri"/>
            </a:endParaRPr>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A7AC909-EC22-4886-BD4D-EDB688E281F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96568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u="sng">
                <a:solidFill>
                  <a:srgbClr val="C96858"/>
                </a:solidFill>
              </a:rPr>
              <a:t>OPTIONEEL (min. 7:00 – min. 8:26): Kan ook mondeling verteld worden door de trainers. De info kan ook wat korter gebracht worden.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b="1">
              <a:solidFill>
                <a:srgbClr val="C96858"/>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b="1">
                <a:solidFill>
                  <a:srgbClr val="C96858"/>
                </a:solidFill>
              </a:rPr>
              <a:t>Hersenbanen betrokken bij verslaving =&gt; bekijk de video via deze link: </a:t>
            </a:r>
            <a:r>
              <a:rPr lang="nl-BE" sz="1200" b="1">
                <a:hlinkClick r:id="rId3"/>
              </a:rPr>
              <a:t>https://youtu.be/O_-qGK7v78U?si=QV1it4Um_sy5CAX5&amp;t=419</a:t>
            </a:r>
            <a:endParaRPr lang="nl-BE" sz="1200" b="1"/>
          </a:p>
          <a:p>
            <a:endParaRPr lang="nl-BE"/>
          </a:p>
          <a:p>
            <a:r>
              <a:rPr lang="nl-BE"/>
              <a:t>De kans dat er bij iemand een gokstoornis ontstaat heeft, zoals bij andere verslavingen, te maken met de omgeving, de aanwezigheid van gokproducten maar ook met de kwetsbaarheden van de persoon zelf.</a:t>
            </a:r>
          </a:p>
          <a:p>
            <a:r>
              <a:rPr lang="nl-NL" sz="1800">
                <a:effectLst/>
                <a:latin typeface="Calibri" panose="020F0502020204030204" pitchFamily="34" charset="0"/>
                <a:ea typeface="Calibri" panose="020F0502020204030204" pitchFamily="34" charset="0"/>
                <a:cs typeface="Times New Roman" panose="02020603050405020304" pitchFamily="18" charset="0"/>
              </a:rPr>
              <a:t>Meerdere tweelingstudies hebben aangetoond dat er een significante genetische bijdrage is aan de ontwikkeling van een gokstoornis. De erfelijkheidsschattingen voor pathologisch gokken variëren, net zoals bij andere verslavingen trouwens, van ongeveer 35% tot 60%</a:t>
            </a:r>
            <a:r>
              <a:rPr lang="nl-BE" sz="1800">
                <a:effectLst/>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800"/>
              </a:spcAft>
            </a:pPr>
            <a:r>
              <a:rPr lang="nl-NL" sz="1800" kern="100">
                <a:effectLst/>
                <a:latin typeface="Calibri" panose="020F0502020204030204" pitchFamily="34" charset="0"/>
                <a:ea typeface="Calibri" panose="020F0502020204030204" pitchFamily="34" charset="0"/>
                <a:cs typeface="Times New Roman" panose="02020603050405020304" pitchFamily="18" charset="0"/>
              </a:rPr>
              <a:t>Specifieke erfelijke factoren hebben o.m. betrekking op de neurotransmitters, waarvan de hoeveelheid deels genetisch bepaald wordt. Voor deze genetische kwetsbaarheid voor verslaving (gedrags- en andere verslavingen) zijn een aantal specifieke genen geïdentificeerd die te maken hebben met de dopamineactiviteit in de hersenen.</a:t>
            </a:r>
            <a:endParaRPr lang="nl-BE"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nl-NL" sz="1800" kern="100">
                <a:effectLst/>
                <a:latin typeface="Calibri" panose="020F0502020204030204" pitchFamily="34" charset="0"/>
                <a:ea typeface="Calibri" panose="020F0502020204030204" pitchFamily="34" charset="0"/>
                <a:cs typeface="Times New Roman" panose="02020603050405020304" pitchFamily="18" charset="0"/>
              </a:rPr>
              <a:t> </a:t>
            </a:r>
            <a:endParaRPr lang="nl-BE"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nl-NL" sz="1800" kern="100">
                <a:effectLst/>
                <a:latin typeface="Calibri" panose="020F0502020204030204" pitchFamily="34" charset="0"/>
                <a:ea typeface="Calibri" panose="020F0502020204030204" pitchFamily="34" charset="0"/>
                <a:cs typeface="Times New Roman" panose="02020603050405020304" pitchFamily="18" charset="0"/>
              </a:rPr>
              <a:t>Een aantal niet specifieke factoren kunnen mensen kwetsbaar maken om, eens in contact met kansspelen, de controle te verliezen. Een lage gevoeligheid voor beloningen bijvoorbeeld, wat te maken heeft met lage dopaminespiegels, is geassocieerd met een grotere kans op verslavingen, o.m. gokverslaving. Ook een verhoogd angstniveau en een impulsief temperament zijn ten dele erfelijk bepaald en vormen een risico. </a:t>
            </a:r>
            <a:r>
              <a:rPr lang="nl-NL" sz="1800">
                <a:effectLst/>
                <a:latin typeface="Calibri" panose="020F0502020204030204" pitchFamily="34" charset="0"/>
                <a:ea typeface="Calibri" panose="020F0502020204030204" pitchFamily="34" charset="0"/>
                <a:cs typeface="Times New Roman" panose="02020603050405020304" pitchFamily="18" charset="0"/>
              </a:rPr>
              <a:t>Een beperkte impulscontrole is een voorspeller voor het later ontstaan van gokproblemen.</a:t>
            </a:r>
            <a:endParaRPr lang="nl-BE"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nl-NL" sz="1800" kern="100">
                <a:effectLst/>
                <a:latin typeface="Calibri" panose="020F0502020204030204" pitchFamily="34" charset="0"/>
                <a:ea typeface="Calibri" panose="020F0502020204030204" pitchFamily="34" charset="0"/>
                <a:cs typeface="Times New Roman" panose="02020603050405020304" pitchFamily="18" charset="0"/>
              </a:rPr>
              <a:t>In aanleg kunnen mensen minder empathisch vermogen hebben en/of minder introspectieve mogelijkheden of ze missen de vaardigheid om de eigen gevoelens te herkennen. </a:t>
            </a:r>
            <a:r>
              <a:rPr lang="nl-NL" sz="1800" kern="100" err="1">
                <a:effectLst/>
                <a:latin typeface="Calibri" panose="020F0502020204030204" pitchFamily="34" charset="0"/>
                <a:ea typeface="Calibri" panose="020F0502020204030204" pitchFamily="34" charset="0"/>
                <a:cs typeface="Times New Roman" panose="02020603050405020304" pitchFamily="18" charset="0"/>
              </a:rPr>
              <a:t>Alexithymie</a:t>
            </a:r>
            <a:r>
              <a:rPr lang="nl-NL" sz="1800" kern="100">
                <a:effectLst/>
                <a:latin typeface="Calibri" panose="020F0502020204030204" pitchFamily="34" charset="0"/>
                <a:ea typeface="Calibri" panose="020F0502020204030204" pitchFamily="34" charset="0"/>
                <a:cs typeface="Times New Roman" panose="02020603050405020304" pitchFamily="18" charset="0"/>
              </a:rPr>
              <a:t>, noemt men dat.</a:t>
            </a:r>
            <a:r>
              <a:rPr lang="nl-NL"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nl-NL" sz="1800" kern="100">
                <a:effectLst/>
                <a:latin typeface="Calibri" panose="020F0502020204030204" pitchFamily="34" charset="0"/>
                <a:ea typeface="Calibri" panose="020F0502020204030204" pitchFamily="34" charset="0"/>
                <a:cs typeface="Times New Roman" panose="02020603050405020304" pitchFamily="18" charset="0"/>
              </a:rPr>
              <a:t>Ook dit ziet men meer bij mensen met een gokverslaving.</a:t>
            </a:r>
            <a:endParaRPr lang="nl-BE"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Mensen met </a:t>
            </a:r>
            <a:r>
              <a:rPr lang="nl-NL" sz="1800" kern="10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alexithymie</a:t>
            </a:r>
            <a:r>
              <a:rPr lang="nl-NL"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of gevoelsblindheid kunnen het onderscheid tussen emoties en fysiologische ervaringen niet goed maken.  Ze voelen hartkloppingen maar realiseren zich niet dat ze eigenlijk angstig zijn. Dit is een hinderpaal om het eigen gedrag te sturen. </a:t>
            </a:r>
            <a:endParaRPr lang="nl-BE"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nl-NL" sz="1800" kern="100">
                <a:effectLst/>
                <a:latin typeface="Calibri" panose="020F0502020204030204" pitchFamily="34" charset="0"/>
                <a:ea typeface="Calibri" panose="020F0502020204030204" pitchFamily="34" charset="0"/>
                <a:cs typeface="Times New Roman" panose="02020603050405020304" pitchFamily="18" charset="0"/>
              </a:rPr>
              <a:t>Sommige factoren in het functioneren zijn wel aangeboren maar niet genetisch bepaald, zoals prenatale maternale stress. Als een vrouw tijdens de zwangerschap in een onveilige situatie verkeert (armoede, geweld) kan dit een blijvend effect hebben op de hersenfunctie van de baby. Een continu gevoel van onrust kan er het gevolg van zijn. Ook dit kan mensen kwetsbaar maken.</a:t>
            </a:r>
            <a:endParaRPr lang="nl-BE"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nl-NL" sz="1800" kern="100">
                <a:effectLst/>
                <a:latin typeface="Calibri" panose="020F0502020204030204" pitchFamily="34" charset="0"/>
                <a:ea typeface="Calibri" panose="020F0502020204030204" pitchFamily="34" charset="0"/>
                <a:cs typeface="Times New Roman" panose="02020603050405020304" pitchFamily="18" charset="0"/>
              </a:rPr>
              <a:t>Ingrijpende levensgebeurtenissen zoals lichamelijke of psychische verwaarlozing, mishandeling of misbruik kunnen zo traumatiserend zijn dat men vergetelheid zoekt in roesmiddelen of verslaafd gedrag. Gokken kan een manier zijn om met akelige herinneringen en opgeslagen spanningen om te gaan. </a:t>
            </a:r>
            <a:endParaRPr lang="nl-BE"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a:effectLst/>
                <a:latin typeface="Calibri" panose="020F0502020204030204" pitchFamily="34" charset="0"/>
                <a:ea typeface="Calibri" panose="020F0502020204030204" pitchFamily="34" charset="0"/>
                <a:cs typeface="Times New Roman" panose="02020603050405020304" pitchFamily="18" charset="0"/>
              </a:rPr>
              <a:t>Hechtingsproblemen kunnen mee aan de oorsprong liggen om te veel te gaan gokken. Nogal wat personen met een gokstoornis zouden eerder angstig-vermijdend gehecht zijn.</a:t>
            </a:r>
            <a:endParaRPr lang="nl-BE"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a:effectLst/>
                <a:latin typeface="Calibri" panose="020F0502020204030204" pitchFamily="34" charset="0"/>
                <a:ea typeface="Calibri" panose="020F0502020204030204" pitchFamily="34" charset="0"/>
                <a:cs typeface="Times New Roman" panose="02020603050405020304" pitchFamily="18" charset="0"/>
              </a:rPr>
              <a:t>Een laag zelfbeeld komt relatief veel voor. Dit kan vooraf reeds aanwezig zijn en versterkt worden door het gokprobleem. En kansspelen zijn enorme bekrachtigers doordat ze continu de boodschap geven ‘goed bezig’, ‘bijna gewonnen’...</a:t>
            </a:r>
            <a:endParaRPr lang="nl-BE"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a:effectLst/>
                <a:latin typeface="Calibri" panose="020F0502020204030204" pitchFamily="34" charset="0"/>
                <a:ea typeface="Calibri" panose="020F0502020204030204" pitchFamily="34" charset="0"/>
                <a:cs typeface="Times New Roman" panose="02020603050405020304" pitchFamily="18" charset="0"/>
              </a:rPr>
              <a:t>Of men uiteindelijk wint of verliest: de psychische ‘winst’ zit in het bezig zijn met gokken zelf. Gokken verlicht de last van zelfhaat en stelt de mensen in staat om deel te nemen aan een wereld van ingebeelde overwinningen, financieel succes en sociale acceptatie.</a:t>
            </a:r>
            <a:endParaRPr lang="nl-BE"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nl-NL" sz="1800" kern="100">
                <a:effectLst/>
                <a:latin typeface="Calibri" panose="020F0502020204030204" pitchFamily="34" charset="0"/>
                <a:ea typeface="Calibri" panose="020F0502020204030204" pitchFamily="34" charset="0"/>
                <a:cs typeface="Times New Roman" panose="02020603050405020304" pitchFamily="18" charset="0"/>
              </a:rPr>
              <a:t>De wisselwerking met de gokactiviteit doet de kwetsbaarheid almaar toenemen. Hoe langer iemand gokt, hoe groter de schade maar ook hoe kleiner de weerstand wordt tegen opnieuw te gaan gokken.  </a:t>
            </a:r>
            <a:endParaRPr lang="nl-BE"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800" kern="100">
                <a:effectLst/>
                <a:latin typeface="Calibri" panose="020F0502020204030204" pitchFamily="34" charset="0"/>
                <a:ea typeface="Calibri" panose="020F0502020204030204" pitchFamily="34" charset="0"/>
                <a:cs typeface="Times New Roman" panose="02020603050405020304" pitchFamily="18" charset="0"/>
              </a:rPr>
              <a:t> </a:t>
            </a:r>
            <a:endParaRPr lang="nl-BE"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nl-BE"/>
          </a:p>
          <a:p>
            <a:endParaRPr lang="nl-BE"/>
          </a:p>
        </p:txBody>
      </p:sp>
      <p:sp>
        <p:nvSpPr>
          <p:cNvPr id="4" name="Tijdelijke aanduiding voor dianummer 3"/>
          <p:cNvSpPr>
            <a:spLocks noGrp="1"/>
          </p:cNvSpPr>
          <p:nvPr>
            <p:ph type="sldNum" sz="quarter" idx="10"/>
          </p:nvPr>
        </p:nvSpPr>
        <p:spPr/>
        <p:txBody>
          <a:bodyPr/>
          <a:lstStyle/>
          <a:p>
            <a:fld id="{6A7AC909-EC22-4886-BD4D-EDB688E281F7}" type="slidenum">
              <a:rPr lang="en-US" smtClean="0"/>
              <a:pPr/>
              <a:t>19</a:t>
            </a:fld>
            <a:endParaRPr lang="en-US"/>
          </a:p>
        </p:txBody>
      </p:sp>
    </p:spTree>
    <p:extLst>
      <p:ext uri="{BB962C8B-B14F-4D97-AF65-F5344CB8AC3E}">
        <p14:creationId xmlns:p14="http://schemas.microsoft.com/office/powerpoint/2010/main" val="2640556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De kans dat er bij iemand een gokstoornis ontstaat heeft, zoals bij andere verslavingen, te maken met de omgeving, de aanwezigheid van gokproducten maar ook met de kwetsbaarheden van de persoon zelf.</a:t>
            </a:r>
            <a:endParaRPr lang="en-US">
              <a:solidFill>
                <a:srgbClr val="444444"/>
              </a:solidFill>
            </a:endParaRPr>
          </a:p>
          <a:p>
            <a:r>
              <a:rPr lang="nl-NL"/>
              <a:t>Meerdere tweelingstudies hebben aangetoond dat er een significante genetische bijdrage is aan de ontwikkeling van een gokstoornis. De erfelijkheidsschattingen voor pathologisch gokken variëren, net zoals bij andere verslavingen trouwens, van ongeveer 35% tot 60%</a:t>
            </a:r>
            <a:r>
              <a:rPr lang="nl-BE"/>
              <a:t>.</a:t>
            </a:r>
            <a:endParaRPr lang="en-US">
              <a:solidFill>
                <a:srgbClr val="444444"/>
              </a:solidFill>
            </a:endParaRPr>
          </a:p>
          <a:p>
            <a:pPr>
              <a:lnSpc>
                <a:spcPct val="114999"/>
              </a:lnSpc>
              <a:spcAft>
                <a:spcPts val="800"/>
              </a:spcAft>
            </a:pPr>
            <a:r>
              <a:rPr lang="nl-NL"/>
              <a:t> </a:t>
            </a:r>
            <a:endParaRPr lang="nl-BE">
              <a:solidFill>
                <a:srgbClr val="444444"/>
              </a:solidFill>
            </a:endParaRPr>
          </a:p>
          <a:p>
            <a:pPr>
              <a:lnSpc>
                <a:spcPct val="114999"/>
              </a:lnSpc>
              <a:spcAft>
                <a:spcPts val="800"/>
              </a:spcAft>
            </a:pPr>
            <a:r>
              <a:rPr lang="nl-NL"/>
              <a:t>Een aantal niet specifieke factoren kunnen mensen kwetsbaar maken om, eens in contact met kansspelen, de controle te verliezen. </a:t>
            </a:r>
            <a:endParaRPr lang="nl-BE">
              <a:solidFill>
                <a:srgbClr val="444444"/>
              </a:solidFill>
            </a:endParaRPr>
          </a:p>
          <a:p>
            <a:pPr>
              <a:lnSpc>
                <a:spcPct val="114999"/>
              </a:lnSpc>
              <a:spcAft>
                <a:spcPts val="800"/>
              </a:spcAft>
            </a:pPr>
            <a:r>
              <a:rPr lang="nl-NL"/>
              <a:t>Een lage gevoeligheid voor beloningen bijvoorbeeld, wat te maken heeft met lage dopaminespiegels, is geassocieerd met een grotere kans op verslavingen, onder meer gokverslaving. Ook een verhoogd angstniveau en een impulsief temperament zijn deels erfelijk bepaald en vormen een risico. Een beperkte impulscontrole is een voorspeller voor het later ontstaan van gokproblemen.</a:t>
            </a:r>
            <a:endParaRPr lang="nl-BE">
              <a:solidFill>
                <a:srgbClr val="444444"/>
              </a:solidFill>
              <a:ea typeface="Calibri"/>
              <a:cs typeface="Calibri"/>
            </a:endParaRPr>
          </a:p>
          <a:p>
            <a:pPr>
              <a:lnSpc>
                <a:spcPct val="114999"/>
              </a:lnSpc>
              <a:spcAft>
                <a:spcPts val="800"/>
              </a:spcAft>
            </a:pPr>
            <a:r>
              <a:rPr lang="nl-NL"/>
              <a:t>In aanleg kunnen mensen minder empathisch vermogen hebben en/of minder introspectieve mogelijkheden of ze missen de vaardigheid om de eigen gevoelens te herkennen. </a:t>
            </a:r>
            <a:r>
              <a:rPr lang="nl-NL" err="1"/>
              <a:t>Alexithymie</a:t>
            </a:r>
            <a:r>
              <a:rPr lang="nl-NL"/>
              <a:t>, noemt men dat. Ook dit ziet men meer bij mensen met een gokverslaving.</a:t>
            </a:r>
            <a:endParaRPr lang="nl-BE">
              <a:solidFill>
                <a:srgbClr val="444444"/>
              </a:solidFill>
            </a:endParaRPr>
          </a:p>
          <a:p>
            <a:pPr>
              <a:lnSpc>
                <a:spcPct val="107000"/>
              </a:lnSpc>
              <a:spcAft>
                <a:spcPts val="800"/>
              </a:spcAft>
            </a:pPr>
            <a:r>
              <a:rPr lang="nl-NL"/>
              <a:t>Mensen met </a:t>
            </a:r>
            <a:r>
              <a:rPr lang="nl-NL" err="1"/>
              <a:t>alexithymie</a:t>
            </a:r>
            <a:r>
              <a:rPr lang="nl-NL"/>
              <a:t> of gevoelsblindheid kunnen het onderscheid tussen emoties en fysiologische ervaringen niet goed maken. Ze voelen hartkloppingen maar realiseren zich niet dat ze eigenlijk angstig zijn. Dit is een hinderpaal om het eigen gedrag te sturen. </a:t>
            </a:r>
            <a:endParaRPr lang="nl-BE">
              <a:solidFill>
                <a:srgbClr val="444444"/>
              </a:solidFill>
            </a:endParaRPr>
          </a:p>
          <a:p>
            <a:pPr>
              <a:lnSpc>
                <a:spcPct val="107000"/>
              </a:lnSpc>
              <a:spcAft>
                <a:spcPts val="800"/>
              </a:spcAft>
            </a:pPr>
            <a:endParaRPr lang="nl-NL"/>
          </a:p>
          <a:p>
            <a:pPr>
              <a:lnSpc>
                <a:spcPct val="114999"/>
              </a:lnSpc>
              <a:spcAft>
                <a:spcPts val="800"/>
              </a:spcAft>
            </a:pPr>
            <a:r>
              <a:rPr lang="nl-NL"/>
              <a:t>Sommige factoren in het functioneren zijn wel aangeboren maar niet genetisch bepaald, zoals prenatale maternale stress. Als een vrouw tijdens de zwangerschap in een onveilige situatie verkeert (armoede, geweld) kan dit een blijvend effect hebben op de hersenfunctie van de baby. Een continu gevoel van onrust kan er het gevolg van zijn. Ook dit kan mensen kwetsbaar maken.</a:t>
            </a:r>
            <a:endParaRPr lang="nl-BE">
              <a:solidFill>
                <a:srgbClr val="444444"/>
              </a:solidFill>
            </a:endParaRPr>
          </a:p>
          <a:p>
            <a:pPr>
              <a:lnSpc>
                <a:spcPct val="114999"/>
              </a:lnSpc>
              <a:spcAft>
                <a:spcPts val="800"/>
              </a:spcAft>
            </a:pPr>
            <a:r>
              <a:rPr lang="nl-NL"/>
              <a:t>Ingrijpende levensgebeurtenissen zoals lichamelijke of psychische verwaarlozing, mishandeling of misbruik kunnen zo traumatiserend zijn dat men vergetelheid zoekt in roesmiddelen of verslaafd gedrag. Gokken kan een manier zijn om met akelige herinneringen en opgeslagen spanningen om te gaan. </a:t>
            </a:r>
            <a:endParaRPr lang="nl-BE">
              <a:solidFill>
                <a:srgbClr val="444444"/>
              </a:solidFill>
            </a:endParaRPr>
          </a:p>
          <a:p>
            <a:pPr>
              <a:lnSpc>
                <a:spcPct val="107000"/>
              </a:lnSpc>
              <a:spcAft>
                <a:spcPts val="800"/>
              </a:spcAft>
            </a:pPr>
            <a:r>
              <a:rPr lang="nl-NL"/>
              <a:t>Hechtingsproblemen kunnen mee aan de oorsprong liggen om te veel te gaan gokken. Een laag zelfbeeld komt relatief veel voor. Dit kan vooraf reeds aanwezig zijn en versterkt worden door het gokprobleem. Kansspelen zijn enorme bekrachtigers doordat ze continu de boodschap geven ‘goed bezig’, ‘bijna gewonnen’...</a:t>
            </a:r>
            <a:endParaRPr lang="nl-BE">
              <a:solidFill>
                <a:srgbClr val="444444"/>
              </a:solidFill>
            </a:endParaRPr>
          </a:p>
          <a:p>
            <a:pPr>
              <a:lnSpc>
                <a:spcPct val="107000"/>
              </a:lnSpc>
              <a:spcAft>
                <a:spcPts val="800"/>
              </a:spcAft>
            </a:pPr>
            <a:r>
              <a:rPr lang="nl-NL"/>
              <a:t>Of men uiteindelijk wint of verliest: de psychische ‘winst’ zit in het bezig zijn met gokken zelf. </a:t>
            </a:r>
            <a:endParaRPr lang="nl-BE">
              <a:solidFill>
                <a:srgbClr val="444444"/>
              </a:solidFill>
            </a:endParaRPr>
          </a:p>
          <a:p>
            <a:pPr>
              <a:lnSpc>
                <a:spcPct val="107000"/>
              </a:lnSpc>
              <a:spcAft>
                <a:spcPts val="800"/>
              </a:spcAft>
            </a:pPr>
            <a:endParaRPr lang="nl-NL"/>
          </a:p>
          <a:p>
            <a:pPr>
              <a:lnSpc>
                <a:spcPct val="107000"/>
              </a:lnSpc>
              <a:spcAft>
                <a:spcPts val="800"/>
              </a:spcAft>
            </a:pPr>
            <a:r>
              <a:rPr lang="nl-NL"/>
              <a:t>Gokken verlicht de last van zelfhaat en stelt de mensen in staat om deel te nemen aan een wereld van ingebeelde overwinningen, financieel succes en sociale acceptatie.</a:t>
            </a:r>
            <a:endParaRPr lang="nl-BE">
              <a:solidFill>
                <a:srgbClr val="444444"/>
              </a:solidFill>
              <a:ea typeface="Calibri"/>
              <a:cs typeface="Calibri"/>
            </a:endParaRPr>
          </a:p>
          <a:p>
            <a:pPr>
              <a:lnSpc>
                <a:spcPct val="114999"/>
              </a:lnSpc>
              <a:spcAft>
                <a:spcPts val="800"/>
              </a:spcAft>
            </a:pPr>
            <a:r>
              <a:rPr lang="nl-NL"/>
              <a:t>De wisselwerking met de gokactiviteit doet de kwetsbaarheid almaar toenemen. Hoe langer iemand gokt, hoe groter de schade maar ook hoe kleiner de weerstand wordt tegen opnieuw te gaan gokken. </a:t>
            </a:r>
            <a:endParaRPr lang="nl-BE">
              <a:solidFill>
                <a:srgbClr val="444444"/>
              </a:solidFill>
            </a:endParaRPr>
          </a:p>
          <a:p>
            <a:pPr>
              <a:lnSpc>
                <a:spcPct val="107000"/>
              </a:lnSpc>
              <a:spcAft>
                <a:spcPts val="800"/>
              </a:spcAft>
            </a:pPr>
            <a:r>
              <a:rPr lang="nl-NL"/>
              <a:t> </a:t>
            </a:r>
            <a:endParaRPr lang="nl-BE">
              <a:solidFill>
                <a:srgbClr val="444444"/>
              </a:solidFill>
            </a:endParaRPr>
          </a:p>
          <a:p>
            <a:endParaRPr lang="nl-BE">
              <a:solidFill>
                <a:srgbClr val="444444"/>
              </a:solidFill>
            </a:endParaRPr>
          </a:p>
          <a:p>
            <a:endParaRPr lang="nl-BE">
              <a:solidFill>
                <a:srgbClr val="444444"/>
              </a:solidFill>
            </a:endParaRPr>
          </a:p>
          <a:p>
            <a:endParaRPr lang="nl-BE">
              <a:ea typeface="Calibri"/>
              <a:cs typeface="Calibri"/>
            </a:endParaRPr>
          </a:p>
        </p:txBody>
      </p:sp>
      <p:sp>
        <p:nvSpPr>
          <p:cNvPr id="4" name="Tijdelijke aanduiding voor dianummer 3"/>
          <p:cNvSpPr>
            <a:spLocks noGrp="1"/>
          </p:cNvSpPr>
          <p:nvPr>
            <p:ph type="sldNum" sz="quarter" idx="10"/>
          </p:nvPr>
        </p:nvSpPr>
        <p:spPr/>
        <p:txBody>
          <a:bodyPr/>
          <a:lstStyle/>
          <a:p>
            <a:fld id="{6A7AC909-EC22-4886-BD4D-EDB688E281F7}" type="slidenum">
              <a:rPr lang="en-US" smtClean="0"/>
              <a:pPr/>
              <a:t>20</a:t>
            </a:fld>
            <a:endParaRPr lang="en-US"/>
          </a:p>
        </p:txBody>
      </p:sp>
    </p:spTree>
    <p:extLst>
      <p:ext uri="{BB962C8B-B14F-4D97-AF65-F5344CB8AC3E}">
        <p14:creationId xmlns:p14="http://schemas.microsoft.com/office/powerpoint/2010/main" val="880794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ea typeface="Calibri"/>
                <a:cs typeface="Calibri"/>
              </a:rPr>
              <a:t>We voegden enkele (optionele) quizvragen toe aan de PPT. Je kan de deelnemers vragen te antwoorden via poll of chat.</a:t>
            </a:r>
            <a:endParaRPr lang="nl-NL"/>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2</a:t>
            </a:fld>
            <a:endParaRPr lang="en-US"/>
          </a:p>
        </p:txBody>
      </p:sp>
    </p:spTree>
    <p:extLst>
      <p:ext uri="{BB962C8B-B14F-4D97-AF65-F5344CB8AC3E}">
        <p14:creationId xmlns:p14="http://schemas.microsoft.com/office/powerpoint/2010/main" val="9766552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ea typeface="Calibri"/>
                <a:cs typeface="Calibri"/>
              </a:rPr>
              <a:t>Neurologische verschijnselen die bij andere verslavingen bekend zijn, zien we ook bij gokken terugkomen. </a:t>
            </a:r>
          </a:p>
          <a:p>
            <a:r>
              <a:rPr lang="nl-NL">
                <a:ea typeface="Calibri"/>
                <a:cs typeface="Calibri"/>
              </a:rPr>
              <a:t>Zo wordt ook het beloningssysteem geactiveerd en zien we een verzwakking van de activiteit van de prefrontale cortex</a:t>
            </a:r>
            <a:r>
              <a:rPr lang="nl-NL"/>
              <a:t> vooral in gebieden die te maken hebben met:</a:t>
            </a:r>
            <a:endParaRPr lang="nl-NL">
              <a:ea typeface="Calibri"/>
              <a:cs typeface="Calibri"/>
            </a:endParaRPr>
          </a:p>
          <a:p>
            <a:pPr marL="171450" indent="-171450">
              <a:buFont typeface="Arial"/>
              <a:buChar char="•"/>
            </a:pPr>
            <a:r>
              <a:rPr lang="nl-NL"/>
              <a:t>impulscontrole</a:t>
            </a:r>
            <a:endParaRPr lang="nl-NL">
              <a:ea typeface="Calibri"/>
              <a:cs typeface="Calibri"/>
            </a:endParaRPr>
          </a:p>
          <a:p>
            <a:pPr marL="171450" indent="-171450">
              <a:buFont typeface="Arial"/>
              <a:buChar char="•"/>
            </a:pPr>
            <a:r>
              <a:rPr lang="nl-NL"/>
              <a:t>risico-inschatting</a:t>
            </a:r>
            <a:endParaRPr lang="nl-NL">
              <a:ea typeface="Calibri"/>
              <a:cs typeface="Calibri"/>
            </a:endParaRPr>
          </a:p>
          <a:p>
            <a:pPr marL="171450" indent="-171450">
              <a:buFont typeface="Arial"/>
              <a:buChar char="•"/>
            </a:pPr>
            <a:r>
              <a:rPr lang="nl-NL"/>
              <a:t>het vermogen om gedrag te stoppen</a:t>
            </a:r>
            <a:endParaRPr lang="nl-NL">
              <a:ea typeface="Calibri"/>
              <a:cs typeface="Calibri"/>
            </a:endParaRPr>
          </a:p>
          <a:p>
            <a:pPr marL="171450" indent="-171450">
              <a:buFont typeface="Arial"/>
              <a:buChar char="•"/>
            </a:pPr>
            <a:r>
              <a:rPr lang="nl-NL"/>
              <a:t>flexibel schakelen tussen stimuli</a:t>
            </a:r>
            <a:endParaRPr lang="nl-NL">
              <a:ea typeface="Calibri"/>
              <a:cs typeface="Calibri"/>
            </a:endParaRPr>
          </a:p>
          <a:p>
            <a:endParaRPr lang="nl-NL">
              <a:ea typeface="Calibri"/>
              <a:cs typeface="Calibri"/>
            </a:endParaRPr>
          </a:p>
          <a:p>
            <a:endParaRPr lang="nl-NL">
              <a:ea typeface="Calibri"/>
              <a:cs typeface="Calibri"/>
            </a:endParaRPr>
          </a:p>
          <a:p>
            <a:r>
              <a:rPr lang="nl-NL"/>
              <a:t>Bij gokken komt er in het beloningssysteem al </a:t>
            </a:r>
            <a:r>
              <a:rPr lang="nl-NL" b="1"/>
              <a:t>dopamine vrij vóór het resultaat bekend is</a:t>
            </a:r>
            <a:r>
              <a:rPr lang="nl-NL"/>
              <a:t>. Dit hangt samen met de </a:t>
            </a:r>
            <a:r>
              <a:rPr lang="nl-NL" b="1"/>
              <a:t>spanning en verwachting</a:t>
            </a:r>
            <a:r>
              <a:rPr lang="nl-NL"/>
              <a:t> van een mogelijke winst.</a:t>
            </a:r>
            <a:endParaRPr lang="nl-NL">
              <a:ea typeface="Calibri"/>
              <a:cs typeface="Calibri"/>
            </a:endParaRPr>
          </a:p>
          <a:p>
            <a:r>
              <a:rPr lang="nl-NL"/>
              <a:t>Zowel gezonde spelers als mensen met een gokstoornis krijgen </a:t>
            </a:r>
            <a:r>
              <a:rPr lang="nl-NL" b="1"/>
              <a:t>meer dopamine bij winst</a:t>
            </a:r>
            <a:r>
              <a:rPr lang="nl-NL"/>
              <a:t>, maar mensen met een gokstoornis hebben óók een </a:t>
            </a:r>
            <a:r>
              <a:rPr lang="nl-NL" b="1"/>
              <a:t>verhoogde dopaminereactie bij verlies</a:t>
            </a:r>
            <a:r>
              <a:rPr lang="nl-NL"/>
              <a:t>. Daardoor zijn ze </a:t>
            </a:r>
            <a:r>
              <a:rPr lang="nl-NL" b="1"/>
              <a:t>minder gevoelig voor negatieve gevolgen</a:t>
            </a:r>
            <a:r>
              <a:rPr lang="nl-NL"/>
              <a:t> en blijven ze sneller doorgokken.</a:t>
            </a:r>
            <a:endParaRPr lang="nl-NL">
              <a:ea typeface="Calibri"/>
              <a:cs typeface="Calibri"/>
            </a:endParaRPr>
          </a:p>
          <a:p>
            <a:endParaRPr lang="nl-NL"/>
          </a:p>
          <a:p>
            <a:r>
              <a:rPr lang="nl-NL"/>
              <a:t>Neurobiologie speelt dus een belangrijke rol bij gokproblemen. Door een </a:t>
            </a:r>
            <a:r>
              <a:rPr lang="nl-NL" b="1"/>
              <a:t>sterkere behoefte aan opwinding</a:t>
            </a:r>
            <a:r>
              <a:rPr lang="nl-NL"/>
              <a:t> en een </a:t>
            </a:r>
            <a:r>
              <a:rPr lang="nl-NL" b="1"/>
              <a:t>minder gevoelig beloningssysteem</a:t>
            </a:r>
            <a:r>
              <a:rPr lang="nl-NL"/>
              <a:t> zijn steeds krachtigere prikkels nodig. Tegelijk wordt het </a:t>
            </a:r>
            <a:r>
              <a:rPr lang="nl-NL" b="1"/>
              <a:t>moeilijker om het gedrag te stoppen</a:t>
            </a:r>
            <a:r>
              <a:rPr lang="nl-NL"/>
              <a:t>, waardoor de controle afneemt.</a:t>
            </a:r>
            <a:endParaRPr lang="nl-NL">
              <a:ea typeface="Calibri"/>
              <a:cs typeface="Calibri"/>
            </a:endParaRPr>
          </a:p>
          <a:p>
            <a:endParaRPr lang="nl-NL">
              <a:ea typeface="Calibri"/>
              <a:cs typeface="Calibri"/>
            </a:endParaRPr>
          </a:p>
          <a:p>
            <a:endParaRPr lang="nl-NL">
              <a:ea typeface="Calibri"/>
              <a:cs typeface="Calibri"/>
            </a:endParaRPr>
          </a:p>
          <a:p>
            <a:endParaRPr lang="nl-NL">
              <a:ea typeface="Calibri"/>
              <a:cs typeface="Calibri"/>
            </a:endParaRPr>
          </a:p>
        </p:txBody>
      </p:sp>
      <p:sp>
        <p:nvSpPr>
          <p:cNvPr id="4" name="Slide Number Placeholder 3"/>
          <p:cNvSpPr>
            <a:spLocks noGrp="1"/>
          </p:cNvSpPr>
          <p:nvPr>
            <p:ph type="sldNum" sz="quarter" idx="10"/>
          </p:nvPr>
        </p:nvSpPr>
        <p:spPr/>
        <p:txBody>
          <a:bodyPr/>
          <a:lstStyle/>
          <a:p>
            <a:fld id="{6A7AC909-EC22-4886-BD4D-EDB688E281F7}" type="slidenum">
              <a:rPr lang="en-US" smtClean="0"/>
              <a:pPr/>
              <a:t>21</a:t>
            </a:fld>
            <a:endParaRPr lang="en-US"/>
          </a:p>
        </p:txBody>
      </p:sp>
    </p:spTree>
    <p:extLst>
      <p:ext uri="{BB962C8B-B14F-4D97-AF65-F5344CB8AC3E}">
        <p14:creationId xmlns:p14="http://schemas.microsoft.com/office/powerpoint/2010/main" val="3547384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Specifiek bij gokken zien we een aantal typische kenmerken in het functioneren.</a:t>
            </a:r>
            <a:endParaRPr lang="en-US"/>
          </a:p>
          <a:p>
            <a:r>
              <a:rPr lang="nl-BE" b="1"/>
              <a:t>Persevereren:</a:t>
            </a:r>
            <a:br>
              <a:rPr lang="nl-BE" b="1">
                <a:cs typeface="+mn-lt"/>
              </a:rPr>
            </a:br>
            <a:r>
              <a:rPr lang="nl-BE"/>
              <a:t> Mensen blijven vastzitten in hetzelfde gedrag. Iemand kan uren aan dezelfde gokmachine blijven staan en steeds hetzelfde blijven doen, zelfs als het weinig oplevert.</a:t>
            </a:r>
          </a:p>
          <a:p>
            <a:r>
              <a:rPr lang="nl-BE" b="1"/>
              <a:t>Verminderde cognitieve flexibiliteit:</a:t>
            </a:r>
            <a:br>
              <a:rPr lang="nl-BE" b="1"/>
            </a:br>
            <a:r>
              <a:rPr lang="nl-BE"/>
              <a:t> Ze kunnen zich minder gemakkelijk aanpassen of uit een bepaald patroon stappen. Hun denken en gedrag zijn dus wat rigider.</a:t>
            </a:r>
          </a:p>
          <a:p>
            <a:r>
              <a:rPr lang="nl-BE" b="1"/>
              <a:t>Moeilijk kunnen switchen tussen stimuli:</a:t>
            </a:r>
            <a:br>
              <a:rPr lang="nl-BE" b="1">
                <a:cs typeface="+mn-lt"/>
              </a:rPr>
            </a:br>
            <a:r>
              <a:rPr lang="nl-BE" b="1"/>
              <a:t> </a:t>
            </a:r>
            <a:r>
              <a:rPr lang="nl-BE"/>
              <a:t>Het schakelen tussen verschillende prikkels, taken of gedachten verloopt trager. Daardoor blijven ze eerder hangen in één focuspunt, zoals gokken.</a:t>
            </a:r>
          </a:p>
          <a:p>
            <a:r>
              <a:rPr lang="nl-BE" b="1"/>
              <a:t>Verminderde activiteit in de insula:</a:t>
            </a:r>
            <a:br>
              <a:rPr lang="nl-BE" b="1"/>
            </a:br>
            <a:r>
              <a:rPr lang="nl-BE" b="1"/>
              <a:t> Hierdoor herkennen mensen met een gokprobleem hun eigen gevoelens minder goed (alexithymie</a:t>
            </a:r>
            <a:r>
              <a:rPr lang="nl-BE"/>
              <a:t>). Ze merken signalen van spanning of onrust minder op en kunnen zichzelf daardoor ook minder goed bijsturen.</a:t>
            </a:r>
          </a:p>
          <a:p>
            <a:endParaRPr lang="nl-BE">
              <a:latin typeface="Arial"/>
              <a:cs typeface="Arial"/>
            </a:endParaRPr>
          </a:p>
          <a:p>
            <a:pPr marL="171450" indent="-171450">
              <a:buFont typeface="Calibri"/>
              <a:buChar char="-"/>
            </a:pPr>
            <a:endParaRPr lang="nl-BE">
              <a:latin typeface="Arial"/>
              <a:cs typeface="Arial"/>
            </a:endParaRPr>
          </a:p>
        </p:txBody>
      </p:sp>
      <p:sp>
        <p:nvSpPr>
          <p:cNvPr id="4" name="Slide Number Placeholder 3"/>
          <p:cNvSpPr>
            <a:spLocks noGrp="1"/>
          </p:cNvSpPr>
          <p:nvPr>
            <p:ph type="sldNum" sz="quarter" idx="10"/>
          </p:nvPr>
        </p:nvSpPr>
        <p:spPr/>
        <p:txBody>
          <a:bodyPr/>
          <a:lstStyle/>
          <a:p>
            <a:fld id="{6A7AC909-EC22-4886-BD4D-EDB688E281F7}" type="slidenum">
              <a:rPr lang="en-US" smtClean="0"/>
              <a:pPr/>
              <a:t>22</a:t>
            </a:fld>
            <a:endParaRPr lang="en-US"/>
          </a:p>
        </p:txBody>
      </p:sp>
    </p:spTree>
    <p:extLst>
      <p:ext uri="{BB962C8B-B14F-4D97-AF65-F5344CB8AC3E}">
        <p14:creationId xmlns:p14="http://schemas.microsoft.com/office/powerpoint/2010/main" val="4243392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a:effectLst/>
                <a:latin typeface="Times New Roman"/>
                <a:ea typeface="Times New Roman" panose="02020603050405020304" pitchFamily="18" charset="0"/>
                <a:cs typeface="Times New Roman"/>
              </a:rPr>
              <a:t>Mensen die gokken of gokproblemen ervaren hebben </a:t>
            </a:r>
            <a:r>
              <a:rPr lang="nl-BE" sz="1200" b="1">
                <a:effectLst/>
                <a:latin typeface="Times New Roman"/>
                <a:ea typeface="Times New Roman" panose="02020603050405020304" pitchFamily="18" charset="0"/>
                <a:cs typeface="Times New Roman"/>
              </a:rPr>
              <a:t>verschillende overtuigingen en denkfouten m.b.t. de kansspelen waar ze aan deelnemen</a:t>
            </a:r>
            <a:r>
              <a:rPr lang="nl-BE" sz="1200">
                <a:effectLst/>
                <a:latin typeface="Times New Roman"/>
                <a:ea typeface="Times New Roman" panose="02020603050405020304" pitchFamily="18" charset="0"/>
                <a:cs typeface="Times New Roman"/>
              </a:rPr>
              <a:t>.</a:t>
            </a:r>
          </a:p>
          <a:p>
            <a:r>
              <a:rPr lang="nl-BE" sz="1200">
                <a:effectLst/>
                <a:latin typeface="Times New Roman"/>
                <a:ea typeface="Times New Roman" panose="02020603050405020304" pitchFamily="18" charset="0"/>
                <a:cs typeface="Times New Roman"/>
              </a:rPr>
              <a:t>Indien personen nog actief aan het gokken zijn, is het beter om deze denkfouten (nog) niet te trachten corrigeren. Dit zal op weerstand botsen.</a:t>
            </a:r>
          </a:p>
          <a:p>
            <a:r>
              <a:rPr lang="nl-BE" sz="1200" b="1">
                <a:effectLst/>
                <a:latin typeface="Times New Roman"/>
                <a:ea typeface="Times New Roman" panose="02020603050405020304" pitchFamily="18" charset="0"/>
                <a:cs typeface="Times New Roman"/>
              </a:rPr>
              <a:t>Bij mensen die wel gestopt zijn, is het wel belangrijk om met de denkfouten aan de slag te gaan als terugvalpreventie.</a:t>
            </a:r>
          </a:p>
          <a:p>
            <a:endParaRPr lang="nl-BE" sz="120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nl-BE" sz="1200">
                <a:effectLst/>
                <a:latin typeface="Times New Roman"/>
                <a:ea typeface="Times New Roman" panose="02020603050405020304" pitchFamily="18" charset="0"/>
                <a:cs typeface="Times New Roman"/>
              </a:rPr>
              <a:t>Enkele belangrijke denkfouten zijn:</a:t>
            </a:r>
            <a:endParaRPr lang="nl-BE" sz="1050">
              <a:effectLst/>
              <a:latin typeface="Times New Roman"/>
              <a:ea typeface="Times New Roman" panose="02020603050405020304" pitchFamily="18" charset="0"/>
              <a:cs typeface="Times New Roman"/>
            </a:endParaRPr>
          </a:p>
          <a:p>
            <a:r>
              <a:rPr lang="nl-NL" b="1" err="1"/>
              <a:t>Gambler’s</a:t>
            </a:r>
            <a:r>
              <a:rPr lang="nl-NL" b="1"/>
              <a:t> </a:t>
            </a:r>
            <a:r>
              <a:rPr lang="nl-NL" b="1" err="1"/>
              <a:t>fallacy</a:t>
            </a:r>
            <a:r>
              <a:rPr lang="nl-NL" b="1"/>
              <a:t>/ gokkers misvatting</a:t>
            </a:r>
            <a:endParaRPr lang="nl-NL" b="1">
              <a:ea typeface="Calibri"/>
              <a:cs typeface="Calibri"/>
            </a:endParaRPr>
          </a:p>
          <a:p>
            <a:pPr>
              <a:lnSpc>
                <a:spcPct val="107000"/>
              </a:lnSpc>
              <a:spcAft>
                <a:spcPts val="800"/>
              </a:spcAft>
            </a:pPr>
            <a:r>
              <a:rPr lang="nl-NL" sz="1800" kern="100">
                <a:effectLst/>
                <a:latin typeface="Calibri"/>
                <a:ea typeface="Calibri"/>
                <a:cs typeface="Calibri"/>
              </a:rPr>
              <a:t> de misvatting dat de uitkomst nu samenhangt met vorige uitkomsten. Dat bijvoorbeeld een gebeurtenis die in het verleden minder vaak is opgetreden, in de nabije toekomst meer zal optreden. Bij het opwerpen van een munt veronderstelt de gokker bijvoorbeeld dat de kans op 'kop' toeneemt wanneer een aantal keren achter elkaar 'munt' wordt gegooid.</a:t>
            </a:r>
            <a:endParaRPr lang="nl-BE" sz="1800" kern="100">
              <a:effectLst/>
              <a:latin typeface="Calibri"/>
              <a:ea typeface="Calibri"/>
              <a:cs typeface="Calibri"/>
            </a:endParaRPr>
          </a:p>
          <a:p>
            <a:pPr>
              <a:lnSpc>
                <a:spcPct val="115000"/>
              </a:lnSpc>
              <a:spcAft>
                <a:spcPts val="800"/>
              </a:spcAft>
            </a:pPr>
            <a:r>
              <a:rPr lang="nl-NL" sz="1800" kern="100">
                <a:effectLst/>
                <a:latin typeface="Calibri"/>
                <a:ea typeface="Calibri"/>
                <a:cs typeface="Calibri"/>
              </a:rPr>
              <a:t>Gokkers menen vaak, intuïtief dat er een patroon zit in de resultaten van een gokspel, </a:t>
            </a:r>
            <a:r>
              <a:rPr lang="nl-NL" sz="1800" kern="100" err="1">
                <a:effectLst/>
                <a:latin typeface="Calibri"/>
                <a:ea typeface="Calibri"/>
                <a:cs typeface="Calibri"/>
              </a:rPr>
              <a:t>bvb</a:t>
            </a:r>
            <a:r>
              <a:rPr lang="nl-NL" sz="1800" kern="100">
                <a:effectLst/>
                <a:latin typeface="Calibri"/>
                <a:ea typeface="Calibri"/>
                <a:cs typeface="Calibri"/>
              </a:rPr>
              <a:t> “als wit vaak gevallen is, zal nu zwart zal vallen”. </a:t>
            </a:r>
            <a:endParaRPr lang="nl-BE" sz="1800" kern="100">
              <a:effectLst/>
              <a:latin typeface="Calibri"/>
              <a:ea typeface="Calibri"/>
              <a:cs typeface="Calibri"/>
            </a:endParaRPr>
          </a:p>
          <a:p>
            <a:pPr>
              <a:lnSpc>
                <a:spcPct val="115000"/>
              </a:lnSpc>
              <a:spcAft>
                <a:spcPts val="800"/>
              </a:spcAft>
            </a:pPr>
            <a:r>
              <a:rPr lang="nl-NL" sz="1800" kern="100">
                <a:effectLst/>
                <a:latin typeface="Calibri"/>
                <a:ea typeface="Calibri"/>
                <a:cs typeface="Calibri"/>
              </a:rPr>
              <a:t>De nuchtere feiten zijn dat de </a:t>
            </a:r>
            <a:r>
              <a:rPr lang="nl-NL" sz="1800" kern="100">
                <a:latin typeface="Calibri"/>
                <a:ea typeface="Calibri"/>
                <a:cs typeface="Calibri"/>
              </a:rPr>
              <a:t>voorgaande</a:t>
            </a:r>
            <a:r>
              <a:rPr lang="nl-NL" sz="1800" kern="100">
                <a:effectLst/>
                <a:latin typeface="Calibri"/>
                <a:ea typeface="Calibri"/>
                <a:cs typeface="Calibri"/>
              </a:rPr>
              <a:t> verliezen en het aantal pogingen op géén enkele manier van invloed zijn op de kans om te winnen bij een volgende poging.  Men noemt dit “de onafhanke­lijkheid van spelrondes.”</a:t>
            </a:r>
            <a:endParaRPr lang="nl-BE" sz="1800" kern="100">
              <a:effectLst/>
              <a:latin typeface="Calibri"/>
              <a:ea typeface="Calibri"/>
              <a:cs typeface="Calibri"/>
            </a:endParaRPr>
          </a:p>
          <a:p>
            <a:pPr>
              <a:lnSpc>
                <a:spcPct val="115000"/>
              </a:lnSpc>
              <a:spcAft>
                <a:spcPts val="800"/>
              </a:spcAft>
            </a:pPr>
            <a:r>
              <a:rPr lang="nl-NL" sz="1800" b="1" kern="100">
                <a:effectLst/>
                <a:latin typeface="Calibri"/>
                <a:ea typeface="Calibri"/>
                <a:cs typeface="Calibri"/>
              </a:rPr>
              <a:t>Illusie van controle </a:t>
            </a:r>
            <a:r>
              <a:rPr lang="nl-NL" sz="1800" kern="100">
                <a:effectLst/>
                <a:latin typeface="Calibri"/>
                <a:ea typeface="Calibri"/>
                <a:cs typeface="Calibri"/>
              </a:rPr>
              <a:t> de illusie dat je invloed hebt door de manier waarop je de bal 'afschiet' bij een bingotoestel .  De ‘duwknoppen’ bij </a:t>
            </a:r>
            <a:r>
              <a:rPr lang="nl-NL" sz="1800" i="1" kern="100" err="1">
                <a:effectLst/>
                <a:latin typeface="Calibri"/>
                <a:ea typeface="Calibri"/>
                <a:cs typeface="Calibri"/>
              </a:rPr>
              <a:t>slots</a:t>
            </a:r>
            <a:r>
              <a:rPr lang="nl-NL" sz="1800" kern="100">
                <a:effectLst/>
                <a:latin typeface="Calibri"/>
                <a:ea typeface="Calibri"/>
                <a:cs typeface="Calibri"/>
              </a:rPr>
              <a:t>  </a:t>
            </a:r>
            <a:r>
              <a:rPr lang="nl-NL" sz="1800" kern="100" err="1">
                <a:effectLst/>
                <a:latin typeface="Calibri"/>
                <a:ea typeface="Calibri"/>
                <a:cs typeface="Calibri"/>
              </a:rPr>
              <a:t>bvb</a:t>
            </a:r>
            <a:r>
              <a:rPr lang="nl-NL" sz="1800" kern="100">
                <a:effectLst/>
                <a:latin typeface="Calibri"/>
                <a:ea typeface="Calibri"/>
                <a:cs typeface="Calibri"/>
              </a:rPr>
              <a:t> suggereren dat je als speler impact kan hebben. Terwijl het de ingebouwde toevals­generator is die bepaalt of het volgende spel verloren of gewonnen wordt. Deze illusies worden gevoed door hoe het kansspel is opgebouwd.</a:t>
            </a:r>
            <a:endParaRPr lang="nl-BE" sz="1800" kern="100">
              <a:effectLst/>
              <a:latin typeface="Calibri"/>
              <a:ea typeface="Calibri"/>
              <a:cs typeface="Calibri"/>
            </a:endParaRPr>
          </a:p>
          <a:p>
            <a:r>
              <a:rPr lang="nl-NL" sz="1800">
                <a:effectLst/>
                <a:latin typeface="Calibri"/>
                <a:ea typeface="Calibri"/>
                <a:cs typeface="Calibri"/>
              </a:rPr>
              <a:t>Slot-machines/ fruitautomaten en andere elektronische kansspelen  zijn ontworpen om de illusie van controle te creëren.  Hoewel ze binnenin allemaal gelijkaardige elektronica hebben, tonen ze een ander “gezicht” aan de speler via de buitenkant. </a:t>
            </a:r>
          </a:p>
          <a:p>
            <a:r>
              <a:rPr lang="nl-NL" sz="1800">
                <a:effectLst/>
                <a:latin typeface="Calibri"/>
                <a:ea typeface="Calibri"/>
                <a:cs typeface="Calibri"/>
              </a:rPr>
              <a:t>Gokkers gaan dan </a:t>
            </a:r>
            <a:r>
              <a:rPr lang="nl-NL" sz="1800" err="1">
                <a:effectLst/>
                <a:latin typeface="Calibri"/>
                <a:ea typeface="Calibri"/>
                <a:cs typeface="Calibri"/>
              </a:rPr>
              <a:t>bvb</a:t>
            </a:r>
            <a:r>
              <a:rPr lang="nl-NL" sz="1800">
                <a:effectLst/>
                <a:latin typeface="Calibri"/>
                <a:ea typeface="Calibri"/>
                <a:cs typeface="Calibri"/>
              </a:rPr>
              <a:t> </a:t>
            </a:r>
            <a:r>
              <a:rPr lang="nl-NL" sz="1800" kern="100">
                <a:solidFill>
                  <a:srgbClr val="000000"/>
                </a:solidFill>
                <a:effectLst/>
                <a:latin typeface="Calibri"/>
                <a:ea typeface="Calibri"/>
                <a:cs typeface="Calibri"/>
              </a:rPr>
              <a:t>Een machine observeren om cyclussen of patronen van winnen en verliezen te ontdekken.</a:t>
            </a:r>
            <a:endParaRPr lang="nl-BE" sz="1800" kern="100">
              <a:effectLst/>
              <a:latin typeface="Calibri"/>
              <a:ea typeface="Calibri"/>
              <a:cs typeface="Calibri"/>
            </a:endParaRPr>
          </a:p>
          <a:p>
            <a:pPr marL="0" lvl="0" indent="0">
              <a:lnSpc>
                <a:spcPct val="115000"/>
              </a:lnSpc>
              <a:spcAft>
                <a:spcPts val="800"/>
              </a:spcAft>
              <a:buFont typeface="+mj-lt"/>
              <a:buNone/>
            </a:pPr>
            <a:r>
              <a:rPr lang="nl-NL" sz="1800" kern="100">
                <a:solidFill>
                  <a:srgbClr val="000000"/>
                </a:solidFill>
                <a:effectLst/>
                <a:latin typeface="Calibri"/>
                <a:ea typeface="Calibri"/>
                <a:cs typeface="Calibri"/>
              </a:rPr>
              <a:t>- Een apparaat kiezen dat die dag weinig of veel gegeven heeft, alsof een machine “vol” of “leeg” kan zijn.</a:t>
            </a:r>
            <a:endParaRPr lang="nl-BE" sz="1800" kern="100">
              <a:effectLst/>
              <a:latin typeface="Calibri"/>
              <a:ea typeface="Calibri"/>
              <a:cs typeface="Calibri"/>
            </a:endParaRPr>
          </a:p>
          <a:p>
            <a:pPr marL="0" lvl="0" indent="0">
              <a:lnSpc>
                <a:spcPct val="115000"/>
              </a:lnSpc>
              <a:spcAft>
                <a:spcPts val="800"/>
              </a:spcAft>
              <a:buFont typeface="+mj-lt"/>
              <a:buNone/>
            </a:pPr>
            <a:r>
              <a:rPr lang="nl-NL" sz="1800" kern="100">
                <a:solidFill>
                  <a:srgbClr val="000000"/>
                </a:solidFill>
                <a:effectLst/>
                <a:latin typeface="Calibri"/>
                <a:ea typeface="Calibri"/>
                <a:cs typeface="Calibri"/>
              </a:rPr>
              <a:t>- De machine “testen” door eerst met kleine inzetten uit te proberen.</a:t>
            </a:r>
            <a:endParaRPr lang="nl-BE" sz="1800" kern="100">
              <a:solidFill>
                <a:srgbClr val="000000"/>
              </a:solidFill>
              <a:effectLst/>
              <a:latin typeface="Calibri"/>
              <a:ea typeface="Calibri"/>
              <a:cs typeface="Calibri"/>
            </a:endParaRPr>
          </a:p>
          <a:p>
            <a:pPr marL="0" lvl="0" indent="0">
              <a:buFontTx/>
              <a:buNone/>
            </a:pPr>
            <a:endParaRPr lang="nl-NL">
              <a:latin typeface="Calibri"/>
              <a:ea typeface="Calibri"/>
              <a:cs typeface="Calibri"/>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nl-NL" sz="1200" b="1" i="0" u="none" strike="noStrike" kern="1200" cap="none" spc="0" normalizeH="0" baseline="0" noProof="0" err="1">
                <a:ln>
                  <a:noFill/>
                </a:ln>
                <a:solidFill>
                  <a:srgbClr val="2A4B6D"/>
                </a:solidFill>
                <a:effectLst/>
                <a:uLnTx/>
                <a:uFillTx/>
                <a:latin typeface="Arial" panose="020B0604020202020204"/>
                <a:ea typeface="+mn-ea"/>
                <a:cs typeface="+mn-cs"/>
              </a:rPr>
              <a:t>Sunk</a:t>
            </a:r>
            <a:r>
              <a:rPr kumimoji="0" lang="nl-NL" sz="1200" b="1" i="0" u="none" strike="noStrike" kern="1200" cap="none" spc="0" normalizeH="0" baseline="0" noProof="0">
                <a:ln>
                  <a:noFill/>
                </a:ln>
                <a:solidFill>
                  <a:srgbClr val="2A4B6D"/>
                </a:solidFill>
                <a:effectLst/>
                <a:uLnTx/>
                <a:uFillTx/>
                <a:latin typeface="Arial" panose="020B0604020202020204"/>
                <a:ea typeface="+mn-ea"/>
                <a:cs typeface="+mn-cs"/>
              </a:rPr>
              <a:t> </a:t>
            </a:r>
            <a:r>
              <a:rPr kumimoji="0" lang="nl-NL" sz="1200" b="1" i="0" u="none" strike="noStrike" kern="1200" cap="none" spc="0" normalizeH="0" baseline="0" noProof="0" err="1">
                <a:ln>
                  <a:noFill/>
                </a:ln>
                <a:solidFill>
                  <a:srgbClr val="2A4B6D"/>
                </a:solidFill>
                <a:effectLst/>
                <a:uLnTx/>
                <a:uFillTx/>
                <a:latin typeface="Arial" panose="020B0604020202020204"/>
                <a:ea typeface="+mn-ea"/>
                <a:cs typeface="+mn-cs"/>
              </a:rPr>
              <a:t>cost</a:t>
            </a:r>
            <a:r>
              <a:rPr kumimoji="0" lang="nl-NL" sz="1200" b="1" i="0" u="none" strike="noStrike" kern="1200" cap="none" spc="0" normalizeH="0" baseline="0" noProof="0">
                <a:ln>
                  <a:noFill/>
                </a:ln>
                <a:solidFill>
                  <a:srgbClr val="2A4B6D"/>
                </a:solidFill>
                <a:effectLst/>
                <a:uLnTx/>
                <a:uFillTx/>
                <a:latin typeface="Arial" panose="020B0604020202020204"/>
                <a:ea typeface="+mn-ea"/>
                <a:cs typeface="+mn-cs"/>
              </a:rPr>
              <a:t> </a:t>
            </a:r>
            <a:r>
              <a:rPr kumimoji="0" lang="nl-NL" sz="1200" b="1" i="0" u="none" strike="noStrike" kern="1200" cap="none" spc="0" normalizeH="0" baseline="0" noProof="0" err="1">
                <a:ln>
                  <a:noFill/>
                </a:ln>
                <a:solidFill>
                  <a:srgbClr val="2A4B6D"/>
                </a:solidFill>
                <a:effectLst/>
                <a:uLnTx/>
                <a:uFillTx/>
                <a:latin typeface="Arial" panose="020B0604020202020204"/>
                <a:ea typeface="+mn-ea"/>
                <a:cs typeface="+mn-cs"/>
              </a:rPr>
              <a:t>fallacy</a:t>
            </a:r>
            <a:r>
              <a:rPr kumimoji="0" lang="nl-NL" sz="1200" b="1" i="0" u="none" strike="noStrike" kern="1200" cap="none" spc="0" normalizeH="0" baseline="0" noProof="0">
                <a:ln>
                  <a:noFill/>
                </a:ln>
                <a:solidFill>
                  <a:srgbClr val="2A4B6D"/>
                </a:solidFill>
                <a:effectLst/>
                <a:uLnTx/>
                <a:uFillTx/>
                <a:latin typeface="Arial" panose="020B0604020202020204"/>
                <a:ea typeface="+mn-ea"/>
                <a:cs typeface="+mn-cs"/>
              </a:rPr>
              <a:t> (ook ‘</a:t>
            </a:r>
            <a:r>
              <a:rPr kumimoji="0" lang="nl-NL" sz="1200" b="1" i="0" u="none" strike="noStrike" kern="1200" cap="none" spc="0" normalizeH="0" baseline="0" noProof="0" err="1">
                <a:ln>
                  <a:noFill/>
                </a:ln>
                <a:solidFill>
                  <a:srgbClr val="2A4B6D"/>
                </a:solidFill>
                <a:effectLst/>
                <a:uLnTx/>
                <a:uFillTx/>
                <a:latin typeface="Arial" panose="020B0604020202020204"/>
                <a:ea typeface="+mn-ea"/>
                <a:cs typeface="+mn-cs"/>
              </a:rPr>
              <a:t>entrapment</a:t>
            </a:r>
            <a:r>
              <a:rPr kumimoji="0" lang="nl-NL" sz="1200" b="1" i="0" u="none" strike="noStrike" kern="1200" cap="none" spc="0" normalizeH="0" baseline="0" noProof="0">
                <a:ln>
                  <a:noFill/>
                </a:ln>
                <a:solidFill>
                  <a:srgbClr val="2A4B6D"/>
                </a:solidFill>
                <a:effectLst/>
                <a:uLnTx/>
                <a:uFillTx/>
                <a:latin typeface="Arial" panose="020B0604020202020204"/>
                <a:ea typeface="+mn-ea"/>
                <a:cs typeface="+mn-cs"/>
              </a:rPr>
              <a:t>’ or ‘</a:t>
            </a:r>
            <a:r>
              <a:rPr kumimoji="0" lang="nl-NL" sz="1200" b="1" i="0" u="none" strike="noStrike" kern="1200" cap="none" spc="0" normalizeH="0" baseline="0" noProof="0" err="1">
                <a:ln>
                  <a:noFill/>
                </a:ln>
                <a:solidFill>
                  <a:srgbClr val="2A4B6D"/>
                </a:solidFill>
                <a:effectLst/>
                <a:uLnTx/>
                <a:uFillTx/>
                <a:latin typeface="Arial" panose="020B0604020202020204"/>
                <a:ea typeface="+mn-ea"/>
                <a:cs typeface="+mn-cs"/>
              </a:rPr>
              <a:t>losses</a:t>
            </a:r>
            <a:r>
              <a:rPr kumimoji="0" lang="nl-NL" sz="1200" b="1" i="0" u="none" strike="noStrike" kern="1200" cap="none" spc="0" normalizeH="0" baseline="0" noProof="0">
                <a:ln>
                  <a:noFill/>
                </a:ln>
                <a:solidFill>
                  <a:srgbClr val="2A4B6D"/>
                </a:solidFill>
                <a:effectLst/>
                <a:uLnTx/>
                <a:uFillTx/>
                <a:latin typeface="Arial" panose="020B0604020202020204"/>
                <a:ea typeface="+mn-ea"/>
                <a:cs typeface="+mn-cs"/>
              </a:rPr>
              <a:t> </a:t>
            </a:r>
            <a:r>
              <a:rPr kumimoji="0" lang="nl-NL" sz="1200" b="1" i="0" u="none" strike="noStrike" kern="1200" cap="none" spc="0" normalizeH="0" baseline="0" noProof="0" err="1">
                <a:ln>
                  <a:noFill/>
                </a:ln>
                <a:solidFill>
                  <a:srgbClr val="2A4B6D"/>
                </a:solidFill>
                <a:effectLst/>
                <a:uLnTx/>
                <a:uFillTx/>
                <a:latin typeface="Arial" panose="020B0604020202020204"/>
                <a:ea typeface="+mn-ea"/>
                <a:cs typeface="+mn-cs"/>
              </a:rPr>
              <a:t>chasing</a:t>
            </a:r>
            <a:r>
              <a:rPr kumimoji="0" lang="nl-NL" sz="1200" b="1" i="0" u="none" strike="noStrike" kern="1200" cap="none" spc="0" normalizeH="0" baseline="0" noProof="0">
                <a:ln>
                  <a:noFill/>
                </a:ln>
                <a:solidFill>
                  <a:srgbClr val="2A4B6D"/>
                </a:solidFill>
                <a:effectLst/>
                <a:uLnTx/>
                <a:uFillTx/>
                <a:latin typeface="Arial" panose="020B0604020202020204"/>
                <a:ea typeface="+mn-ea"/>
                <a:cs typeface="+mn-cs"/>
              </a:rPr>
              <a:t>’)</a:t>
            </a:r>
            <a:endParaRPr lang="nl-NL" sz="1200" b="1" i="0" u="none" strike="noStrike" kern="1200" cap="none" spc="0" normalizeH="0" baseline="0" noProof="0">
              <a:ln>
                <a:noFill/>
              </a:ln>
              <a:solidFill>
                <a:srgbClr val="2A4B6D"/>
              </a:solidFill>
              <a:effectLst/>
              <a:uLnTx/>
              <a:uFillTx/>
              <a:latin typeface="Arial" panose="020B0604020202020204"/>
              <a:cs typeface="Arial"/>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nl-NL" sz="1800">
                <a:effectLst/>
                <a:latin typeface="Calibri"/>
                <a:ea typeface="Calibri"/>
                <a:cs typeface="Calibri"/>
              </a:rPr>
              <a:t>Een bekend fenomeen is </a:t>
            </a:r>
            <a:r>
              <a:rPr lang="nl-NL" sz="1800" i="1">
                <a:effectLst/>
                <a:latin typeface="Calibri"/>
                <a:ea typeface="Calibri"/>
                <a:cs typeface="Calibri"/>
              </a:rPr>
              <a:t>‘</a:t>
            </a:r>
            <a:r>
              <a:rPr lang="nl-NL" sz="1800" b="1" i="1" err="1">
                <a:effectLst/>
                <a:latin typeface="Calibri"/>
                <a:ea typeface="Calibri"/>
                <a:cs typeface="Calibri"/>
              </a:rPr>
              <a:t>chasing</a:t>
            </a:r>
            <a:r>
              <a:rPr lang="nl-NL" sz="1800" i="1">
                <a:effectLst/>
                <a:latin typeface="Calibri"/>
                <a:ea typeface="Calibri"/>
                <a:cs typeface="Calibri"/>
              </a:rPr>
              <a:t>’</a:t>
            </a:r>
            <a:r>
              <a:rPr lang="nl-NL" sz="1800">
                <a:effectLst/>
                <a:latin typeface="Calibri"/>
                <a:ea typeface="Calibri"/>
                <a:cs typeface="Calibri"/>
              </a:rPr>
              <a:t>, waarbij gokkers hun groeiend verlies willen compenseren door opnieuw te gokken, vaak met grotere inzetten. Ze jagen zo hun verlies na. Zowat iedereen met een gokstoornis wil snel opnieuw gokken om te proberen het verlies goed te maken. </a:t>
            </a:r>
            <a:r>
              <a:rPr kumimoji="0" lang="nl-NL" sz="1200" b="0" i="0" u="none" strike="noStrike" kern="1200" cap="none" spc="0" normalizeH="0" baseline="0" noProof="0">
                <a:ln>
                  <a:noFill/>
                </a:ln>
                <a:solidFill>
                  <a:srgbClr val="2A4B6D"/>
                </a:solidFill>
                <a:effectLst/>
                <a:uLnTx/>
                <a:uFillTx/>
                <a:latin typeface="Arial" panose="020B0604020202020204"/>
                <a:ea typeface="+mn-ea"/>
                <a:cs typeface="+mn-cs"/>
              </a:rPr>
              <a:t>Zij leven met het idee dat ze tijd en geld te moeten blijven investeren omdat ze reeds te veel geïnvesteerd hebben. </a:t>
            </a:r>
            <a:endParaRPr lang="nl-NL" sz="1200" b="0" i="0" u="none" strike="noStrike" kern="1200" cap="none" spc="0" normalizeH="0" baseline="0" noProof="0">
              <a:ln>
                <a:noFill/>
              </a:ln>
              <a:solidFill>
                <a:srgbClr val="2A4B6D"/>
              </a:solidFill>
              <a:effectLst/>
              <a:uLnTx/>
              <a:uFillTx/>
              <a:latin typeface="Arial" panose="020B0604020202020204"/>
              <a:cs typeface="Arial"/>
            </a:endParaRPr>
          </a:p>
          <a:p>
            <a:pPr>
              <a:lnSpc>
                <a:spcPct val="115000"/>
              </a:lnSpc>
              <a:spcAft>
                <a:spcPts val="800"/>
              </a:spcAft>
            </a:pPr>
            <a:r>
              <a:rPr lang="nl-NL" sz="1800" kern="100">
                <a:solidFill>
                  <a:srgbClr val="000000"/>
                </a:solidFill>
                <a:effectLst/>
                <a:highlight>
                  <a:srgbClr val="FFFFFF"/>
                </a:highlight>
                <a:latin typeface="Calibri"/>
                <a:ea typeface="Calibri"/>
                <a:cs typeface="Calibri"/>
              </a:rPr>
              <a:t>Terugkijkend formuleren veel probleemgokkers dat dit het moment is waarop het is misgelopen. Wie terug gaat gokken om verlies goed te maken, hangt al vast aan het kansspel. Foutieve winstverwachtingen maken de situatie steeds erger. Men is uit het oog verloren dat het een kansspel betreft en geen geldautomaat. </a:t>
            </a:r>
            <a:endParaRPr lang="nl-BE" sz="1800" kern="100">
              <a:effectLst/>
              <a:highlight>
                <a:srgbClr val="FFFFFF"/>
              </a:highlight>
              <a:latin typeface="Calibri"/>
              <a:ea typeface="Calibri"/>
              <a:cs typeface="Calibri"/>
            </a:endParaRPr>
          </a:p>
          <a:p>
            <a:pPr>
              <a:lnSpc>
                <a:spcPct val="107000"/>
              </a:lnSpc>
              <a:spcAft>
                <a:spcPts val="800"/>
              </a:spcAft>
            </a:pPr>
            <a:r>
              <a:rPr lang="nl-NL" sz="1800" kern="100">
                <a:effectLst/>
                <a:latin typeface="Calibri"/>
                <a:ea typeface="Calibri"/>
                <a:cs typeface="Calibri"/>
              </a:rPr>
              <a:t> </a:t>
            </a:r>
          </a:p>
          <a:p>
            <a:pPr>
              <a:lnSpc>
                <a:spcPct val="107000"/>
              </a:lnSpc>
              <a:spcAft>
                <a:spcPts val="800"/>
              </a:spcAft>
            </a:pPr>
            <a:r>
              <a:rPr lang="nl-NL" sz="1800" b="1" kern="100">
                <a:effectLst/>
                <a:latin typeface="Calibri"/>
                <a:ea typeface="Calibri"/>
                <a:cs typeface="Calibri"/>
              </a:rPr>
              <a:t>Andere denkfouten:</a:t>
            </a:r>
          </a:p>
          <a:p>
            <a:pPr marL="0" indent="0">
              <a:buNone/>
            </a:pPr>
            <a:r>
              <a:rPr lang="nl-NL" sz="1800" b="1" err="1"/>
              <a:t>Near</a:t>
            </a:r>
            <a:r>
              <a:rPr lang="nl-NL" sz="1800" b="1"/>
              <a:t>–miss </a:t>
            </a:r>
            <a:r>
              <a:rPr lang="nl-NL" sz="1800" b="1" err="1"/>
              <a:t>fallacy</a:t>
            </a:r>
            <a:r>
              <a:rPr lang="nl-NL" sz="1800" b="1"/>
              <a:t> </a:t>
            </a:r>
            <a:endParaRPr lang="nl-NL" sz="1800" b="1">
              <a:ea typeface="Calibri"/>
              <a:cs typeface="Calibri"/>
            </a:endParaRPr>
          </a:p>
          <a:p>
            <a:r>
              <a:rPr lang="nl-NL" sz="1800"/>
              <a:t>Dicht bij succes komen = zet aan tot een volgende poging. Als de fruitautomaten twee dezelfde vruchten tonen en een klein beetje van een derde, geeft dat het gevoel dat het een volgende keer zal lukken.</a:t>
            </a:r>
            <a:endParaRPr lang="nl-NL" sz="1800">
              <a:ea typeface="Calibri"/>
              <a:cs typeface="Calibri"/>
            </a:endParaRPr>
          </a:p>
          <a:p>
            <a:pPr marL="0" indent="0">
              <a:buNone/>
            </a:pPr>
            <a:r>
              <a:rPr lang="nl-NL" sz="1800" b="1"/>
              <a:t>Over-</a:t>
            </a:r>
            <a:r>
              <a:rPr lang="nl-NL" sz="1800" b="1" err="1"/>
              <a:t>confidence</a:t>
            </a:r>
            <a:endParaRPr lang="nl-NL" sz="1800" b="1"/>
          </a:p>
          <a:p>
            <a:r>
              <a:rPr lang="nl-NL" sz="1800"/>
              <a:t>Het brein probeert info te halen uit omgeving om in te schatten/te voorspellen, en is niet steeds bewust of info relevant is om juist te voorspellen. </a:t>
            </a:r>
            <a:r>
              <a:rPr lang="nl-NL" sz="1800" kern="100">
                <a:effectLst/>
                <a:latin typeface="Calibri"/>
                <a:ea typeface="Calibri"/>
                <a:cs typeface="Calibri"/>
              </a:rPr>
              <a:t>De mens heeft nu eenmaal geleerd dat kennis en ervaring wijzer maakt. De waarheid is echter dat onze observatie van de kansspelen ons alleen dingen suggereren die er niet zijn: alle strategieën zijn compleet zinloos. Bij kansspelen zijn we niets met onze ervaring of kennis van vorige spelbeurten!</a:t>
            </a:r>
            <a:endParaRPr lang="nl-NL" sz="1800">
              <a:latin typeface="Calibri"/>
              <a:ea typeface="Calibri"/>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7AC909-EC22-4886-BD4D-EDB688E281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212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Herkenbaar? ;-)</a:t>
            </a:r>
            <a:endParaRPr lang="nl-BE">
              <a:ea typeface="Calibri"/>
              <a:cs typeface="Calibri"/>
            </a:endParaRPr>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24</a:t>
            </a:fld>
            <a:endParaRPr lang="en-US"/>
          </a:p>
        </p:txBody>
      </p:sp>
    </p:spTree>
    <p:extLst>
      <p:ext uri="{BB962C8B-B14F-4D97-AF65-F5344CB8AC3E}">
        <p14:creationId xmlns:p14="http://schemas.microsoft.com/office/powerpoint/2010/main" val="3748596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Introductie in gewoontegedrag en verslaving als gewoontegedrag;</a:t>
            </a:r>
          </a:p>
          <a:p>
            <a:r>
              <a:rPr lang="nl-NL" b="1"/>
              <a:t>Wie probeert om alcohol- of druggebruik of ander verslavingsgedrag onder controle te krijgen</a:t>
            </a:r>
            <a:r>
              <a:rPr lang="nl-NL"/>
              <a:t>, merkt al gauw dat dat </a:t>
            </a:r>
            <a:r>
              <a:rPr lang="nl-NL" b="1"/>
              <a:t>niet vanzelfsprekend</a:t>
            </a:r>
            <a:r>
              <a:rPr lang="nl-NL"/>
              <a:t> is. Ook al heb je goede voornemens gemaakt, je kan ze niet altijd waarmaken. </a:t>
            </a:r>
            <a:r>
              <a:rPr lang="nl-NL" b="1"/>
              <a:t>Je verzeilt snel terug in je oude gewoontes</a:t>
            </a:r>
            <a:r>
              <a:rPr lang="nl-NL"/>
              <a:t>. Die ervaring is </a:t>
            </a:r>
            <a:r>
              <a:rPr lang="nl-NL" b="1"/>
              <a:t>heel frustrerend</a:t>
            </a:r>
            <a:r>
              <a:rPr lang="nl-NL"/>
              <a:t> voor iemand die aan zijn gebruik wil werken. </a:t>
            </a:r>
            <a:r>
              <a:rPr lang="nl-NL" b="1" u="sng"/>
              <a:t>Begrijpen hoe gedrag tot stand komt en een gewoonte wordt, kan cliënten sterker maken</a:t>
            </a:r>
            <a:r>
              <a:rPr lang="nl-NL"/>
              <a:t>. Het kan hen </a:t>
            </a:r>
            <a:r>
              <a:rPr lang="nl-NL" b="1"/>
              <a:t>helpen om vol te houden</a:t>
            </a:r>
            <a:r>
              <a:rPr lang="nl-NL"/>
              <a:t> en </a:t>
            </a:r>
            <a:r>
              <a:rPr lang="nl-NL" b="1"/>
              <a:t>zich niet te laten ontmoedigen door herval</a:t>
            </a:r>
            <a:r>
              <a:rPr lang="nl-NL"/>
              <a:t>. </a:t>
            </a:r>
            <a:endParaRPr lang="nl-NL">
              <a:ea typeface="Calibri"/>
              <a:cs typeface="Calibri"/>
            </a:endParaRPr>
          </a:p>
          <a:p>
            <a:endParaRPr lang="nl-NL"/>
          </a:p>
          <a:p>
            <a:r>
              <a:rPr lang="nl-NL"/>
              <a:t>Het </a:t>
            </a:r>
            <a:r>
              <a:rPr lang="nl-NL" err="1"/>
              <a:t>psycho</a:t>
            </a:r>
            <a:r>
              <a:rPr lang="nl-NL"/>
              <a:t>-educatief werkboekje “</a:t>
            </a:r>
            <a:r>
              <a:rPr lang="nl-NL" b="1" u="sng"/>
              <a:t>Waarom  is een  verslaving zo moeilijk te doorbreken?? Twee systemen in één hoofd</a:t>
            </a:r>
            <a:r>
              <a:rPr lang="nl-NL"/>
              <a:t>.” kan hier een hulpmiddel bij zijn. De basis is het zogenaamde  </a:t>
            </a:r>
            <a:r>
              <a:rPr lang="nl-NL" b="1" err="1"/>
              <a:t>dualeprocesmodel</a:t>
            </a:r>
            <a:r>
              <a:rPr lang="nl-NL"/>
              <a:t>, dat uitlegt dat ons gedrag niet enkel door bewuste beslissingen aangestuurd wordt, maar vaak </a:t>
            </a:r>
            <a:r>
              <a:rPr lang="nl-NL" b="1"/>
              <a:t>ook door automatismen</a:t>
            </a:r>
            <a:r>
              <a:rPr lang="nl-NL"/>
              <a:t>. Door deze systemen uit te leggen, maakt het werkboekje cliënten duidelijk hoe gewoontegedrag en verslaving tot stand komen. Het helpt ook om te begrijpen waarom gedragsverandering niet zo eenvoudig is. TIP Het boekje kan ook gebruikt worden om de omgeving van cliënten met een verslavingsproblematiek hier meer inzicht in te geven.</a:t>
            </a:r>
            <a:endParaRPr lang="nl-BE">
              <a:ea typeface="Calibri"/>
              <a:cs typeface="Calibri"/>
            </a:endParaRPr>
          </a:p>
        </p:txBody>
      </p:sp>
      <p:sp>
        <p:nvSpPr>
          <p:cNvPr id="4" name="Tijdelijke aanduiding voor dianummer 3"/>
          <p:cNvSpPr>
            <a:spLocks noGrp="1"/>
          </p:cNvSpPr>
          <p:nvPr>
            <p:ph type="sldNum" sz="quarter" idx="10"/>
          </p:nvPr>
        </p:nvSpPr>
        <p:spPr/>
        <p:txBody>
          <a:bodyPr/>
          <a:lstStyle/>
          <a:p>
            <a:fld id="{24F1B5AB-8D96-49BE-8FE4-92FE00360B3B}" type="slidenum">
              <a:rPr lang="nl-BE" smtClean="0"/>
              <a:t>25</a:t>
            </a:fld>
            <a:endParaRPr lang="nl-BE"/>
          </a:p>
        </p:txBody>
      </p:sp>
    </p:spTree>
    <p:extLst>
      <p:ext uri="{BB962C8B-B14F-4D97-AF65-F5344CB8AC3E}">
        <p14:creationId xmlns:p14="http://schemas.microsoft.com/office/powerpoint/2010/main" val="1301966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nl-NL" b="1">
                <a:ea typeface="Calibri"/>
                <a:cs typeface="Calibri"/>
              </a:rPr>
              <a:t>Wat stuurt ons gedrag?</a:t>
            </a:r>
          </a:p>
          <a:p>
            <a:r>
              <a:rPr lang="nl-BE"/>
              <a:t>Ons gedrag komt tot stand door een </a:t>
            </a:r>
            <a:r>
              <a:rPr lang="nl-BE" b="1" u="sng"/>
              <a:t>samenspel van 2 systemen: een automatisch en een bewust systeem</a:t>
            </a:r>
            <a:r>
              <a:rPr lang="nl-BE"/>
              <a:t>. In een metafoor kan je dit voorstellen door een paard en een ruiter, waarbij het paard symbool staat voor het automatische systeem en de ruiter voor het bewuste systeem. Het paard is krachtig, snel… en de ruiter stuurt het paard op basis van plannen en ideeën. Dit gaat bewust, traag… Paard en ruiter hebben elkaar nodig. </a:t>
            </a:r>
            <a:r>
              <a:rPr lang="nl-BE" b="1"/>
              <a:t>Het automatische systeem wordt aangedreven door 3 automatismen</a:t>
            </a:r>
            <a:r>
              <a:rPr lang="nl-BE"/>
              <a:t>: automatische aandacht, automatische geheugenlinken en automatisch gedrag.</a:t>
            </a:r>
            <a:endParaRPr lang="nl-BE">
              <a:ea typeface="Calibri"/>
              <a:cs typeface="Calibri"/>
            </a:endParaRPr>
          </a:p>
        </p:txBody>
      </p:sp>
      <p:sp>
        <p:nvSpPr>
          <p:cNvPr id="4" name="Tijdelijke aanduiding voor dianummer 3"/>
          <p:cNvSpPr>
            <a:spLocks noGrp="1"/>
          </p:cNvSpPr>
          <p:nvPr>
            <p:ph type="sldNum" sz="quarter" idx="10"/>
          </p:nvPr>
        </p:nvSpPr>
        <p:spPr/>
        <p:txBody>
          <a:bodyPr/>
          <a:lstStyle/>
          <a:p>
            <a:fld id="{24F1B5AB-8D96-49BE-8FE4-92FE00360B3B}" type="slidenum">
              <a:rPr lang="nl-BE" smtClean="0"/>
              <a:t>26</a:t>
            </a:fld>
            <a:endParaRPr lang="nl-BE"/>
          </a:p>
        </p:txBody>
      </p:sp>
    </p:spTree>
    <p:extLst>
      <p:ext uri="{BB962C8B-B14F-4D97-AF65-F5344CB8AC3E}">
        <p14:creationId xmlns:p14="http://schemas.microsoft.com/office/powerpoint/2010/main" val="331192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a:sym typeface="Wingdings" panose="05000000000000000000" pitchFamily="2" charset="2"/>
              </a:rPr>
              <a:t>2) Link met verslaving: Paard op hol</a:t>
            </a:r>
          </a:p>
          <a:p>
            <a:pPr marL="171450" indent="-171450">
              <a:buFont typeface="Wingdings" panose="05000000000000000000" pitchFamily="2" charset="2"/>
              <a:buChar char="à"/>
              <a:defRPr/>
            </a:pPr>
            <a:r>
              <a:rPr lang="nl-BE">
                <a:sym typeface="Wingdings" panose="05000000000000000000" pitchFamily="2" charset="2"/>
              </a:rPr>
              <a:t> </a:t>
            </a:r>
            <a:r>
              <a:rPr lang="nl-BE"/>
              <a:t>Ook van verslaving of hier </a:t>
            </a:r>
            <a:r>
              <a:rPr lang="nl-BE" b="1"/>
              <a:t>een gokstoornis </a:t>
            </a:r>
            <a:r>
              <a:rPr lang="nl-BE"/>
              <a:t>kan je zeggen dat het een </a:t>
            </a:r>
            <a:r>
              <a:rPr lang="nl-BE" b="1"/>
              <a:t>automatisch gedrag is geworden</a:t>
            </a:r>
            <a:r>
              <a:rPr lang="nl-BE"/>
              <a:t>. </a:t>
            </a:r>
            <a:r>
              <a:rPr lang="nl-BE" strike="sngStrike"/>
              <a:t>Door de sterke </a:t>
            </a:r>
            <a:r>
              <a:rPr lang="nl-NL" strike="sngStrike"/>
              <a:t>variabele bekrachtiging</a:t>
            </a:r>
            <a:r>
              <a:rPr lang="nl-NL"/>
              <a:t> raakt het beloningssysteem ontregeld en het controlemechanisme verstoord. </a:t>
            </a:r>
            <a:r>
              <a:rPr lang="nl-BE"/>
              <a:t>Het gokken wordt een </a:t>
            </a:r>
            <a:r>
              <a:rPr lang="nl-BE" b="1"/>
              <a:t>sterke gewoonte</a:t>
            </a:r>
            <a:r>
              <a:rPr lang="nl-BE"/>
              <a:t> - Het gokken wordt meer aangestuurd door het paard dan door de ruiter. De controle op het gokken (en dus de ruiter) verzwakt = paard op hol.</a:t>
            </a:r>
            <a:endParaRPr lang="nl-NL">
              <a:ea typeface="Calibri"/>
              <a:cs typeface="Calibri"/>
            </a:endParaRPr>
          </a:p>
          <a:p>
            <a:pPr>
              <a:buFont typeface="Wingdings" panose="05000000000000000000" pitchFamily="2" charset="2"/>
              <a:defRPr/>
            </a:pPr>
            <a:endParaRPr lang="nl-NL">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b="1">
                <a:sym typeface="Wingdings" panose="05000000000000000000" pitchFamily="2" charset="2"/>
              </a:rPr>
              <a:t>Ook hier spelen 3 automatismen die het paard aansturen</a:t>
            </a:r>
            <a:r>
              <a:rPr lang="nl-BE">
                <a:sym typeface="Wingdings" panose="05000000000000000000" pitchFamily="2" charset="2"/>
              </a:rPr>
              <a:t>:</a:t>
            </a:r>
            <a:endParaRPr lang="nl-BE"/>
          </a:p>
          <a:p>
            <a:pPr marL="628650" lvl="1" indent="-171450">
              <a:buFont typeface="Arial"/>
              <a:buChar char="•"/>
            </a:pPr>
            <a:r>
              <a:rPr lang="nl-NL" b="1" u="sng">
                <a:solidFill>
                  <a:srgbClr val="000000"/>
                </a:solidFill>
              </a:rPr>
              <a:t>Automatische aandacht</a:t>
            </a:r>
            <a:r>
              <a:rPr lang="nl-NL">
                <a:solidFill>
                  <a:srgbClr val="000000"/>
                </a:solidFill>
              </a:rPr>
              <a:t>: overmatige gokkers zijn in gedachten continu met het gokspel bezig – Bv: hebben altijd alle dagbladhandelaars/</a:t>
            </a:r>
            <a:r>
              <a:rPr lang="nl-NL" err="1">
                <a:solidFill>
                  <a:srgbClr val="000000"/>
                </a:solidFill>
              </a:rPr>
              <a:t>dagshops</a:t>
            </a:r>
            <a:r>
              <a:rPr lang="nl-NL">
                <a:solidFill>
                  <a:srgbClr val="000000"/>
                </a:solidFill>
              </a:rPr>
              <a:t> gezien wanneer ze door de stad rijden</a:t>
            </a:r>
            <a:endParaRPr lang="en-US">
              <a:solidFill>
                <a:srgbClr val="444444"/>
              </a:solidFill>
            </a:endParaRPr>
          </a:p>
          <a:p>
            <a:pPr marL="628650" lvl="1" indent="-171450">
              <a:buFont typeface="Arial"/>
              <a:buChar char="•"/>
            </a:pPr>
            <a:r>
              <a:rPr lang="nl-NL" b="1" u="sng">
                <a:solidFill>
                  <a:srgbClr val="000000"/>
                </a:solidFill>
              </a:rPr>
              <a:t>Automatische geheugenlinken</a:t>
            </a:r>
            <a:r>
              <a:rPr lang="nl-NL">
                <a:solidFill>
                  <a:srgbClr val="000000"/>
                </a:solidFill>
              </a:rPr>
              <a:t>: overmatige gokkers associëren bepaalde gevoelens aan het gokken – bv. voetbal en gokken, stress en gokken, geld en gokken</a:t>
            </a:r>
            <a:endParaRPr lang="en-US">
              <a:solidFill>
                <a:srgbClr val="444444"/>
              </a:solidFill>
            </a:endParaRPr>
          </a:p>
          <a:p>
            <a:pPr marL="628650" lvl="1" indent="-171450">
              <a:buFont typeface="Arial"/>
              <a:buChar char="•"/>
            </a:pPr>
            <a:r>
              <a:rPr lang="nl-NL" b="1" u="sng">
                <a:solidFill>
                  <a:srgbClr val="000000"/>
                </a:solidFill>
              </a:rPr>
              <a:t>Automatisch gedrag</a:t>
            </a:r>
            <a:r>
              <a:rPr lang="nl-NL">
                <a:solidFill>
                  <a:srgbClr val="000000"/>
                </a:solidFill>
              </a:rPr>
              <a:t>: overmatige gokkers krijgen een sterke, automatische neiging om dingen op te zoeken die met gokken te maken hebben – bv. Instagram checken en automatisch </a:t>
            </a:r>
            <a:r>
              <a:rPr lang="nl-NL" err="1">
                <a:solidFill>
                  <a:srgbClr val="000000"/>
                </a:solidFill>
              </a:rPr>
              <a:t>doorscrollen</a:t>
            </a:r>
            <a:r>
              <a:rPr lang="nl-NL">
                <a:solidFill>
                  <a:srgbClr val="000000"/>
                </a:solidFill>
              </a:rPr>
              <a:t> naar goksites</a:t>
            </a:r>
            <a:endParaRPr lang="nl-NL">
              <a:solidFill>
                <a:srgbClr val="000000"/>
              </a:solidFill>
              <a:ea typeface="Calibri"/>
              <a:cs typeface="Calibri"/>
            </a:endParaRPr>
          </a:p>
          <a:p>
            <a:pPr marL="628650" lvl="1" indent="-171450">
              <a:buFont typeface="Wingdings,Sans-Serif"/>
              <a:buChar char="à"/>
            </a:pPr>
            <a:r>
              <a:rPr lang="nl-NL">
                <a:solidFill>
                  <a:srgbClr val="000000"/>
                </a:solidFill>
              </a:rPr>
              <a:t>3 mechanismen zijn erg moeilijk tegen te houden: </a:t>
            </a:r>
            <a:r>
              <a:rPr lang="nl-NL" b="1">
                <a:solidFill>
                  <a:srgbClr val="000000"/>
                </a:solidFill>
              </a:rPr>
              <a:t>alle aandacht wordt naar het gokken toegezogen, gokken wordt soms bijna automatisch in gang gezet en het gokken heeft sterke geheugenlinken aan het (bijna) winnen gemaakt</a:t>
            </a:r>
            <a:r>
              <a:rPr lang="nl-NL">
                <a:solidFill>
                  <a:srgbClr val="000000"/>
                </a:solidFill>
              </a:rPr>
              <a:t> – daarom is het </a:t>
            </a:r>
            <a:r>
              <a:rPr lang="nl-NL" b="1" u="sng">
                <a:solidFill>
                  <a:srgbClr val="000000"/>
                </a:solidFill>
              </a:rPr>
              <a:t>zeer belangrijk hier vooraf op te anticiperen</a:t>
            </a:r>
            <a:r>
              <a:rPr lang="nl-NL">
                <a:solidFill>
                  <a:srgbClr val="000000"/>
                </a:solidFill>
              </a:rPr>
              <a:t>.</a:t>
            </a:r>
            <a:endParaRPr lang="nl-NL">
              <a:solidFill>
                <a:srgbClr val="000000"/>
              </a:solidFill>
              <a:ea typeface="Calibri"/>
              <a:cs typeface="Calibri"/>
            </a:endParaRPr>
          </a:p>
          <a:p>
            <a:pPr marL="0" indent="0">
              <a:buFont typeface="Wingdings,Sans-Serif"/>
              <a:buNone/>
            </a:pPr>
            <a:endParaRPr lang="nl-NL">
              <a:ea typeface="Calibri"/>
              <a:cs typeface="Calibri"/>
            </a:endParaRPr>
          </a:p>
          <a:p>
            <a:pPr>
              <a:defRPr/>
            </a:pPr>
            <a:r>
              <a:rPr lang="nl-NL" b="1">
                <a:ea typeface="Calibri"/>
                <a:cs typeface="Calibri"/>
              </a:rPr>
              <a:t>Hoe kan je het paard temmen en de ruiter versterken?</a:t>
            </a:r>
          </a:p>
          <a:p>
            <a:pPr marL="171450" indent="-171450">
              <a:buFontTx/>
              <a:buChar char="-"/>
              <a:defRPr/>
            </a:pPr>
            <a:r>
              <a:rPr lang="nl-NL">
                <a:ea typeface="Calibri"/>
                <a:cs typeface="Calibri"/>
              </a:rPr>
              <a:t>Je aandacht scherp houden</a:t>
            </a:r>
          </a:p>
          <a:p>
            <a:pPr marL="171450" indent="-171450">
              <a:buFontTx/>
              <a:buChar char="-"/>
              <a:defRPr/>
            </a:pPr>
            <a:r>
              <a:rPr lang="nl-NL">
                <a:ea typeface="Calibri"/>
                <a:cs typeface="Calibri"/>
              </a:rPr>
              <a:t>Je automatismen leren kennen</a:t>
            </a:r>
          </a:p>
          <a:p>
            <a:pPr marL="171450" indent="-171450">
              <a:buFontTx/>
              <a:buChar char="-"/>
              <a:defRPr/>
            </a:pPr>
            <a:r>
              <a:rPr lang="nl-NL">
                <a:ea typeface="Calibri"/>
                <a:cs typeface="Calibri"/>
              </a:rPr>
              <a:t>Je bewust worden van spanningen</a:t>
            </a:r>
          </a:p>
          <a:p>
            <a:pPr marL="171450" indent="-171450">
              <a:buFontTx/>
              <a:buChar char="-"/>
              <a:defRPr/>
            </a:pPr>
            <a:r>
              <a:rPr lang="nl-NL">
                <a:ea typeface="Calibri"/>
                <a:cs typeface="Calibri"/>
              </a:rPr>
              <a:t>Hulpmiddelen inschakelen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nl-NL">
                <a:solidFill>
                  <a:srgbClr val="2A4B6D"/>
                </a:solidFill>
              </a:rPr>
              <a:t>Gok nooit met huishoudgeld of geld dat ergens anders voor bedoeld is </a:t>
            </a:r>
            <a:r>
              <a:rPr lang="nl-NL">
                <a:solidFill>
                  <a:srgbClr val="2A4B6D"/>
                </a:solidFill>
                <a:sym typeface="Wingdings" panose="05000000000000000000" pitchFamily="2" charset="2"/>
              </a:rPr>
              <a:t> </a:t>
            </a:r>
            <a:r>
              <a:rPr lang="nl-NL">
                <a:solidFill>
                  <a:srgbClr val="000000"/>
                </a:solidFill>
              </a:rPr>
              <a:t>In de context van financiële HVL is het aspect geld dubbel beladen voor iemand met gokproblemen. Schakel dus hulpmiddelen in: zorg dat het huishoudgeld gevrijwaard wordt (supermarktcheques? Geld aan partner?), schakel softwarehulpmiddelen in(*), ontzeg de toegang (persoon sluit zichzelf uit, eventueel sluit er een belanghebbende mee iemand uit = dubbele bescherming)</a:t>
            </a:r>
            <a:endParaRPr lang="nl-NL">
              <a:solidFill>
                <a:srgbClr val="2A4B6D"/>
              </a:solidFill>
            </a:endParaRPr>
          </a:p>
          <a:p>
            <a:pPr marL="628650" lvl="1" indent="-171450">
              <a:buFontTx/>
              <a:buChar char="-"/>
              <a:defRPr/>
            </a:pPr>
            <a:r>
              <a:rPr lang="nl-NL">
                <a:solidFill>
                  <a:srgbClr val="2A4B6D"/>
                </a:solidFill>
              </a:rPr>
              <a:t>Toegangsverbod / softwarehulpmiddelen</a:t>
            </a:r>
            <a:endParaRPr lang="nl-NL">
              <a:solidFill>
                <a:srgbClr val="2A4B6D"/>
              </a:solidFill>
              <a:ea typeface="Calibri"/>
              <a:cs typeface="Calibri"/>
            </a:endParaRPr>
          </a:p>
          <a:p>
            <a:pPr marL="0" indent="0">
              <a:buFont typeface="Arial"/>
              <a:buNone/>
            </a:pPr>
            <a:r>
              <a:rPr lang="nl-NL">
                <a:solidFill>
                  <a:srgbClr val="2A4B6D"/>
                </a:solidFill>
                <a:ea typeface="Calibri"/>
                <a:cs typeface="Calibri"/>
              </a:rPr>
              <a:t>	</a:t>
            </a:r>
            <a:r>
              <a:rPr lang="nl-NL">
                <a:solidFill>
                  <a:srgbClr val="000000"/>
                </a:solidFill>
              </a:rPr>
              <a:t>* </a:t>
            </a:r>
            <a:r>
              <a:rPr lang="nl-NL" b="1">
                <a:solidFill>
                  <a:srgbClr val="1A1A1A"/>
                </a:solidFill>
              </a:rPr>
              <a:t>Als je gokt via internet</a:t>
            </a:r>
            <a:endParaRPr lang="en-US">
              <a:solidFill>
                <a:srgbClr val="444444"/>
              </a:solidFill>
            </a:endParaRPr>
          </a:p>
          <a:p>
            <a:pPr marL="1085850" lvl="2" indent="-171450">
              <a:buFont typeface="Arial"/>
              <a:buChar char="•"/>
            </a:pPr>
            <a:r>
              <a:rPr lang="nl-NL">
                <a:solidFill>
                  <a:srgbClr val="1A1A1A"/>
                </a:solidFill>
              </a:rPr>
              <a:t>Gokken via internet kan je erg 'meeslepen', omdat je het thuis kan doen en er geen 'sociale controle' is. Je speelt langer dan je jezelf voornam, maar ook de waarde van het geld dat je uitgeeft dringt minder tot je door (want je gebruikt immers een bankkaart).</a:t>
            </a:r>
            <a:endParaRPr lang="en-US">
              <a:solidFill>
                <a:srgbClr val="444444"/>
              </a:solidFill>
            </a:endParaRPr>
          </a:p>
          <a:p>
            <a:pPr marL="1085850" lvl="2" indent="-171450">
              <a:buFont typeface="Arial"/>
              <a:buChar char="•"/>
            </a:pPr>
            <a:r>
              <a:rPr lang="nl-NL">
                <a:solidFill>
                  <a:srgbClr val="1A1A1A"/>
                </a:solidFill>
              </a:rPr>
              <a:t>Er is ook software waarmee je de internettoegang voor bepaalde websites kan beperken. Dit komt later in deze presentatie nog aan bod.</a:t>
            </a:r>
            <a:endParaRPr lang="nl-NL"/>
          </a:p>
        </p:txBody>
      </p:sp>
      <p:sp>
        <p:nvSpPr>
          <p:cNvPr id="4" name="Tijdelijke aanduiding voor dianummer 3"/>
          <p:cNvSpPr>
            <a:spLocks noGrp="1"/>
          </p:cNvSpPr>
          <p:nvPr>
            <p:ph type="sldNum" sz="quarter" idx="10"/>
          </p:nvPr>
        </p:nvSpPr>
        <p:spPr/>
        <p:txBody>
          <a:bodyPr/>
          <a:lstStyle/>
          <a:p>
            <a:fld id="{24F1B5AB-8D96-49BE-8FE4-92FE00360B3B}" type="slidenum">
              <a:rPr lang="nl-BE" smtClean="0"/>
              <a:t>27</a:t>
            </a:fld>
            <a:endParaRPr lang="nl-BE"/>
          </a:p>
        </p:txBody>
      </p:sp>
    </p:spTree>
    <p:extLst>
      <p:ext uri="{BB962C8B-B14F-4D97-AF65-F5344CB8AC3E}">
        <p14:creationId xmlns:p14="http://schemas.microsoft.com/office/powerpoint/2010/main" val="1600746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1"/>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28</a:t>
            </a:fld>
            <a:endParaRPr lang="en-US"/>
          </a:p>
        </p:txBody>
      </p:sp>
    </p:spTree>
    <p:extLst>
      <p:ext uri="{BB962C8B-B14F-4D97-AF65-F5344CB8AC3E}">
        <p14:creationId xmlns:p14="http://schemas.microsoft.com/office/powerpoint/2010/main" val="2162213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BC434-1F52-256B-3AF9-4621AF0F44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01E3CA2-9081-1959-29BE-9504CC87276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58FF1D8-4695-DCAA-689B-8D0E3B7249BC}"/>
              </a:ext>
            </a:extLst>
          </p:cNvPr>
          <p:cNvSpPr>
            <a:spLocks noGrp="1"/>
          </p:cNvSpPr>
          <p:nvPr>
            <p:ph type="body" idx="1"/>
          </p:nvPr>
        </p:nvSpPr>
        <p:spPr/>
        <p:txBody>
          <a:bodyPr/>
          <a:lstStyle/>
          <a:p>
            <a:r>
              <a:rPr lang="nl-NL"/>
              <a:t>Optioneel: bevragen aan deelnemers ‘Wat denken jullie van deze quote?’ Deze quote is een aanknopingspunt om het te hebben over schaamte, ontkenning en de treatment gap van 6% te benoemen. Dirk is in zijn jarenlange verslaving verschillende keren bij hulpverleners geweest met andere klachten dan zijn gokprobleem.</a:t>
            </a:r>
          </a:p>
          <a:p>
            <a:endParaRPr lang="nl-NL"/>
          </a:p>
          <a:p>
            <a:r>
              <a:rPr lang="nl-NL"/>
              <a:t>Een gokstoornis kent vaak een grillig, fluctuerend en chronisch verloop, waarbij hulp zoeken voor velen een fundamentele stap is in het herstelproces. </a:t>
            </a:r>
            <a:endParaRPr lang="nl-NL">
              <a:ea typeface="Calibri"/>
              <a:cs typeface="Calibri"/>
            </a:endParaRPr>
          </a:p>
          <a:p>
            <a:r>
              <a:rPr lang="nl-NL"/>
              <a:t>Desondanks is er </a:t>
            </a:r>
            <a:r>
              <a:rPr lang="nl-NL" b="1"/>
              <a:t>slechts een kleine minderheid, minder dan 6% van de probleemgokkers, die bij de hulpverlening aanklopt </a:t>
            </a:r>
            <a:r>
              <a:rPr lang="nl-NL"/>
              <a:t>(Rosenberg &amp; </a:t>
            </a:r>
            <a:r>
              <a:rPr lang="nl-NL" err="1"/>
              <a:t>Feder</a:t>
            </a:r>
            <a:r>
              <a:rPr lang="nl-NL"/>
              <a:t>, 2014). </a:t>
            </a:r>
            <a:endParaRPr lang="nl-NL">
              <a:ea typeface="Calibri"/>
              <a:cs typeface="Calibri"/>
            </a:endParaRPr>
          </a:p>
          <a:p>
            <a:r>
              <a:rPr lang="nl-NL"/>
              <a:t>Deze behandelkloof is te wijten aan</a:t>
            </a:r>
          </a:p>
          <a:p>
            <a:pPr marL="171450" indent="-171450">
              <a:buFont typeface="Calibri"/>
              <a:buChar char="-"/>
            </a:pPr>
            <a:r>
              <a:rPr lang="nl-NL"/>
              <a:t>drempels die personen die problematisch gokken ervaren; bv. het groot </a:t>
            </a:r>
            <a:r>
              <a:rPr lang="nl-NL" b="1"/>
              <a:t>stigma en zelfstigma</a:t>
            </a:r>
            <a:r>
              <a:rPr lang="nl-NL"/>
              <a:t> dat kleeft aan gokstoornissen. Men associeert het snel als onbetrouwbaarheid en roekeloosheid. Nog meer dan bij alcohol en drugs heerst er onwetendheid en onbegrip. </a:t>
            </a:r>
          </a:p>
          <a:p>
            <a:pPr marL="171450" indent="-171450">
              <a:buFont typeface="Calibri"/>
              <a:buChar char="-"/>
            </a:pPr>
            <a:r>
              <a:rPr lang="nl-NL"/>
              <a:t>vermoedelijk ook de </a:t>
            </a:r>
            <a:r>
              <a:rPr lang="nl-NL" b="1"/>
              <a:t>beperkte specifieke hulpverleningsmogelijkheden in Vlaanderen </a:t>
            </a:r>
            <a:r>
              <a:rPr lang="nl-NL"/>
              <a:t>aan de basis van de behandelkloof. </a:t>
            </a:r>
          </a:p>
          <a:p>
            <a:pPr marL="171450" indent="-171450">
              <a:buFont typeface="Calibri"/>
              <a:buChar char="-"/>
            </a:pPr>
            <a:r>
              <a:rPr lang="nl-NL"/>
              <a:t>de sterke aanwezigheid van </a:t>
            </a:r>
            <a:r>
              <a:rPr lang="nl-NL" b="1" err="1"/>
              <a:t>comorbiditeit</a:t>
            </a:r>
            <a:r>
              <a:rPr lang="nl-NL" b="1"/>
              <a:t>. </a:t>
            </a:r>
            <a:r>
              <a:rPr lang="nl-NL"/>
              <a:t>Mensen die lijden aan een gokstoornis zoeken misschien wel eerder hulp voor de ernaast bestaande (psychiatrische) stoornis, dan voor het gokprobleem zelf. Dit heeft echter consequenties voor de behandeling en maakt dat personen die problematisch gokken in de registratie binnen de hulpverlening onder de radar blijven. Door de kleine aantallen personen die gokken binnen de hulpverlening, is ook onderzoek beperkt en groeit expertise hierrond slechts gestaag aan. </a:t>
            </a:r>
            <a:endParaRPr lang="nl-NL">
              <a:ea typeface="Calibri"/>
              <a:cs typeface="Calibri"/>
            </a:endParaRPr>
          </a:p>
          <a:p>
            <a:endParaRPr lang="nl-NL"/>
          </a:p>
          <a:p>
            <a:r>
              <a:rPr lang="nl-NL" b="1" u="sng"/>
              <a:t>De stap naar hulp is voor personen die gokken dus een enorme stap. </a:t>
            </a:r>
            <a:endParaRPr lang="nl-BE" b="1" u="sng"/>
          </a:p>
        </p:txBody>
      </p:sp>
      <p:sp>
        <p:nvSpPr>
          <p:cNvPr id="4" name="Tijdelijke aanduiding voor dianummer 3">
            <a:extLst>
              <a:ext uri="{FF2B5EF4-FFF2-40B4-BE49-F238E27FC236}">
                <a16:creationId xmlns:a16="http://schemas.microsoft.com/office/drawing/2014/main" id="{B9B43DE6-F19F-B666-F504-463020D919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18A7-47AE-0B47-A4D6-64F75C70C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620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115000"/>
              </a:lnSpc>
              <a:spcAft>
                <a:spcPts val="0"/>
              </a:spcAft>
            </a:pPr>
            <a:r>
              <a:rPr lang="nl-BE" b="1" u="sng">
                <a:latin typeface="Calibri"/>
                <a:ea typeface="Calibri"/>
                <a:cs typeface="Calibri"/>
              </a:rPr>
              <a:t>Een begeleiding</a:t>
            </a:r>
            <a:r>
              <a:rPr lang="nl-BE">
                <a:latin typeface="Calibri"/>
                <a:ea typeface="Calibri"/>
                <a:cs typeface="Calibri"/>
              </a:rPr>
              <a:t> rond (mogelijk) problematisch middelengebruik, gamen of gokken </a:t>
            </a:r>
            <a:r>
              <a:rPr lang="nl-BE" b="1" u="sng">
                <a:latin typeface="Calibri"/>
                <a:ea typeface="Calibri"/>
                <a:cs typeface="Calibri"/>
              </a:rPr>
              <a:t>is een proces</a:t>
            </a:r>
            <a:r>
              <a:rPr lang="nl-BE">
                <a:latin typeface="Calibri"/>
                <a:ea typeface="Calibri"/>
                <a:cs typeface="Calibri"/>
              </a:rPr>
              <a:t>. We kunnen er </a:t>
            </a:r>
            <a:r>
              <a:rPr lang="nl-BE" b="1" u="sng">
                <a:latin typeface="Calibri"/>
                <a:ea typeface="Calibri"/>
                <a:cs typeface="Calibri"/>
              </a:rPr>
              <a:t>verschillende stappen </a:t>
            </a:r>
            <a:r>
              <a:rPr lang="nl-BE">
                <a:latin typeface="Calibri"/>
                <a:ea typeface="Calibri"/>
                <a:cs typeface="Calibri"/>
              </a:rPr>
              <a:t>in onderscheiden, </a:t>
            </a:r>
            <a:r>
              <a:rPr lang="nl-BE" b="1" u="sng">
                <a:latin typeface="Calibri"/>
                <a:ea typeface="Calibri"/>
                <a:cs typeface="Calibri"/>
              </a:rPr>
              <a:t>die op elkaar voortbouwen</a:t>
            </a:r>
            <a:r>
              <a:rPr lang="nl-BE">
                <a:latin typeface="Calibri"/>
                <a:ea typeface="Calibri"/>
                <a:cs typeface="Calibri"/>
              </a:rPr>
              <a:t>. </a:t>
            </a:r>
          </a:p>
          <a:p>
            <a:pPr marL="342900" lvl="0" indent="-342900" algn="l">
              <a:lnSpc>
                <a:spcPct val="115000"/>
              </a:lnSpc>
              <a:spcAft>
                <a:spcPts val="0"/>
              </a:spcAft>
              <a:buFont typeface="Symbol" panose="05050102010706020507" pitchFamily="18" charset="2"/>
              <a:buChar char=""/>
            </a:pPr>
            <a:r>
              <a:rPr lang="nl-BE">
                <a:latin typeface="Calibri"/>
                <a:ea typeface="Calibri"/>
                <a:cs typeface="Calibri"/>
              </a:rPr>
              <a:t>het </a:t>
            </a:r>
            <a:r>
              <a:rPr lang="nl-BE" b="1">
                <a:latin typeface="Calibri"/>
                <a:ea typeface="Calibri"/>
                <a:cs typeface="Calibri"/>
              </a:rPr>
              <a:t>opmerken van signalen</a:t>
            </a:r>
            <a:r>
              <a:rPr lang="nl-BE">
                <a:latin typeface="Calibri"/>
                <a:ea typeface="Calibri"/>
                <a:cs typeface="Calibri"/>
              </a:rPr>
              <a:t> van riskant of problematisch middelengebruik, gamen of gokken. </a:t>
            </a:r>
            <a:endParaRPr lang="nl-BE" sz="1600">
              <a:latin typeface="Calibri"/>
              <a:ea typeface="Calibri"/>
              <a:cs typeface="Calibri"/>
            </a:endParaRPr>
          </a:p>
          <a:p>
            <a:pPr marL="342900" lvl="0" indent="-342900" algn="l">
              <a:lnSpc>
                <a:spcPct val="115000"/>
              </a:lnSpc>
              <a:spcAft>
                <a:spcPts val="0"/>
              </a:spcAft>
              <a:buFont typeface="Symbol" panose="05050102010706020507" pitchFamily="18" charset="2"/>
              <a:buChar char=""/>
            </a:pPr>
            <a:r>
              <a:rPr lang="nl-BE">
                <a:latin typeface="Calibri"/>
                <a:ea typeface="Calibri"/>
                <a:cs typeface="Calibri"/>
              </a:rPr>
              <a:t>Je </a:t>
            </a:r>
            <a:r>
              <a:rPr lang="nl-BE" b="1">
                <a:latin typeface="Calibri"/>
                <a:ea typeface="Calibri"/>
                <a:cs typeface="Calibri"/>
              </a:rPr>
              <a:t>kaart deze signalen aan</a:t>
            </a:r>
            <a:r>
              <a:rPr lang="nl-BE">
                <a:latin typeface="Calibri"/>
                <a:ea typeface="Calibri"/>
                <a:cs typeface="Calibri"/>
              </a:rPr>
              <a:t>. Vervolgens maak je, samen met de cliënt, een </a:t>
            </a:r>
            <a:r>
              <a:rPr lang="nl-BE" b="1">
                <a:latin typeface="Calibri"/>
                <a:ea typeface="Calibri"/>
                <a:cs typeface="Calibri"/>
              </a:rPr>
              <a:t>ernstinschatting</a:t>
            </a:r>
            <a:r>
              <a:rPr lang="nl-BE">
                <a:latin typeface="Calibri"/>
                <a:ea typeface="Calibri"/>
                <a:cs typeface="Calibri"/>
              </a:rPr>
              <a:t>: wat gebruikt hij of speelt hij, hoe vaak, hoeveel, wat is de impact op zijn dagelijks leven… </a:t>
            </a:r>
          </a:p>
          <a:p>
            <a:pPr marL="342900" lvl="0" indent="-342900" algn="l">
              <a:lnSpc>
                <a:spcPct val="115000"/>
              </a:lnSpc>
              <a:spcAft>
                <a:spcPts val="0"/>
              </a:spcAft>
              <a:buFont typeface="Symbol" panose="05050102010706020507" pitchFamily="18" charset="2"/>
              <a:buChar char=""/>
            </a:pPr>
            <a:r>
              <a:rPr lang="nl-BE" b="1">
                <a:latin typeface="Calibri"/>
                <a:ea typeface="Calibri"/>
                <a:cs typeface="Calibri"/>
              </a:rPr>
              <a:t>versterk je de eigen motivatie </a:t>
            </a:r>
            <a:r>
              <a:rPr lang="nl-BE">
                <a:latin typeface="Calibri"/>
                <a:ea typeface="Calibri"/>
                <a:cs typeface="Calibri"/>
              </a:rPr>
              <a:t>van de cliënt </a:t>
            </a:r>
            <a:r>
              <a:rPr lang="nl-BE" b="1">
                <a:latin typeface="Calibri"/>
                <a:ea typeface="Calibri"/>
                <a:cs typeface="Calibri"/>
              </a:rPr>
              <a:t>om</a:t>
            </a:r>
            <a:r>
              <a:rPr lang="nl-BE">
                <a:latin typeface="Calibri"/>
                <a:ea typeface="Calibri"/>
                <a:cs typeface="Calibri"/>
              </a:rPr>
              <a:t> zijn gebruik, game- of gokgedrag </a:t>
            </a:r>
            <a:r>
              <a:rPr lang="nl-BE" b="1">
                <a:latin typeface="Calibri"/>
                <a:ea typeface="Calibri"/>
                <a:cs typeface="Calibri"/>
              </a:rPr>
              <a:t>te veranderen</a:t>
            </a:r>
            <a:r>
              <a:rPr lang="nl-BE">
                <a:latin typeface="Calibri"/>
                <a:ea typeface="Calibri"/>
                <a:cs typeface="Calibri"/>
              </a:rPr>
              <a:t>. </a:t>
            </a:r>
          </a:p>
          <a:p>
            <a:pPr marL="800100" lvl="1" indent="-342900" algn="l">
              <a:lnSpc>
                <a:spcPct val="115000"/>
              </a:lnSpc>
              <a:spcAft>
                <a:spcPts val="0"/>
              </a:spcAft>
              <a:buFont typeface="Symbol" panose="05050102010706020507" pitchFamily="18" charset="2"/>
              <a:buChar char=""/>
            </a:pPr>
            <a:r>
              <a:rPr lang="nl-BE">
                <a:latin typeface="Calibri"/>
                <a:ea typeface="Calibri"/>
                <a:cs typeface="Calibri"/>
              </a:rPr>
              <a:t>Je tracht het belang van de verandering voor de cliënt te vergroten </a:t>
            </a:r>
          </a:p>
          <a:p>
            <a:pPr marL="800100" lvl="1" indent="-342900" algn="l">
              <a:lnSpc>
                <a:spcPct val="115000"/>
              </a:lnSpc>
              <a:spcAft>
                <a:spcPts val="0"/>
              </a:spcAft>
              <a:buFont typeface="Symbol" panose="05050102010706020507" pitchFamily="18" charset="2"/>
              <a:buChar char=""/>
            </a:pPr>
            <a:r>
              <a:rPr lang="nl-BE">
                <a:latin typeface="Calibri"/>
                <a:ea typeface="Calibri"/>
                <a:cs typeface="Calibri"/>
              </a:rPr>
              <a:t>en tegelijk zijn vertrouwen om te kunnen veranderen te versterken.</a:t>
            </a:r>
            <a:r>
              <a:rPr lang="nl-BE" sz="1200">
                <a:effectLst/>
                <a:latin typeface="Verdana"/>
                <a:ea typeface="Calibri"/>
                <a:cs typeface="Calibri" panose="020F0502020204030204" pitchFamily="34" charset="0"/>
              </a:rPr>
              <a:t> </a:t>
            </a:r>
            <a:endParaRPr lang="nl-BE" sz="1600">
              <a:effectLst/>
              <a:latin typeface="Verdana"/>
              <a:ea typeface="Calibri"/>
              <a:cs typeface="Calibri" panose="020F0502020204030204" pitchFamily="34" charset="0"/>
            </a:endParaRPr>
          </a:p>
          <a:p>
            <a:pPr marL="342900" indent="-342900">
              <a:lnSpc>
                <a:spcPct val="115000"/>
              </a:lnSpc>
              <a:buFont typeface="Symbol" panose="05050102010706020507" pitchFamily="18" charset="2"/>
              <a:buChar char=""/>
            </a:pPr>
            <a:r>
              <a:rPr lang="nl-BE">
                <a:latin typeface="Calibri"/>
                <a:ea typeface="Calibri"/>
                <a:cs typeface="Calibri"/>
              </a:rPr>
              <a:t>Als je aanvoelt dat de cliënt klaar is om te veranderen, ga je </a:t>
            </a:r>
            <a:r>
              <a:rPr lang="nl-BE" b="1">
                <a:latin typeface="Calibri"/>
                <a:ea typeface="Calibri"/>
                <a:cs typeface="Calibri"/>
              </a:rPr>
              <a:t>samen een veranderplan opstellen </a:t>
            </a:r>
            <a:r>
              <a:rPr lang="nl-BE">
                <a:latin typeface="Calibri"/>
                <a:ea typeface="Calibri"/>
                <a:cs typeface="Calibri"/>
              </a:rPr>
              <a:t>met een </a:t>
            </a:r>
            <a:r>
              <a:rPr lang="nl-BE" b="1">
                <a:latin typeface="Calibri"/>
                <a:ea typeface="Calibri"/>
                <a:cs typeface="Calibri"/>
              </a:rPr>
              <a:t>concreet veranderdoel en haalbare stappen </a:t>
            </a:r>
            <a:r>
              <a:rPr lang="nl-BE">
                <a:latin typeface="Calibri"/>
                <a:ea typeface="Calibri"/>
                <a:cs typeface="Calibri"/>
              </a:rPr>
              <a:t>ernaartoe. </a:t>
            </a:r>
            <a:br>
              <a:rPr lang="nl-BE">
                <a:latin typeface="Calibri"/>
                <a:ea typeface="Calibri"/>
                <a:cs typeface="Calibri"/>
              </a:rPr>
            </a:br>
            <a:r>
              <a:rPr lang="nl-BE">
                <a:latin typeface="Calibri"/>
                <a:ea typeface="Calibri"/>
                <a:cs typeface="Calibri"/>
              </a:rPr>
              <a:t>Verandering betekent niet noodzakelijk stoppen. Iemand kan er ook voor kiezen te minderen of de risico’s te beperken. </a:t>
            </a:r>
          </a:p>
          <a:p>
            <a:pPr marL="342900" indent="-342900">
              <a:lnSpc>
                <a:spcPct val="115000"/>
              </a:lnSpc>
              <a:buFont typeface="Symbol" panose="05050102010706020507" pitchFamily="18" charset="2"/>
              <a:buChar char=""/>
            </a:pPr>
            <a:r>
              <a:rPr lang="nl-BE" b="1">
                <a:latin typeface="Calibri"/>
                <a:ea typeface="Calibri"/>
                <a:cs typeface="Calibri"/>
              </a:rPr>
              <a:t>Om zijn veranderplan in de praktijk te brengen, heeft de cliënt meestal verdere ondersteuning nodig</a:t>
            </a:r>
            <a:r>
              <a:rPr lang="nl-BE">
                <a:latin typeface="Calibri"/>
                <a:ea typeface="Calibri"/>
                <a:cs typeface="Calibri"/>
              </a:rPr>
              <a:t> bv. sociale vaardigheidstraining. Een belangrijk aspect van deze ondersteuning is terugvalpreventie. </a:t>
            </a:r>
            <a:r>
              <a:rPr lang="nl-BE" b="1">
                <a:latin typeface="Calibri"/>
                <a:ea typeface="Calibri"/>
                <a:cs typeface="Calibri"/>
              </a:rPr>
              <a:t>Dit is zeer beperkt uitgewerkt in de leidraad</a:t>
            </a:r>
            <a:r>
              <a:rPr lang="nl-BE">
                <a:latin typeface="Calibri"/>
                <a:ea typeface="Calibri"/>
                <a:cs typeface="Calibri"/>
              </a:rPr>
              <a:t>,</a:t>
            </a:r>
            <a:r>
              <a:rPr lang="nl-BE" b="1">
                <a:latin typeface="Calibri"/>
                <a:ea typeface="Calibri"/>
                <a:cs typeface="Calibri"/>
              </a:rPr>
              <a:t> </a:t>
            </a:r>
            <a:r>
              <a:rPr lang="nl-BE">
                <a:latin typeface="Calibri"/>
                <a:ea typeface="Calibri"/>
                <a:cs typeface="Calibri"/>
              </a:rPr>
              <a:t>niet bedoeling alle aspecten van een behandeling bij verslavingsproblemen te omvatten! </a:t>
            </a:r>
            <a:r>
              <a:rPr lang="nl-BE" b="1">
                <a:latin typeface="Calibri"/>
                <a:ea typeface="Calibri"/>
                <a:cs typeface="Calibri"/>
              </a:rPr>
              <a:t>Focus op het motiveren</a:t>
            </a:r>
          </a:p>
          <a:p>
            <a:pPr marL="342900" lvl="0" indent="-342900" algn="l">
              <a:lnSpc>
                <a:spcPct val="115000"/>
              </a:lnSpc>
              <a:spcAft>
                <a:spcPts val="0"/>
              </a:spcAft>
              <a:buFont typeface="Symbol" panose="05050102010706020507" pitchFamily="18" charset="2"/>
              <a:buChar char=""/>
            </a:pPr>
            <a:endParaRPr lang="nl-BE" sz="1200" b="1" baseline="0">
              <a:effectLst/>
              <a:latin typeface="Verdana" panose="020B0604030504040204" pitchFamily="34" charset="0"/>
              <a:ea typeface="Calibri" panose="020F0502020204030204" pitchFamily="34" charset="0"/>
              <a:cs typeface="Calibri" panose="020F0502020204030204" pitchFamily="34" charset="0"/>
            </a:endParaRPr>
          </a:p>
          <a:p>
            <a:pPr marL="0" lvl="0" indent="0" algn="l" rtl="0">
              <a:spcBef>
                <a:spcPts val="0"/>
              </a:spcBef>
              <a:spcAft>
                <a:spcPts val="0"/>
              </a:spcAft>
              <a:buNone/>
            </a:pPr>
            <a:r>
              <a:rPr lang="nl-NL" b="1" u="sng"/>
              <a:t>Opmerken </a:t>
            </a:r>
            <a:endParaRPr lang="nl-NL" u="sng"/>
          </a:p>
          <a:p>
            <a:pPr marL="0" lvl="0" indent="0" algn="l" rtl="0">
              <a:spcBef>
                <a:spcPts val="0"/>
              </a:spcBef>
              <a:spcAft>
                <a:spcPts val="0"/>
              </a:spcAft>
              <a:buNone/>
            </a:pPr>
            <a:r>
              <a:rPr lang="nl-NL" sz="1200">
                <a:solidFill>
                  <a:schemeClr val="dk1"/>
                </a:solidFill>
                <a:latin typeface="Calibri"/>
                <a:ea typeface="Calibri"/>
                <a:cs typeface="Calibri"/>
                <a:sym typeface="Calibri"/>
              </a:rPr>
              <a:t>Soms weet je vanuit de hulpvraag van de cliënt of de informatie van een doorverwijzer al of een problematisch gokt. Bij andere cliënten wordt dit duidelijk bij de intake- of verkenningsfase, doordat je standaard een aantal vragen stelt, bijvoorbeeld aan de hand van een kort screeningsinstrument. Zo kan je </a:t>
            </a:r>
            <a:r>
              <a:rPr lang="nl-NL" sz="1200" b="1">
                <a:solidFill>
                  <a:schemeClr val="dk1"/>
                </a:solidFill>
                <a:latin typeface="Calibri"/>
                <a:ea typeface="Calibri"/>
                <a:cs typeface="Calibri"/>
                <a:sym typeface="Calibri"/>
              </a:rPr>
              <a:t>riskant gokken al bij de start van een traject opmerken</a:t>
            </a:r>
            <a:r>
              <a:rPr lang="nl-NL" sz="1200">
                <a:solidFill>
                  <a:schemeClr val="dk1"/>
                </a:solidFill>
                <a:latin typeface="Calibri"/>
                <a:ea typeface="Calibri"/>
                <a:cs typeface="Calibri"/>
                <a:sym typeface="Calibri"/>
              </a:rPr>
              <a:t>.  </a:t>
            </a:r>
            <a:endParaRPr lang="nl-NL"/>
          </a:p>
          <a:p>
            <a:pPr marL="0" lvl="0" indent="0" algn="l" rtl="0">
              <a:spcBef>
                <a:spcPts val="0"/>
              </a:spcBef>
              <a:spcAft>
                <a:spcPts val="0"/>
              </a:spcAft>
              <a:buNone/>
            </a:pPr>
            <a:r>
              <a:rPr lang="nl-NL" sz="1200">
                <a:solidFill>
                  <a:schemeClr val="dk1"/>
                </a:solidFill>
                <a:latin typeface="Calibri"/>
                <a:ea typeface="Calibri"/>
                <a:cs typeface="Calibri"/>
                <a:sym typeface="Calibri"/>
              </a:rPr>
              <a:t>Maar ook </a:t>
            </a:r>
            <a:r>
              <a:rPr lang="nl-NL" sz="1200" b="1">
                <a:solidFill>
                  <a:schemeClr val="dk1"/>
                </a:solidFill>
                <a:latin typeface="Calibri"/>
                <a:ea typeface="Calibri"/>
                <a:cs typeface="Calibri"/>
                <a:sym typeface="Calibri"/>
              </a:rPr>
              <a:t>tijdens lopende begeleidingstrajecten</a:t>
            </a:r>
            <a:r>
              <a:rPr lang="nl-NL" sz="1200">
                <a:solidFill>
                  <a:schemeClr val="dk1"/>
                </a:solidFill>
                <a:latin typeface="Calibri"/>
                <a:ea typeface="Calibri"/>
                <a:cs typeface="Calibri"/>
                <a:sym typeface="Calibri"/>
              </a:rPr>
              <a:t> is het belangrijk om </a:t>
            </a:r>
            <a:r>
              <a:rPr lang="nl-NL" sz="1200" b="1">
                <a:solidFill>
                  <a:schemeClr val="dk1"/>
                </a:solidFill>
                <a:latin typeface="Calibri"/>
                <a:ea typeface="Calibri"/>
                <a:cs typeface="Calibri"/>
                <a:sym typeface="Calibri"/>
              </a:rPr>
              <a:t>alert te blijven voor mogelijke problemen met gokken</a:t>
            </a:r>
            <a:r>
              <a:rPr lang="nl-NL" sz="1200">
                <a:solidFill>
                  <a:schemeClr val="dk1"/>
                </a:solidFill>
                <a:latin typeface="Calibri"/>
                <a:ea typeface="Calibri"/>
                <a:cs typeface="Calibri"/>
                <a:sym typeface="Calibri"/>
              </a:rPr>
              <a:t>. Cliënten kunnen beginnen gokken of dit kan toenemen. Je kan zelf signalen opmerken of collega’s, doorverwijzers, familieleden, andere cliënten … kunnen zaken signaleren. Tijdig opmerken dat een cliënt gokt, is van belang om risico’s in een vroeg stadium in te schatten. </a:t>
            </a:r>
            <a:endParaRPr lang="nl-NL"/>
          </a:p>
          <a:p>
            <a:pPr marL="0" lvl="0" indent="0" algn="l" rtl="0">
              <a:spcBef>
                <a:spcPts val="0"/>
              </a:spcBef>
              <a:spcAft>
                <a:spcPts val="0"/>
              </a:spcAft>
              <a:buNone/>
            </a:pPr>
            <a:endParaRPr lang="nl-NL" b="1"/>
          </a:p>
          <a:p>
            <a:pPr marL="0" lvl="0" indent="0" algn="l" rtl="0">
              <a:spcBef>
                <a:spcPts val="0"/>
              </a:spcBef>
              <a:spcAft>
                <a:spcPts val="0"/>
              </a:spcAft>
              <a:buNone/>
            </a:pPr>
            <a:r>
              <a:rPr lang="nl-NL" b="1" u="sng"/>
              <a:t>Aankaarten</a:t>
            </a:r>
            <a:endParaRPr lang="nl-NL" u="sng"/>
          </a:p>
          <a:p>
            <a:pPr marL="0" lvl="0" indent="0" algn="l" rtl="0">
              <a:spcBef>
                <a:spcPts val="0"/>
              </a:spcBef>
              <a:spcAft>
                <a:spcPts val="0"/>
              </a:spcAft>
              <a:buNone/>
            </a:pPr>
            <a:r>
              <a:rPr lang="nl-NL" sz="1200">
                <a:solidFill>
                  <a:schemeClr val="dk1"/>
                </a:solidFill>
                <a:latin typeface="Calibri"/>
                <a:ea typeface="Calibri"/>
                <a:cs typeface="Calibri"/>
                <a:sym typeface="Calibri"/>
              </a:rPr>
              <a:t>Wanneer je signalen opgemerkt hebt en riskant of problematisch gokken vermoedt, is een </a:t>
            </a:r>
            <a:r>
              <a:rPr lang="nl-NL" sz="1200" b="1">
                <a:solidFill>
                  <a:schemeClr val="dk1"/>
                </a:solidFill>
                <a:latin typeface="Calibri"/>
                <a:ea typeface="Calibri"/>
                <a:cs typeface="Calibri"/>
                <a:sym typeface="Calibri"/>
              </a:rPr>
              <a:t>eerste stap het bespreekbaar maken met de cliënt</a:t>
            </a:r>
            <a:r>
              <a:rPr lang="nl-NL" sz="1200">
                <a:solidFill>
                  <a:schemeClr val="dk1"/>
                </a:solidFill>
                <a:latin typeface="Calibri"/>
                <a:ea typeface="Calibri"/>
                <a:cs typeface="Calibri"/>
                <a:sym typeface="Calibri"/>
              </a:rPr>
              <a:t>. Het is belangrijk cliënten </a:t>
            </a:r>
            <a:r>
              <a:rPr lang="nl-NL" sz="1200" b="1">
                <a:solidFill>
                  <a:schemeClr val="dk1"/>
                </a:solidFill>
                <a:latin typeface="Calibri"/>
                <a:ea typeface="Calibri"/>
                <a:cs typeface="Calibri"/>
                <a:sym typeface="Calibri"/>
              </a:rPr>
              <a:t>aan te spreken bij een vermoeden </a:t>
            </a:r>
            <a:r>
              <a:rPr lang="nl-NL" sz="1200">
                <a:solidFill>
                  <a:schemeClr val="dk1"/>
                </a:solidFill>
                <a:latin typeface="Calibri"/>
                <a:ea typeface="Calibri"/>
                <a:cs typeface="Calibri"/>
                <a:sym typeface="Calibri"/>
              </a:rPr>
              <a:t>en </a:t>
            </a:r>
            <a:r>
              <a:rPr lang="nl-NL" sz="1200" b="1">
                <a:solidFill>
                  <a:schemeClr val="dk1"/>
                </a:solidFill>
                <a:latin typeface="Calibri"/>
                <a:ea typeface="Calibri"/>
                <a:cs typeface="Calibri"/>
                <a:sym typeface="Calibri"/>
              </a:rPr>
              <a:t>niet af te wachten</a:t>
            </a:r>
            <a:r>
              <a:rPr lang="nl-NL" sz="1200">
                <a:solidFill>
                  <a:schemeClr val="dk1"/>
                </a:solidFill>
                <a:latin typeface="Calibri"/>
                <a:ea typeface="Calibri"/>
                <a:cs typeface="Calibri"/>
                <a:sym typeface="Calibri"/>
              </a:rPr>
              <a:t> tot je zekerheid hebt. </a:t>
            </a:r>
            <a:r>
              <a:rPr lang="nl-NL" sz="1200" b="1">
                <a:solidFill>
                  <a:schemeClr val="dk1"/>
                </a:solidFill>
                <a:latin typeface="Calibri"/>
                <a:ea typeface="Calibri"/>
                <a:cs typeface="Calibri"/>
                <a:sym typeface="Calibri"/>
              </a:rPr>
              <a:t>Hoe vroeger </a:t>
            </a:r>
            <a:r>
              <a:rPr lang="nl-NL" sz="1200">
                <a:solidFill>
                  <a:schemeClr val="dk1"/>
                </a:solidFill>
                <a:latin typeface="Calibri"/>
                <a:ea typeface="Calibri"/>
                <a:cs typeface="Calibri"/>
                <a:sym typeface="Calibri"/>
              </a:rPr>
              <a:t>je optreedt, </a:t>
            </a:r>
            <a:r>
              <a:rPr lang="nl-NL" sz="1200" b="1">
                <a:solidFill>
                  <a:schemeClr val="dk1"/>
                </a:solidFill>
                <a:latin typeface="Calibri"/>
                <a:ea typeface="Calibri"/>
                <a:cs typeface="Calibri"/>
                <a:sym typeface="Calibri"/>
              </a:rPr>
              <a:t>hoe groter de kans op herstel</a:t>
            </a:r>
            <a:r>
              <a:rPr lang="nl-NL" sz="1200">
                <a:solidFill>
                  <a:schemeClr val="dk1"/>
                </a:solidFill>
                <a:latin typeface="Calibri"/>
                <a:ea typeface="Calibri"/>
                <a:cs typeface="Calibri"/>
                <a:sym typeface="Calibri"/>
              </a:rPr>
              <a:t>. Bij een beginnende problematiek heb je ook zelf nog meer handelingsmogelijkheden. </a:t>
            </a:r>
            <a:endParaRPr lang="nl-NL"/>
          </a:p>
          <a:p>
            <a:pPr marL="0" lvl="0" indent="0" algn="l" rtl="0">
              <a:spcBef>
                <a:spcPts val="0"/>
              </a:spcBef>
              <a:spcAft>
                <a:spcPts val="0"/>
              </a:spcAft>
              <a:buNone/>
            </a:pPr>
            <a:r>
              <a:rPr lang="nl-NL" sz="1200">
                <a:solidFill>
                  <a:schemeClr val="dk1"/>
                </a:solidFill>
                <a:latin typeface="Calibri"/>
                <a:ea typeface="Calibri"/>
                <a:cs typeface="Calibri"/>
                <a:sym typeface="Calibri"/>
              </a:rPr>
              <a:t>Het aankaarten doe je </a:t>
            </a:r>
            <a:r>
              <a:rPr lang="nl-NL" sz="1200" b="1">
                <a:solidFill>
                  <a:schemeClr val="dk1"/>
                </a:solidFill>
                <a:latin typeface="Calibri"/>
                <a:ea typeface="Calibri"/>
                <a:cs typeface="Calibri"/>
                <a:sym typeface="Calibri"/>
              </a:rPr>
              <a:t>vanuit een bezorgdheid om het welzijn van de cliënt</a:t>
            </a:r>
            <a:r>
              <a:rPr lang="nl-NL" sz="1200">
                <a:solidFill>
                  <a:schemeClr val="dk1"/>
                </a:solidFill>
                <a:latin typeface="Calibri"/>
                <a:ea typeface="Calibri"/>
                <a:cs typeface="Calibri"/>
                <a:sym typeface="Calibri"/>
              </a:rPr>
              <a:t>. Vaak is het voldoende om te benoemen welke signalen je hebt opgevangen en aan te geven dat je je zorgen maakt, om in gesprek te gaan. Je kan ook gebruik maken van een meer uitgewerkte gespreksmethodiek. </a:t>
            </a:r>
            <a:endParaRPr lang="nl-NL"/>
          </a:p>
          <a:p>
            <a:pPr marL="0" lvl="0" indent="0" algn="l" rtl="0">
              <a:spcBef>
                <a:spcPts val="0"/>
              </a:spcBef>
              <a:spcAft>
                <a:spcPts val="0"/>
              </a:spcAft>
              <a:buNone/>
            </a:pPr>
            <a:r>
              <a:rPr lang="nl-NL" sz="1200">
                <a:solidFill>
                  <a:schemeClr val="dk1"/>
                </a:solidFill>
                <a:latin typeface="Calibri"/>
                <a:ea typeface="Calibri"/>
                <a:cs typeface="Calibri"/>
                <a:sym typeface="Calibri"/>
              </a:rPr>
              <a:t>Het belangrijkste is </a:t>
            </a:r>
            <a:r>
              <a:rPr lang="nl-NL" sz="1200" b="1">
                <a:solidFill>
                  <a:schemeClr val="dk1"/>
                </a:solidFill>
                <a:latin typeface="Calibri"/>
                <a:ea typeface="Calibri"/>
                <a:cs typeface="Calibri"/>
                <a:sym typeface="Calibri"/>
              </a:rPr>
              <a:t>de houding waarmee je dit gesprek aangaat</a:t>
            </a:r>
            <a:r>
              <a:rPr lang="nl-NL" sz="1200">
                <a:solidFill>
                  <a:schemeClr val="dk1"/>
                </a:solidFill>
                <a:latin typeface="Calibri"/>
                <a:ea typeface="Calibri"/>
                <a:cs typeface="Calibri"/>
                <a:sym typeface="Calibri"/>
              </a:rPr>
              <a:t>. Als de cliënt zich als persoon aanvaard en zich niet veroordeeld voelt, zal hij meer open staan voor je vragen en open zijn over zijn gebruik. Op die manier geef je de cliënt ook het signaal dat hij bij jou terecht kan met vragen of bekommernissen zonder veroordeeld te worden. </a:t>
            </a:r>
            <a:endParaRPr lang="nl-NL"/>
          </a:p>
        </p:txBody>
      </p:sp>
      <p:sp>
        <p:nvSpPr>
          <p:cNvPr id="4" name="Tijdelijke aanduiding voor dianummer 3"/>
          <p:cNvSpPr>
            <a:spLocks noGrp="1"/>
          </p:cNvSpPr>
          <p:nvPr>
            <p:ph type="sldNum" sz="quarter" idx="10"/>
          </p:nvPr>
        </p:nvSpPr>
        <p:spPr/>
        <p:txBody>
          <a:bodyPr/>
          <a:lstStyle/>
          <a:p>
            <a:fld id="{FFF618A7-47AE-0B47-A4D6-64F75C70C78D}" type="slidenum">
              <a:rPr lang="en-US" smtClean="0"/>
              <a:t>30</a:t>
            </a:fld>
            <a:endParaRPr lang="en-US"/>
          </a:p>
        </p:txBody>
      </p:sp>
    </p:spTree>
    <p:extLst>
      <p:ext uri="{BB962C8B-B14F-4D97-AF65-F5344CB8AC3E}">
        <p14:creationId xmlns:p14="http://schemas.microsoft.com/office/powerpoint/2010/main" val="3641623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3</a:t>
            </a:fld>
            <a:endParaRPr lang="en-US"/>
          </a:p>
        </p:txBody>
      </p:sp>
    </p:spTree>
    <p:extLst>
      <p:ext uri="{BB962C8B-B14F-4D97-AF65-F5344CB8AC3E}">
        <p14:creationId xmlns:p14="http://schemas.microsoft.com/office/powerpoint/2010/main" val="859774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a:ln>
                  <a:noFill/>
                </a:ln>
                <a:solidFill>
                  <a:prstClr val="black"/>
                </a:solidFill>
                <a:effectLst/>
                <a:uLnTx/>
                <a:uFillTx/>
                <a:latin typeface="Calibri" panose="020F0502020204030204"/>
                <a:ea typeface="+mn-ea"/>
                <a:cs typeface="+mn-cs"/>
              </a:rPr>
              <a:t>Hoe vroeger men optreedt in het proces van de ontwikkeling van een gokstoornis, hoe groter de kans op herstel</a:t>
            </a: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 De betrokkene kan op dat moment nog zelf keuzes maken over zijn gedrag. Eenmaal er sprake is van een stoornis, wordt dat moeilijker. De relatie met de directe omgeving is in het beginstadium van de problematiek ook nog niet overmatig verstoord.  Zo kunnen de partner, ouders, vrienden en andere naasten in het verdere verloop een ondersteunende en beschermende rol spelen.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Gezien </a:t>
            </a:r>
            <a:r>
              <a:rPr kumimoji="0" lang="nl-BE" sz="1200" b="1" i="0" u="none" strike="noStrike" kern="1200" cap="none" spc="0" normalizeH="0" baseline="0" noProof="0">
                <a:ln>
                  <a:noFill/>
                </a:ln>
                <a:solidFill>
                  <a:prstClr val="black"/>
                </a:solidFill>
                <a:effectLst/>
                <a:uLnTx/>
                <a:uFillTx/>
                <a:latin typeface="Calibri" panose="020F0502020204030204"/>
                <a:ea typeface="+mn-ea"/>
                <a:cs typeface="+mn-cs"/>
              </a:rPr>
              <a:t>gokproblemen vaak lang verborgen blijven</a:t>
            </a: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 is het belangrijk dat </a:t>
            </a:r>
            <a:r>
              <a:rPr kumimoji="0" lang="nl-BE" sz="1200" b="1" i="0" u="sng" strike="noStrike" kern="1200" cap="none" spc="0" normalizeH="0" baseline="0" noProof="0">
                <a:ln>
                  <a:noFill/>
                </a:ln>
                <a:solidFill>
                  <a:prstClr val="black"/>
                </a:solidFill>
                <a:effectLst/>
                <a:uLnTx/>
                <a:uFillTx/>
                <a:latin typeface="Calibri" panose="020F0502020204030204"/>
                <a:ea typeface="+mn-ea"/>
                <a:cs typeface="+mn-cs"/>
              </a:rPr>
              <a:t>signalen vroegtijdig opgepikt</a:t>
            </a: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 worden. </a:t>
            </a:r>
            <a:endParaRPr lang="nl-BE"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endParaRPr lang="nl-NL" sz="1200" b="0" kern="1200">
              <a:solidFill>
                <a:schemeClr val="tx1"/>
              </a:solidFill>
              <a:effectLst/>
              <a:latin typeface="+mn-lt"/>
              <a:ea typeface="+mn-ea"/>
              <a:cs typeface="+mn-cs"/>
            </a:endParaRPr>
          </a:p>
          <a:p>
            <a:r>
              <a:rPr lang="nl-NL" sz="1200" b="0" kern="1200">
                <a:solidFill>
                  <a:schemeClr val="tx1"/>
                </a:solidFill>
                <a:effectLst/>
                <a:latin typeface="+mn-lt"/>
                <a:ea typeface="+mn-ea"/>
                <a:cs typeface="+mn-cs"/>
              </a:rPr>
              <a:t>Vaak zijn er </a:t>
            </a:r>
            <a:r>
              <a:rPr lang="nl-NL" sz="1200" b="1" kern="1200">
                <a:solidFill>
                  <a:schemeClr val="tx1"/>
                </a:solidFill>
                <a:effectLst/>
                <a:latin typeface="+mn-lt"/>
                <a:ea typeface="+mn-ea"/>
                <a:cs typeface="+mn-cs"/>
              </a:rPr>
              <a:t>vage symptomen</a:t>
            </a:r>
            <a:r>
              <a:rPr lang="nl-NL" sz="1200" b="0" kern="1200">
                <a:solidFill>
                  <a:schemeClr val="tx1"/>
                </a:solidFill>
                <a:effectLst/>
                <a:latin typeface="+mn-lt"/>
                <a:ea typeface="+mn-ea"/>
                <a:cs typeface="+mn-cs"/>
              </a:rPr>
              <a:t>. Personen die gokken zullen problemen </a:t>
            </a:r>
            <a:r>
              <a:rPr lang="nl-NL" sz="1200" b="1" kern="1200">
                <a:solidFill>
                  <a:schemeClr val="tx1"/>
                </a:solidFill>
                <a:effectLst/>
                <a:latin typeface="+mn-lt"/>
                <a:ea typeface="+mn-ea"/>
                <a:cs typeface="+mn-cs"/>
              </a:rPr>
              <a:t>lang verborgen houden</a:t>
            </a:r>
            <a:r>
              <a:rPr lang="nl-NL" sz="1200" b="0" kern="1200">
                <a:solidFill>
                  <a:schemeClr val="tx1"/>
                </a:solidFill>
                <a:effectLst/>
                <a:latin typeface="+mn-lt"/>
                <a:ea typeface="+mn-ea"/>
                <a:cs typeface="+mn-cs"/>
              </a:rPr>
              <a:t>.</a:t>
            </a:r>
            <a:endParaRPr lang="nl-NL" sz="1200" b="0" kern="1200">
              <a:solidFill>
                <a:schemeClr val="tx1"/>
              </a:solidFill>
              <a:effectLst/>
              <a:latin typeface="+mn-lt"/>
              <a:ea typeface="Calibri"/>
              <a:cs typeface="Calibri"/>
            </a:endParaRPr>
          </a:p>
          <a:p>
            <a:r>
              <a:rPr lang="nl-NL" sz="1200" b="0" kern="1200">
                <a:solidFill>
                  <a:schemeClr val="tx1"/>
                </a:solidFill>
                <a:effectLst/>
                <a:latin typeface="+mn-lt"/>
                <a:ea typeface="+mn-ea"/>
                <a:cs typeface="+mn-cs"/>
              </a:rPr>
              <a:t>De ernst van het probleem is vaak al heel groot wanneer het uitkomt, er is op dat moment een </a:t>
            </a:r>
            <a:r>
              <a:rPr lang="nl-NL" sz="1200" b="1" kern="1200">
                <a:solidFill>
                  <a:schemeClr val="tx1"/>
                </a:solidFill>
                <a:effectLst/>
                <a:latin typeface="+mn-lt"/>
                <a:ea typeface="+mn-ea"/>
                <a:cs typeface="+mn-cs"/>
              </a:rPr>
              <a:t>hoge mate van hopeloosheid</a:t>
            </a:r>
            <a:r>
              <a:rPr lang="nl-NL"/>
              <a:t>.</a:t>
            </a:r>
            <a:endParaRPr lang="nl-NL" sz="1200" b="0" kern="1200">
              <a:solidFill>
                <a:schemeClr val="tx1"/>
              </a:solidFill>
              <a:effectLst/>
              <a:latin typeface="+mn-lt"/>
              <a:ea typeface="Calibri"/>
              <a:cs typeface="Calibri"/>
            </a:endParaRPr>
          </a:p>
          <a:p>
            <a:endParaRPr lang="nl-BE" sz="1200" b="0" kern="1200">
              <a:solidFill>
                <a:schemeClr val="tx1"/>
              </a:solidFill>
              <a:effectLst/>
              <a:latin typeface="+mn-lt"/>
              <a:ea typeface="+mn-ea"/>
              <a:cs typeface="+mn-cs"/>
            </a:endParaRPr>
          </a:p>
          <a:p>
            <a:r>
              <a:rPr lang="nl-BE" sz="1200" b="0" kern="1200">
                <a:solidFill>
                  <a:schemeClr val="tx1"/>
                </a:solidFill>
                <a:effectLst/>
                <a:latin typeface="+mn-lt"/>
                <a:ea typeface="+mn-ea"/>
                <a:cs typeface="+mn-cs"/>
              </a:rPr>
              <a:t>Het is dus van groot belang om signalen die in de richting van gokproblemen wijzen snel te herkennen.</a:t>
            </a:r>
            <a:endParaRPr lang="nl-BE" sz="1200" b="0" kern="1200">
              <a:solidFill>
                <a:schemeClr val="tx1"/>
              </a:solidFill>
              <a:effectLst/>
              <a:latin typeface="+mn-lt"/>
              <a:ea typeface="Calibri"/>
              <a:cs typeface="Calibri"/>
            </a:endParaRPr>
          </a:p>
          <a:p>
            <a:r>
              <a:rPr lang="nl-BE" sz="1200" b="0" kern="1200">
                <a:solidFill>
                  <a:schemeClr val="tx1"/>
                </a:solidFill>
                <a:effectLst/>
                <a:latin typeface="+mn-lt"/>
                <a:ea typeface="+mn-ea"/>
                <a:cs typeface="+mn-cs"/>
              </a:rPr>
              <a:t>Mogelijke signalen zijn:</a:t>
            </a:r>
            <a:endParaRPr lang="nl-BE" sz="1200" b="0" kern="1200">
              <a:solidFill>
                <a:schemeClr val="tx1"/>
              </a:solidFill>
              <a:effectLst/>
              <a:latin typeface="+mn-lt"/>
              <a:ea typeface="Calibri"/>
              <a:cs typeface="Calibri"/>
            </a:endParaRPr>
          </a:p>
          <a:p>
            <a:r>
              <a:rPr lang="nl-BE" sz="1200" kern="1200">
                <a:solidFill>
                  <a:schemeClr val="tx1"/>
                </a:solidFill>
                <a:effectLst/>
                <a:latin typeface="+mn-lt"/>
                <a:ea typeface="+mn-ea"/>
                <a:cs typeface="+mn-cs"/>
              </a:rPr>
              <a:t>• Veel </a:t>
            </a:r>
            <a:r>
              <a:rPr lang="nl-BE" sz="1200" b="1" kern="1200">
                <a:solidFill>
                  <a:schemeClr val="tx1"/>
                </a:solidFill>
                <a:effectLst/>
                <a:latin typeface="+mn-lt"/>
                <a:ea typeface="+mn-ea"/>
                <a:cs typeface="+mn-cs"/>
              </a:rPr>
              <a:t>met geld bezig</a:t>
            </a:r>
            <a:r>
              <a:rPr lang="nl-BE" sz="1200" kern="1200">
                <a:solidFill>
                  <a:schemeClr val="tx1"/>
                </a:solidFill>
                <a:effectLst/>
                <a:latin typeface="+mn-lt"/>
                <a:ea typeface="+mn-ea"/>
                <a:cs typeface="+mn-cs"/>
              </a:rPr>
              <a:t> zijn of geld lenen van vrienden, vaak in geldnood zijn</a:t>
            </a:r>
            <a:endParaRPr lang="nl-BE" sz="1200" kern="1200">
              <a:solidFill>
                <a:schemeClr val="tx1"/>
              </a:solidFill>
              <a:effectLst/>
              <a:latin typeface="+mn-lt"/>
              <a:ea typeface="Calibri"/>
              <a:cs typeface="Calibri"/>
            </a:endParaRPr>
          </a:p>
          <a:p>
            <a:r>
              <a:rPr lang="nl-BE" sz="1200" kern="1200">
                <a:solidFill>
                  <a:schemeClr val="tx1"/>
                </a:solidFill>
                <a:effectLst/>
                <a:latin typeface="+mn-lt"/>
                <a:ea typeface="+mn-ea"/>
                <a:cs typeface="+mn-cs"/>
              </a:rPr>
              <a:t>• </a:t>
            </a:r>
            <a:r>
              <a:rPr lang="nl-BE" sz="1200" b="1" kern="1200">
                <a:solidFill>
                  <a:schemeClr val="tx1"/>
                </a:solidFill>
                <a:effectLst/>
                <a:latin typeface="+mn-lt"/>
                <a:ea typeface="+mn-ea"/>
                <a:cs typeface="+mn-cs"/>
              </a:rPr>
              <a:t>Prikkelbaarheid, agressief gedrag, stemmingsschommelingen (symptomen van hoge stress)</a:t>
            </a:r>
            <a:endParaRPr lang="nl-BE"/>
          </a:p>
          <a:p>
            <a:r>
              <a:rPr lang="nl-BE"/>
              <a:t>• </a:t>
            </a:r>
            <a:r>
              <a:rPr lang="nl-BE" sz="1200" b="1" kern="1200" err="1">
                <a:solidFill>
                  <a:schemeClr val="tx1"/>
                </a:solidFill>
                <a:effectLst/>
                <a:latin typeface="+mn-lt"/>
                <a:ea typeface="+mn-ea"/>
                <a:cs typeface="+mn-cs"/>
              </a:rPr>
              <a:t>Depresssieve</a:t>
            </a:r>
            <a:r>
              <a:rPr lang="nl-BE" sz="1200" b="1" kern="1200">
                <a:solidFill>
                  <a:schemeClr val="tx1"/>
                </a:solidFill>
                <a:effectLst/>
                <a:latin typeface="+mn-lt"/>
                <a:ea typeface="+mn-ea"/>
                <a:cs typeface="+mn-cs"/>
              </a:rPr>
              <a:t> klachten en suïcidaliteit</a:t>
            </a:r>
            <a:endParaRPr lang="nl-BE" sz="1200" kern="1200">
              <a:solidFill>
                <a:schemeClr val="tx1"/>
              </a:solidFill>
              <a:effectLst/>
              <a:latin typeface="+mn-lt"/>
              <a:ea typeface="Calibri" panose="020F0502020204030204"/>
              <a:cs typeface="Calibri" panose="020F0502020204030204"/>
            </a:endParaRPr>
          </a:p>
          <a:p>
            <a:r>
              <a:rPr lang="nl-BE" sz="1200" kern="1200">
                <a:solidFill>
                  <a:schemeClr val="tx1"/>
                </a:solidFill>
                <a:effectLst/>
                <a:latin typeface="+mn-lt"/>
                <a:ea typeface="+mn-ea"/>
                <a:cs typeface="+mn-cs"/>
              </a:rPr>
              <a:t>• </a:t>
            </a:r>
            <a:r>
              <a:rPr lang="nl-BE" sz="1200" b="1" kern="1200">
                <a:solidFill>
                  <a:schemeClr val="tx1"/>
                </a:solidFill>
                <a:effectLst/>
                <a:latin typeface="+mn-lt"/>
                <a:ea typeface="+mn-ea"/>
                <a:cs typeface="+mn-cs"/>
              </a:rPr>
              <a:t>Verwaarlozing van familiale verplichtingen, hobby’s en interesses</a:t>
            </a:r>
            <a:r>
              <a:rPr lang="nl-BE" sz="1200" kern="1200">
                <a:solidFill>
                  <a:schemeClr val="tx1"/>
                </a:solidFill>
                <a:effectLst/>
                <a:latin typeface="+mn-lt"/>
                <a:ea typeface="+mn-ea"/>
                <a:cs typeface="+mn-cs"/>
              </a:rPr>
              <a:t>, </a:t>
            </a:r>
            <a:r>
              <a:rPr lang="nl-BE" sz="1200" b="1" kern="1200">
                <a:solidFill>
                  <a:schemeClr val="tx1"/>
                </a:solidFill>
                <a:effectLst/>
                <a:latin typeface="+mn-lt"/>
                <a:ea typeface="+mn-ea"/>
                <a:cs typeface="+mn-cs"/>
              </a:rPr>
              <a:t>werk</a:t>
            </a:r>
            <a:r>
              <a:rPr lang="nl-BE" sz="1200" kern="1200">
                <a:solidFill>
                  <a:schemeClr val="tx1"/>
                </a:solidFill>
                <a:effectLst/>
                <a:latin typeface="+mn-lt"/>
                <a:ea typeface="+mn-ea"/>
                <a:cs typeface="+mn-cs"/>
              </a:rPr>
              <a:t>- en </a:t>
            </a:r>
            <a:r>
              <a:rPr lang="nl-BE" sz="1200" b="1" kern="1200">
                <a:solidFill>
                  <a:schemeClr val="tx1"/>
                </a:solidFill>
                <a:effectLst/>
                <a:latin typeface="+mn-lt"/>
                <a:ea typeface="+mn-ea"/>
                <a:cs typeface="+mn-cs"/>
              </a:rPr>
              <a:t>schoolverzuim</a:t>
            </a:r>
            <a:endParaRPr lang="nl-BE" sz="1200" kern="1200">
              <a:solidFill>
                <a:schemeClr val="tx1"/>
              </a:solidFill>
              <a:effectLst/>
              <a:latin typeface="+mn-lt"/>
              <a:ea typeface="Calibri"/>
              <a:cs typeface="Calibri"/>
            </a:endParaRPr>
          </a:p>
          <a:p>
            <a:r>
              <a:rPr lang="nl-BE" sz="1200" kern="1200">
                <a:solidFill>
                  <a:schemeClr val="tx1"/>
                </a:solidFill>
                <a:effectLst/>
                <a:latin typeface="+mn-lt"/>
                <a:ea typeface="+mn-ea"/>
                <a:cs typeface="+mn-cs"/>
              </a:rPr>
              <a:t>• Verminderde </a:t>
            </a:r>
            <a:r>
              <a:rPr lang="nl-BE" sz="1200" b="1" kern="1200">
                <a:solidFill>
                  <a:schemeClr val="tx1"/>
                </a:solidFill>
                <a:effectLst/>
                <a:latin typeface="+mn-lt"/>
                <a:ea typeface="+mn-ea"/>
                <a:cs typeface="+mn-cs"/>
              </a:rPr>
              <a:t>concentratie</a:t>
            </a:r>
            <a:endParaRPr lang="nl-BE" sz="1200" kern="1200">
              <a:solidFill>
                <a:schemeClr val="tx1"/>
              </a:solidFill>
              <a:effectLst/>
              <a:latin typeface="+mn-lt"/>
              <a:ea typeface="Calibri"/>
              <a:cs typeface="Calibri"/>
            </a:endParaRPr>
          </a:p>
          <a:p>
            <a:r>
              <a:rPr lang="nl-BE" sz="1200" kern="1200">
                <a:solidFill>
                  <a:schemeClr val="tx1"/>
                </a:solidFill>
                <a:effectLst/>
                <a:latin typeface="+mn-lt"/>
                <a:ea typeface="+mn-ea"/>
                <a:cs typeface="+mn-cs"/>
              </a:rPr>
              <a:t>• Verdwijnen in </a:t>
            </a:r>
            <a:r>
              <a:rPr lang="nl-BE" sz="1200" b="1" kern="1200">
                <a:solidFill>
                  <a:schemeClr val="tx1"/>
                </a:solidFill>
                <a:effectLst/>
                <a:latin typeface="+mn-lt"/>
                <a:ea typeface="+mn-ea"/>
                <a:cs typeface="+mn-cs"/>
              </a:rPr>
              <a:t>isolement</a:t>
            </a:r>
            <a:r>
              <a:rPr lang="nl-BE" sz="1200" kern="1200">
                <a:solidFill>
                  <a:schemeClr val="tx1"/>
                </a:solidFill>
                <a:effectLst/>
                <a:latin typeface="+mn-lt"/>
                <a:ea typeface="+mn-ea"/>
                <a:cs typeface="+mn-cs"/>
              </a:rPr>
              <a:t>, geen interesse meer hebben in sociale contacten, enkel de ‘gokvrienden’ tellen nog</a:t>
            </a:r>
            <a:endParaRPr lang="nl-BE" sz="1200" kern="1200">
              <a:solidFill>
                <a:schemeClr val="tx1"/>
              </a:solidFill>
              <a:effectLst/>
              <a:latin typeface="+mn-lt"/>
              <a:ea typeface="Calibri"/>
              <a:cs typeface="Calibri"/>
            </a:endParaRPr>
          </a:p>
          <a:p>
            <a:r>
              <a:rPr lang="nl-BE" sz="1200" kern="1200">
                <a:solidFill>
                  <a:schemeClr val="tx1"/>
                </a:solidFill>
                <a:effectLst/>
                <a:latin typeface="+mn-lt"/>
                <a:ea typeface="+mn-ea"/>
                <a:cs typeface="+mn-cs"/>
              </a:rPr>
              <a:t>• Gokken gebruiken als een manier van </a:t>
            </a:r>
            <a:r>
              <a:rPr lang="nl-BE" sz="1200" b="1" kern="1200">
                <a:solidFill>
                  <a:schemeClr val="tx1"/>
                </a:solidFill>
                <a:effectLst/>
                <a:latin typeface="+mn-lt"/>
                <a:ea typeface="+mn-ea"/>
                <a:cs typeface="+mn-cs"/>
              </a:rPr>
              <a:t>zelfhandhaving</a:t>
            </a:r>
            <a:r>
              <a:rPr lang="nl-BE" sz="1200" kern="1200">
                <a:solidFill>
                  <a:schemeClr val="tx1"/>
                </a:solidFill>
                <a:effectLst/>
                <a:latin typeface="+mn-lt"/>
                <a:ea typeface="+mn-ea"/>
                <a:cs typeface="+mn-cs"/>
              </a:rPr>
              <a:t>, een middel om ‘iemand’ te zijn</a:t>
            </a:r>
            <a:endParaRPr lang="nl-BE" sz="1200" kern="1200">
              <a:solidFill>
                <a:schemeClr val="tx1"/>
              </a:solidFill>
              <a:effectLst/>
              <a:latin typeface="+mn-lt"/>
              <a:ea typeface="Calibri"/>
              <a:cs typeface="Calibri"/>
            </a:endParaRPr>
          </a:p>
          <a:p>
            <a:r>
              <a:rPr lang="nl-BE" sz="1200" kern="1200">
                <a:solidFill>
                  <a:schemeClr val="tx1"/>
                </a:solidFill>
                <a:effectLst/>
                <a:latin typeface="+mn-lt"/>
                <a:ea typeface="+mn-ea"/>
                <a:cs typeface="+mn-cs"/>
              </a:rPr>
              <a:t> </a:t>
            </a:r>
            <a:endParaRPr lang="nl-BE" sz="1200" kern="1200">
              <a:solidFill>
                <a:schemeClr val="tx1"/>
              </a:solidFill>
              <a:effectLst/>
              <a:latin typeface="+mn-lt"/>
              <a:ea typeface="Calibri"/>
              <a:cs typeface="Calibri"/>
            </a:endParaRPr>
          </a:p>
          <a:p>
            <a:r>
              <a:rPr lang="nl-BE" sz="1200" b="1" kern="1200">
                <a:solidFill>
                  <a:schemeClr val="tx1"/>
                </a:solidFill>
                <a:effectLst/>
                <a:latin typeface="+mn-lt"/>
                <a:ea typeface="+mn-ea"/>
                <a:cs typeface="+mn-cs"/>
              </a:rPr>
              <a:t>Vroegtijdige detectie van riskant of problematisch gokgedrag is de basis waarop verdere interventies kunnen bouwen.</a:t>
            </a:r>
            <a:endParaRPr lang="nl-BE" sz="1200" b="1" kern="1200">
              <a:solidFill>
                <a:schemeClr val="tx1"/>
              </a:solidFill>
              <a:effectLst/>
              <a:latin typeface="+mn-lt"/>
              <a:ea typeface="Calibri"/>
              <a:cs typeface="Calibri"/>
            </a:endParaRPr>
          </a:p>
        </p:txBody>
      </p:sp>
      <p:sp>
        <p:nvSpPr>
          <p:cNvPr id="4" name="Tijdelijke aanduiding voor dia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019828F-ACC1-DE49-9B87-B1BF32485FA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7526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It's Not About The Nail</a:t>
            </a:r>
            <a:endParaRPr lang="en-US"/>
          </a:p>
        </p:txBody>
      </p:sp>
      <p:sp>
        <p:nvSpPr>
          <p:cNvPr id="4" name="Slide Number Placeholder 3"/>
          <p:cNvSpPr>
            <a:spLocks noGrp="1"/>
          </p:cNvSpPr>
          <p:nvPr>
            <p:ph type="sldNum" sz="quarter" idx="5"/>
          </p:nvPr>
        </p:nvSpPr>
        <p:spPr/>
        <p:txBody>
          <a:bodyPr/>
          <a:lstStyle/>
          <a:p>
            <a:fld id="{FFF618A7-47AE-0B47-A4D6-64F75C70C78D}" type="slidenum">
              <a:rPr lang="en-US" smtClean="0"/>
              <a:t>32</a:t>
            </a:fld>
            <a:endParaRPr lang="en-US"/>
          </a:p>
        </p:txBody>
      </p:sp>
    </p:spTree>
    <p:extLst>
      <p:ext uri="{BB962C8B-B14F-4D97-AF65-F5344CB8AC3E}">
        <p14:creationId xmlns:p14="http://schemas.microsoft.com/office/powerpoint/2010/main" val="827665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de inspiratiegids vind je nog meer </a:t>
            </a:r>
            <a:r>
              <a:rPr lang="nl-NL" b="1"/>
              <a:t>kant-en-klare gespreksmethodieken om gokken op te merken, aan te kaarten en de ernst ervan in te schatten</a:t>
            </a:r>
            <a:r>
              <a:rPr lang="nl-NL"/>
              <a:t>. </a:t>
            </a:r>
          </a:p>
          <a:p>
            <a:r>
              <a:rPr lang="nl-NL"/>
              <a:t>Zeker verwijzen naar de </a:t>
            </a:r>
            <a:r>
              <a:rPr lang="nl-NL" b="1"/>
              <a:t>methodiek ‘mijn tijd, mijn budget en gokken’ </a:t>
            </a:r>
            <a:r>
              <a:rPr lang="nl-NL"/>
              <a:t>als het gaat over welzijnswerkers die werken rond budgetbeheer en schuldbemiddeling. </a:t>
            </a:r>
            <a:endParaRPr lang="nl-BE"/>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33</a:t>
            </a:fld>
            <a:endParaRPr lang="en-US"/>
          </a:p>
        </p:txBody>
      </p:sp>
    </p:spTree>
    <p:extLst>
      <p:ext uri="{BB962C8B-B14F-4D97-AF65-F5344CB8AC3E}">
        <p14:creationId xmlns:p14="http://schemas.microsoft.com/office/powerpoint/2010/main" val="4249128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Vraag stellen in de chat. </a:t>
            </a:r>
          </a:p>
          <a:p>
            <a:r>
              <a:rPr lang="nl-BE"/>
              <a:t>Chat bom: antwoord typen in de chat, maar nog niet op enter duwen. Aftellen en op 0 iedereen op enter laten drukken. </a:t>
            </a:r>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34</a:t>
            </a:fld>
            <a:endParaRPr lang="en-US"/>
          </a:p>
        </p:txBody>
      </p:sp>
    </p:spTree>
    <p:extLst>
      <p:ext uri="{BB962C8B-B14F-4D97-AF65-F5344CB8AC3E}">
        <p14:creationId xmlns:p14="http://schemas.microsoft.com/office/powerpoint/2010/main" val="2365669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i="0"/>
              <a:t>Zie ook gesprekstips in methodiek “signalen bespreken”. </a:t>
            </a:r>
            <a:endParaRPr i="0"/>
          </a:p>
        </p:txBody>
      </p:sp>
      <p:sp>
        <p:nvSpPr>
          <p:cNvPr id="308" name="Google Shape;308;p2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35</a:t>
            </a:fld>
            <a:endParaRPr/>
          </a:p>
        </p:txBody>
      </p:sp>
    </p:spTree>
    <p:extLst>
      <p:ext uri="{BB962C8B-B14F-4D97-AF65-F5344CB8AC3E}">
        <p14:creationId xmlns:p14="http://schemas.microsoft.com/office/powerpoint/2010/main" val="3765730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i="0"/>
              <a:t>OPTIONEEL: info die voor welzijnswerkers waarschijnlijk vanzelfsprekend is</a:t>
            </a:r>
            <a:endParaRPr i="0"/>
          </a:p>
        </p:txBody>
      </p:sp>
      <p:sp>
        <p:nvSpPr>
          <p:cNvPr id="308" name="Google Shape;308;p2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36</a:t>
            </a:fld>
            <a:endParaRPr/>
          </a:p>
        </p:txBody>
      </p:sp>
    </p:spTree>
    <p:extLst>
      <p:ext uri="{BB962C8B-B14F-4D97-AF65-F5344CB8AC3E}">
        <p14:creationId xmlns:p14="http://schemas.microsoft.com/office/powerpoint/2010/main" val="3713593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NL" i="0"/>
              <a:t>Zie ook gesprekstips in methodiek “signalen bespreken”. </a:t>
            </a:r>
            <a:endParaRPr i="0"/>
          </a:p>
        </p:txBody>
      </p:sp>
      <p:sp>
        <p:nvSpPr>
          <p:cNvPr id="308" name="Google Shape;308;p2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NL"/>
              <a:t>37</a:t>
            </a:fld>
            <a:endParaRPr/>
          </a:p>
        </p:txBody>
      </p:sp>
    </p:spTree>
    <p:extLst>
      <p:ext uri="{BB962C8B-B14F-4D97-AF65-F5344CB8AC3E}">
        <p14:creationId xmlns:p14="http://schemas.microsoft.com/office/powerpoint/2010/main" val="3135501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lnSpc>
                <a:spcPct val="120000"/>
              </a:lnSpc>
              <a:spcAft>
                <a:spcPts val="1000"/>
              </a:spcAft>
            </a:pPr>
            <a:r>
              <a:rPr lang="nl-BE"/>
              <a:t>Het gebruik van een </a:t>
            </a:r>
            <a:r>
              <a:rPr lang="nl-BE" b="1" u="sng"/>
              <a:t>gevalideerde vragenlijst</a:t>
            </a:r>
            <a:r>
              <a:rPr lang="nl-BE"/>
              <a:t> is het </a:t>
            </a:r>
            <a:r>
              <a:rPr lang="nl-BE" b="1"/>
              <a:t>beste hulpmiddel</a:t>
            </a:r>
            <a:r>
              <a:rPr lang="nl-BE"/>
              <a:t> om een mogelijke stoornis </a:t>
            </a:r>
            <a:r>
              <a:rPr lang="nl-BE" b="1"/>
              <a:t>zo vroeg mogelijk op te sporen</a:t>
            </a:r>
            <a:r>
              <a:rPr lang="nl-BE"/>
              <a:t>. Internationaal werden er heel wat vragenlijsten ontwikkeld.</a:t>
            </a:r>
            <a:endParaRPr lang="nl-NL"/>
          </a:p>
          <a:p>
            <a:pPr algn="just">
              <a:lnSpc>
                <a:spcPct val="120000"/>
              </a:lnSpc>
              <a:spcAft>
                <a:spcPts val="1000"/>
              </a:spcAft>
            </a:pPr>
            <a:r>
              <a:rPr lang="nl-BE"/>
              <a:t>VAD vertaalde in 2021 de NODS-PERC, zodat we </a:t>
            </a:r>
            <a:r>
              <a:rPr lang="nl-BE" b="1"/>
              <a:t>ook in België een kort screeningsinstrument hebben om een mogelijke gokstoornis zo vroeg mogelijk op te sporen</a:t>
            </a:r>
            <a:r>
              <a:rPr lang="nl-BE"/>
              <a:t>. Hulpverleners en welzijnswerkers kunnen snel en gemakkelijk </a:t>
            </a:r>
            <a:r>
              <a:rPr lang="nl-BE" b="1"/>
              <a:t>via de website me-ASSIST</a:t>
            </a:r>
            <a:r>
              <a:rPr lang="nl-BE"/>
              <a:t>, een indicatie krijgen van zowel riskant als problematisch gokken. </a:t>
            </a:r>
            <a:endParaRPr lang="nl-BE">
              <a:ea typeface="Calibri"/>
              <a:cs typeface="Calibri"/>
            </a:endParaRPr>
          </a:p>
          <a:p>
            <a:pPr algn="just">
              <a:lnSpc>
                <a:spcPct val="120000"/>
              </a:lnSpc>
              <a:spcAft>
                <a:spcPts val="1000"/>
              </a:spcAft>
            </a:pPr>
            <a:endParaRPr lang="nl-BE"/>
          </a:p>
          <a:p>
            <a:pPr algn="just">
              <a:lnSpc>
                <a:spcPct val="120000"/>
              </a:lnSpc>
              <a:spcAft>
                <a:spcPts val="1000"/>
              </a:spcAft>
            </a:pPr>
            <a:r>
              <a:rPr lang="nl-BE"/>
              <a:t>(De </a:t>
            </a:r>
            <a:r>
              <a:rPr lang="nl-BE" b="1"/>
              <a:t>me-assist helpt jou als hulpverlener om met de cliënt het gesprek aan te gaan over alcohol, andere drugs, psychoactieve medicatie of gokken</a:t>
            </a:r>
            <a:r>
              <a:rPr lang="nl-BE"/>
              <a:t>. Verschillende screeningsinstrumenten helpen je om middelengebruik te detecteren en de ernst in te schatten. Stel je cliënt de vragen die op het scherm verschijnen en duid de antwoorden aan. De me-assist maakt op basis van die antwoorden een risico-inschatting. Samen met het resultaat, krijg je ook houvast voor een korte interventie op maat van je cliënt).</a:t>
            </a:r>
          </a:p>
          <a:p>
            <a:pPr algn="just">
              <a:lnSpc>
                <a:spcPct val="120000"/>
              </a:lnSpc>
              <a:spcAft>
                <a:spcPts val="1000"/>
              </a:spcAft>
            </a:pPr>
            <a:endParaRPr lang="nl-BE"/>
          </a:p>
          <a:p>
            <a:pPr algn="just">
              <a:lnSpc>
                <a:spcPct val="120000"/>
              </a:lnSpc>
              <a:spcAft>
                <a:spcPts val="1000"/>
              </a:spcAft>
            </a:pPr>
            <a:r>
              <a:rPr lang="nl-BE" b="1" u="sng"/>
              <a:t>Screening introduceren (motiverende stijl): </a:t>
            </a:r>
            <a:endParaRPr lang="nl-BE" b="1" u="sng">
              <a:ea typeface="Calibri"/>
              <a:cs typeface="Calibri"/>
            </a:endParaRPr>
          </a:p>
          <a:p>
            <a:pPr algn="just">
              <a:lnSpc>
                <a:spcPct val="120000"/>
              </a:lnSpc>
              <a:spcAft>
                <a:spcPts val="1000"/>
              </a:spcAft>
            </a:pPr>
            <a:r>
              <a:rPr lang="nl-NL"/>
              <a:t>Bij de introductie van de screening </a:t>
            </a:r>
            <a:r>
              <a:rPr lang="nl-NL" b="1"/>
              <a:t>licht je kort toe wat de motivatie voor afname is</a:t>
            </a:r>
            <a:r>
              <a:rPr lang="nl-NL"/>
              <a:t>. Wanneer iedereen gescreend wordt, is het een onderdeel van de normale manier van</a:t>
            </a:r>
          </a:p>
          <a:p>
            <a:pPr algn="just">
              <a:lnSpc>
                <a:spcPct val="120000"/>
              </a:lnSpc>
              <a:spcAft>
                <a:spcPts val="1000"/>
              </a:spcAft>
            </a:pPr>
            <a:r>
              <a:rPr lang="nl-NL"/>
              <a:t>werken. Wanneer je naar aanleiding van bepaalde signalen of risicofactoren wil screenen, benoem dan duidelijk en concreet wat deze signalen en risicofactoren zijn.</a:t>
            </a:r>
            <a:endParaRPr lang="nl-BE"/>
          </a:p>
          <a:p>
            <a:pPr algn="just">
              <a:lnSpc>
                <a:spcPct val="120000"/>
              </a:lnSpc>
              <a:spcAft>
                <a:spcPts val="1000"/>
              </a:spcAft>
            </a:pPr>
            <a:endParaRPr lang="nl-BE"/>
          </a:p>
          <a:p>
            <a:pPr algn="just">
              <a:lnSpc>
                <a:spcPct val="120000"/>
              </a:lnSpc>
              <a:spcAft>
                <a:spcPts val="1000"/>
              </a:spcAft>
            </a:pPr>
            <a:r>
              <a:rPr lang="nl-NL" b="1"/>
              <a:t>Zorg voor een veilig kader</a:t>
            </a:r>
            <a:r>
              <a:rPr lang="nl-NL"/>
              <a:t>. Dit kan je doen door de </a:t>
            </a:r>
            <a:r>
              <a:rPr lang="nl-NL" b="1"/>
              <a:t>toestemming </a:t>
            </a:r>
            <a:r>
              <a:rPr lang="nl-NL"/>
              <a:t>van je patiënt te </a:t>
            </a:r>
            <a:r>
              <a:rPr lang="nl-NL" b="1"/>
              <a:t>vragen </a:t>
            </a:r>
            <a:r>
              <a:rPr lang="nl-NL"/>
              <a:t>om de vragenlijst af te nemen. En ook door </a:t>
            </a:r>
            <a:r>
              <a:rPr lang="nl-NL" b="1"/>
              <a:t>helder te zijn over het doel van de screening</a:t>
            </a:r>
            <a:r>
              <a:rPr lang="nl-NL"/>
              <a:t> en waarvoor de resultaten gebruikt worden. Hierbij kan je de volgende zaken nog benadrukken: </a:t>
            </a:r>
            <a:endParaRPr lang="nl-NL">
              <a:ea typeface="Calibri"/>
              <a:cs typeface="Calibri"/>
            </a:endParaRPr>
          </a:p>
          <a:p>
            <a:pPr marL="285750" indent="-285750" algn="just">
              <a:lnSpc>
                <a:spcPct val="120000"/>
              </a:lnSpc>
              <a:spcAft>
                <a:spcPts val="1000"/>
              </a:spcAft>
              <a:buFont typeface="Arial" panose="020B0604020202020204" pitchFamily="34" charset="0"/>
              <a:buChar char="•"/>
            </a:pPr>
            <a:r>
              <a:rPr lang="nl-NL"/>
              <a:t>De vragenlijst is enkel een hulpmiddel om, samen met de patiënt, een beter beeld te krijgen van zijn situatie.</a:t>
            </a:r>
          </a:p>
          <a:p>
            <a:pPr marL="285750" indent="-285750" algn="just">
              <a:lnSpc>
                <a:spcPct val="120000"/>
              </a:lnSpc>
              <a:spcAft>
                <a:spcPts val="1000"/>
              </a:spcAft>
              <a:buFont typeface="Arial" panose="020B0604020202020204" pitchFamily="34" charset="0"/>
              <a:buChar char="•"/>
            </a:pPr>
            <a:r>
              <a:rPr lang="nl-NL"/>
              <a:t>De resultaten zijn vertrouwelijk en worden enkel gebruikt om de patiënt verder te ondersteunen en te begeleiden. Niet om bepaalde hulpverlening uit te sluiten, op te leggen of om hem te sanctioneren.</a:t>
            </a:r>
          </a:p>
          <a:p>
            <a:pPr marL="285750" indent="-285750" algn="just">
              <a:lnSpc>
                <a:spcPct val="120000"/>
              </a:lnSpc>
              <a:spcAft>
                <a:spcPts val="1000"/>
              </a:spcAft>
              <a:buFont typeface="Arial" panose="020B0604020202020204" pitchFamily="34" charset="0"/>
              <a:buChar char="•"/>
            </a:pPr>
            <a:r>
              <a:rPr lang="nl-NL"/>
              <a:t>De resultaten kunnen de patiënt een beter zicht geven op zijn eigen gebruik en de eraan verbonden risico’s.</a:t>
            </a:r>
          </a:p>
          <a:p>
            <a:pPr algn="just">
              <a:lnSpc>
                <a:spcPct val="120000"/>
              </a:lnSpc>
              <a:spcAft>
                <a:spcPts val="1000"/>
              </a:spcAft>
            </a:pPr>
            <a:endParaRPr lang="nl-NL"/>
          </a:p>
          <a:p>
            <a:pPr algn="just">
              <a:lnSpc>
                <a:spcPct val="120000"/>
              </a:lnSpc>
              <a:spcAft>
                <a:spcPts val="1000"/>
              </a:spcAft>
            </a:pPr>
            <a:r>
              <a:rPr lang="nl-NL"/>
              <a:t>Zo verhoog je de kans dat de patiënt zo eerlijk mogelijk antwoord.</a:t>
            </a:r>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18A7-47AE-0B47-A4D6-64F75C70C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4640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u="sng"/>
              <a:t>Bovenstaande slide kort bespreken/tonen</a:t>
            </a:r>
          </a:p>
          <a:p>
            <a:endParaRPr lang="nl-NL" b="1" u="sng"/>
          </a:p>
          <a:p>
            <a:r>
              <a:rPr lang="nl-NL" b="1" u="sng"/>
              <a:t>Resultaat screening bespreken (motiverende stijl): </a:t>
            </a:r>
            <a:endParaRPr lang="nl-NL" b="1" u="sng">
              <a:ea typeface="Calibri"/>
              <a:cs typeface="Calibri"/>
            </a:endParaRPr>
          </a:p>
          <a:p>
            <a:r>
              <a:rPr lang="nl-NL"/>
              <a:t>Tips om het resultaat van de screening te bespreken in een motiverende gespreksstijl:</a:t>
            </a:r>
          </a:p>
          <a:p>
            <a:pPr marL="228600" indent="-228600">
              <a:buAutoNum type="arabicParenR"/>
            </a:pPr>
            <a:r>
              <a:rPr lang="nl-NL" b="1">
                <a:ea typeface="Calibri" panose="020F0502020204030204"/>
                <a:cs typeface="Calibri" panose="020F0502020204030204"/>
              </a:rPr>
              <a:t>Vraag</a:t>
            </a:r>
            <a:r>
              <a:rPr lang="nl-NL" b="1"/>
              <a:t> de cliënt eerst of hij geïnteresseerd is in de resultaten</a:t>
            </a:r>
            <a:r>
              <a:rPr lang="nl-NL" b="0"/>
              <a:t>. Deze vraag creëert een opening voor de feedback. De cliënt kan kiezen wat er verder gebeurt en de weerstand vermindert. Een positief antwoord geeft je de toelating om de risico’s van het gokken te bespreken. Meestal zullen cliënten hierop in willen gaan. Respecteer de keuze van de cliënt als hij dit niet wil, en geef aan dat hij het thema later kan bespreken.</a:t>
            </a:r>
            <a:r>
              <a:rPr lang="nl-NL"/>
              <a:t> </a:t>
            </a:r>
            <a:r>
              <a:rPr lang="nl-NL" i="1"/>
              <a:t>Bv. Vind je het ok om samen het resultaat van de vragenlijst te bespreken? </a:t>
            </a:r>
            <a:r>
              <a:rPr lang="nl-NL"/>
              <a:t>=&gt; Zo laat de keuze aan de cliënt en bevestig je hun autonomie</a:t>
            </a:r>
          </a:p>
          <a:p>
            <a:pPr marL="228600" indent="-228600">
              <a:buAutoNum type="arabicParenR"/>
            </a:pPr>
            <a:r>
              <a:rPr lang="nl-NL"/>
              <a:t>Geef dan </a:t>
            </a:r>
            <a:r>
              <a:rPr lang="nl-NL" b="1"/>
              <a:t>info op maat</a:t>
            </a:r>
            <a:r>
              <a:rPr lang="nl-NL"/>
              <a:t>. Licht toe wat de scores van de cliënt betekenen. </a:t>
            </a:r>
          </a:p>
          <a:p>
            <a:pPr marL="228600" indent="-228600">
              <a:buAutoNum type="arabicParenR"/>
            </a:pPr>
            <a:r>
              <a:rPr lang="nl-NL"/>
              <a:t>Vraag naar de </a:t>
            </a:r>
            <a:r>
              <a:rPr lang="nl-NL" b="1"/>
              <a:t>mening van je cliënt </a:t>
            </a:r>
            <a:r>
              <a:rPr lang="nl-NL"/>
              <a:t>over het resultaat. Bv. </a:t>
            </a:r>
            <a:r>
              <a:rPr lang="nl-NL" i="1" u="none"/>
              <a:t>Wat vind je van deze score? In welke maakt deze score je ongerust?</a:t>
            </a:r>
            <a:r>
              <a:rPr lang="nl-NL" u="none"/>
              <a:t> </a:t>
            </a:r>
            <a:r>
              <a:rPr lang="nl-NL"/>
              <a:t>=&gt; door te vragen naar je cliënt zijn mening over de score krijg je een </a:t>
            </a:r>
            <a:r>
              <a:rPr lang="nl-NL" b="1"/>
              <a:t>zicht op in welke mate de cliënt zich zorgen maakt over zijn eigen gokgedrag.</a:t>
            </a:r>
            <a:r>
              <a:rPr lang="nl-NL"/>
              <a:t> Indien er bezorgdheid is, vraag dan verder door waar ze zich bezorgd over maken / welke nadelen zij aan het gokken ervaren. Je nodigt de cliënt op die manier uit om zelf conclusies te trekken. </a:t>
            </a:r>
          </a:p>
          <a:p>
            <a:pPr marL="228600" indent="-228600">
              <a:buAutoNum type="arabicParenR"/>
            </a:pPr>
            <a:r>
              <a:rPr lang="nl-NL"/>
              <a:t>Adviezen ter zelfbescherming komen later nog aan bod.</a:t>
            </a:r>
            <a:endParaRPr lang="nl-NL">
              <a:ea typeface="Calibri"/>
              <a:cs typeface="Calibri"/>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18A7-47AE-0B47-A4D6-64F75C70C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687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115000"/>
              </a:lnSpc>
              <a:spcAft>
                <a:spcPts val="0"/>
              </a:spcAft>
            </a:pPr>
            <a:r>
              <a:rPr lang="nl-BE">
                <a:latin typeface="Verdana"/>
                <a:ea typeface="Calibri"/>
                <a:cs typeface="Calibri" panose="020F0502020204030204" pitchFamily="34" charset="0"/>
              </a:rPr>
              <a:t>Ik zal nu verder ingaan op het onderdeel rond motivatie versterken.</a:t>
            </a:r>
            <a:r>
              <a:rPr lang="nl-BE"/>
              <a:t> </a:t>
            </a:r>
          </a:p>
          <a:p>
            <a:pPr>
              <a:lnSpc>
                <a:spcPct val="114999"/>
              </a:lnSpc>
            </a:pPr>
            <a:endParaRPr lang="nl-BE">
              <a:latin typeface="Verdana"/>
              <a:ea typeface="Calibri"/>
              <a:cs typeface="Calibri" panose="020F0502020204030204" pitchFamily="34" charset="0"/>
            </a:endParaRPr>
          </a:p>
          <a:p>
            <a:pPr marL="342900" indent="-342900">
              <a:lnSpc>
                <a:spcPct val="114999"/>
              </a:lnSpc>
              <a:buFont typeface="Symbol,Sans-Serif"/>
              <a:buChar char=""/>
            </a:pPr>
            <a:r>
              <a:rPr lang="nl-BE"/>
              <a:t>versterk je de </a:t>
            </a:r>
            <a:r>
              <a:rPr lang="nl-BE" b="1"/>
              <a:t>eigen</a:t>
            </a:r>
            <a:r>
              <a:rPr lang="nl-BE"/>
              <a:t> motivatie van de cliënt om zijn gebruik, game- of gokgedrag te veranderen. </a:t>
            </a:r>
            <a:endParaRPr lang="en-US">
              <a:solidFill>
                <a:srgbClr val="444444"/>
              </a:solidFill>
            </a:endParaRPr>
          </a:p>
          <a:p>
            <a:pPr marL="800100" lvl="1" indent="-342900">
              <a:lnSpc>
                <a:spcPct val="114999"/>
              </a:lnSpc>
              <a:buFont typeface="Symbol,Sans-Serif"/>
              <a:buChar char=""/>
            </a:pPr>
            <a:r>
              <a:rPr lang="nl-BE"/>
              <a:t>Je tracht het belang van de verandering voor de cliënt te vergroten </a:t>
            </a:r>
            <a:endParaRPr lang="en-US">
              <a:solidFill>
                <a:srgbClr val="444444"/>
              </a:solidFill>
            </a:endParaRPr>
          </a:p>
          <a:p>
            <a:pPr marL="800100" lvl="1" indent="-342900">
              <a:lnSpc>
                <a:spcPct val="114999"/>
              </a:lnSpc>
              <a:buFont typeface="Symbol,Sans-Serif"/>
              <a:buChar char=""/>
            </a:pPr>
            <a:r>
              <a:rPr lang="nl-BE"/>
              <a:t>en tegelijk zijn vertrouwen om te kunnen veranderen te versterken. </a:t>
            </a:r>
            <a:endParaRPr lang="nl-BE">
              <a:solidFill>
                <a:srgbClr val="444444"/>
              </a:solidFill>
            </a:endParaRPr>
          </a:p>
          <a:p>
            <a:pPr>
              <a:lnSpc>
                <a:spcPct val="114999"/>
              </a:lnSpc>
            </a:pPr>
            <a:endParaRPr lang="nl-BE">
              <a:latin typeface="Verdana"/>
              <a:ea typeface="Calibri"/>
              <a:cs typeface="Calibri" panose="020F0502020204030204" pitchFamily="34" charset="0"/>
            </a:endParaRPr>
          </a:p>
          <a:p>
            <a:pPr algn="l">
              <a:lnSpc>
                <a:spcPct val="114999"/>
              </a:lnSpc>
              <a:spcAft>
                <a:spcPts val="0"/>
              </a:spcAft>
            </a:pPr>
            <a:endParaRPr lang="nl-BE" b="1">
              <a:effectLst/>
              <a:latin typeface="Verdana"/>
              <a:ea typeface="Calibri"/>
              <a:cs typeface="Calibri" panose="020F0502020204030204" pitchFamily="34" charset="0"/>
            </a:endParaRPr>
          </a:p>
          <a:p>
            <a:pPr marL="342900" indent="-342900" algn="l">
              <a:lnSpc>
                <a:spcPct val="115000"/>
              </a:lnSpc>
              <a:buFont typeface="Symbol" panose="05050102010706020507" pitchFamily="18" charset="2"/>
              <a:buChar char=""/>
            </a:pPr>
            <a:endParaRPr lang="nl-BE" b="1">
              <a:latin typeface="Verdana"/>
              <a:ea typeface="Calibri" panose="020F0502020204030204"/>
              <a:cs typeface="Calibri" panose="020F0502020204030204" pitchFamily="34" charset="0"/>
            </a:endParaRPr>
          </a:p>
          <a:p>
            <a:endParaRPr lang="nl-NL">
              <a:ea typeface="Calibri" panose="020F0502020204030204"/>
              <a:cs typeface="Calibri" panose="020F0502020204030204" pitchFamily="34" charset="0"/>
            </a:endParaRPr>
          </a:p>
          <a:p>
            <a:endParaRPr lang="nl-BE">
              <a:ea typeface="Calibri" panose="020F0502020204030204"/>
              <a:cs typeface="Calibri" panose="020F0502020204030204"/>
            </a:endParaRPr>
          </a:p>
        </p:txBody>
      </p:sp>
      <p:sp>
        <p:nvSpPr>
          <p:cNvPr id="4" name="Tijdelijke aanduiding voor dianummer 3"/>
          <p:cNvSpPr>
            <a:spLocks noGrp="1"/>
          </p:cNvSpPr>
          <p:nvPr>
            <p:ph type="sldNum" sz="quarter" idx="10"/>
          </p:nvPr>
        </p:nvSpPr>
        <p:spPr/>
        <p:txBody>
          <a:bodyPr/>
          <a:lstStyle/>
          <a:p>
            <a:fld id="{FFF618A7-47AE-0B47-A4D6-64F75C70C78D}" type="slidenum">
              <a:rPr lang="en-US" smtClean="0"/>
              <a:t>40</a:t>
            </a:fld>
            <a:endParaRPr lang="en-US"/>
          </a:p>
        </p:txBody>
      </p:sp>
    </p:spTree>
    <p:extLst>
      <p:ext uri="{BB962C8B-B14F-4D97-AF65-F5344CB8AC3E}">
        <p14:creationId xmlns:p14="http://schemas.microsoft.com/office/powerpoint/2010/main" val="2743798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Interactie met deelnemers, </a:t>
            </a:r>
            <a:r>
              <a:rPr lang="nl-NL" b="1" u="sng"/>
              <a:t>bevragen in de groep</a:t>
            </a:r>
            <a:r>
              <a:rPr lang="nl-NL"/>
              <a:t>:</a:t>
            </a:r>
          </a:p>
          <a:p>
            <a:pPr marL="171450" indent="-171450">
              <a:buFontTx/>
              <a:buChar char="-"/>
            </a:pPr>
            <a:r>
              <a:rPr lang="en-US"/>
              <a:t>Wat </a:t>
            </a:r>
            <a:r>
              <a:rPr lang="en-US" err="1"/>
              <a:t>begrijp</a:t>
            </a:r>
            <a:r>
              <a:rPr lang="en-US"/>
              <a:t> je </a:t>
            </a:r>
            <a:r>
              <a:rPr lang="en-US" err="1"/>
              <a:t>onder</a:t>
            </a:r>
            <a:r>
              <a:rPr lang="en-US"/>
              <a:t> </a:t>
            </a:r>
            <a:r>
              <a:rPr lang="en-US" err="1"/>
              <a:t>gokken</a:t>
            </a:r>
            <a:r>
              <a:rPr lang="en-US"/>
              <a:t>? </a:t>
            </a:r>
            <a:endParaRPr lang="en-US">
              <a:ea typeface="Calibri"/>
              <a:cs typeface="Calibri"/>
            </a:endParaRPr>
          </a:p>
          <a:p>
            <a:pPr marL="171450" indent="-171450">
              <a:buFontTx/>
              <a:buChar char="-"/>
            </a:pPr>
            <a:r>
              <a:rPr lang="en-US" err="1"/>
              <a:t>Wanneer</a:t>
            </a:r>
            <a:r>
              <a:rPr lang="en-US"/>
              <a:t> </a:t>
            </a:r>
            <a:r>
              <a:rPr lang="en-US" err="1"/>
              <a:t>spreken</a:t>
            </a:r>
            <a:r>
              <a:rPr lang="en-US"/>
              <a:t> we van een </a:t>
            </a:r>
            <a:r>
              <a:rPr lang="en-US" err="1"/>
              <a:t>kansspel</a:t>
            </a:r>
            <a:r>
              <a:rPr lang="en-US"/>
              <a:t>? </a:t>
            </a:r>
            <a:endParaRPr lang="nl-BE"/>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4</a:t>
            </a:fld>
            <a:endParaRPr lang="en-US"/>
          </a:p>
        </p:txBody>
      </p:sp>
    </p:spTree>
    <p:extLst>
      <p:ext uri="{BB962C8B-B14F-4D97-AF65-F5344CB8AC3E}">
        <p14:creationId xmlns:p14="http://schemas.microsoft.com/office/powerpoint/2010/main" val="2444966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ea typeface="Calibri"/>
                <a:cs typeface="Calibri"/>
              </a:rPr>
              <a:t>Opnieuw zijn er heel wat methodieken om hiermee aan de slag te gaan. </a:t>
            </a:r>
            <a:endParaRPr lang="nl-NL"/>
          </a:p>
          <a:p>
            <a:endParaRPr lang="nl-NL"/>
          </a:p>
          <a:p>
            <a:r>
              <a:rPr lang="nl-NL"/>
              <a:t>Naast op een motiverende manier informatie of advies mee te geven, kan als welzijnswerker nog heel wat doen om de motivatie te versterken. </a:t>
            </a:r>
            <a:endParaRPr lang="en-US">
              <a:ea typeface="Calibri"/>
              <a:cs typeface="Calibri"/>
            </a:endParaRPr>
          </a:p>
          <a:p>
            <a:r>
              <a:rPr lang="nl-NL"/>
              <a:t>Je kan het inzicht verhogen in het eigen gokgedrag, door o.a. met een </a:t>
            </a:r>
            <a:r>
              <a:rPr lang="nl-NL" b="1"/>
              <a:t>dagboek</a:t>
            </a:r>
            <a:r>
              <a:rPr lang="nl-NL"/>
              <a:t> werken of op zoek gaan naar </a:t>
            </a:r>
            <a:r>
              <a:rPr lang="nl-NL" b="1"/>
              <a:t>wat risicosituaties te zijn om te gokken</a:t>
            </a:r>
            <a:r>
              <a:rPr lang="nl-NL"/>
              <a:t>. </a:t>
            </a:r>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41</a:t>
            </a:fld>
            <a:endParaRPr lang="en-US"/>
          </a:p>
        </p:txBody>
      </p:sp>
    </p:spTree>
    <p:extLst>
      <p:ext uri="{BB962C8B-B14F-4D97-AF65-F5344CB8AC3E}">
        <p14:creationId xmlns:p14="http://schemas.microsoft.com/office/powerpoint/2010/main" val="2302427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Vraag stellen in de chat. </a:t>
            </a:r>
          </a:p>
          <a:p>
            <a:r>
              <a:rPr lang="nl-BE"/>
              <a:t>Chat bom: antwoord typen in de chat, maar nog niet op enter duwen. Aftellen en op 0 iedereen op enter laten drukken. </a:t>
            </a:r>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42</a:t>
            </a:fld>
            <a:endParaRPr lang="en-US"/>
          </a:p>
        </p:txBody>
      </p:sp>
    </p:spTree>
    <p:extLst>
      <p:ext uri="{BB962C8B-B14F-4D97-AF65-F5344CB8AC3E}">
        <p14:creationId xmlns:p14="http://schemas.microsoft.com/office/powerpoint/2010/main" val="28175111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2: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r>
              <a:rPr lang="nl-NL"/>
              <a:t>Of je nu gaat screenen, advies of informatie wilt geven, of je bezorgdheid wilt uiten over het gokken, je kan altijd de vraag-geef-vraag methodiek toepassen. </a:t>
            </a:r>
            <a:endParaRPr lang="en-US"/>
          </a:p>
          <a:p>
            <a:r>
              <a:rPr lang="nl-NL">
                <a:solidFill>
                  <a:srgbClr val="000000"/>
                </a:solidFill>
                <a:latin typeface="Calibri"/>
                <a:ea typeface="Calibri"/>
                <a:cs typeface="Calibri"/>
              </a:rPr>
              <a:t>Hierbij vraag je toestemming en wek je interesse in wat je aanbrengt en nodig je de cliënt uit om zelf conclusies te trekken. </a:t>
            </a:r>
          </a:p>
          <a:p>
            <a:endParaRPr lang="nl-NL" sz="1800" b="1" i="0" u="none" strike="noStrike" baseline="0">
              <a:solidFill>
                <a:srgbClr val="000000"/>
              </a:solidFill>
              <a:latin typeface="Arial" panose="020B0604020202020204" pitchFamily="34" charset="0"/>
            </a:endParaRPr>
          </a:p>
          <a:p>
            <a:pPr marL="228600" lvl="0" indent="-228600" algn="l" rtl="0">
              <a:spcBef>
                <a:spcPts val="0"/>
              </a:spcBef>
              <a:spcAft>
                <a:spcPts val="0"/>
              </a:spcAft>
              <a:buAutoNum type="arabicParenR"/>
            </a:pPr>
            <a:r>
              <a:rPr lang="nl-NL" b="1"/>
              <a:t>Vraag toestemming en wek interesse</a:t>
            </a:r>
            <a:endParaRPr lang="nl-NL" b="1">
              <a:ea typeface="Calibri"/>
              <a:cs typeface="Calibri"/>
            </a:endParaRPr>
          </a:p>
          <a:p>
            <a:pPr marL="0" lvl="0" indent="0" algn="l" rtl="0">
              <a:spcBef>
                <a:spcPts val="0"/>
              </a:spcBef>
              <a:spcAft>
                <a:spcPts val="0"/>
              </a:spcAft>
              <a:buNone/>
            </a:pPr>
            <a:endParaRPr lang="nl-NL"/>
          </a:p>
          <a:p>
            <a:pPr marL="171450" lvl="0" indent="-171450" algn="l" rtl="0">
              <a:spcBef>
                <a:spcPts val="0"/>
              </a:spcBef>
              <a:spcAft>
                <a:spcPts val="0"/>
              </a:spcAft>
              <a:buFont typeface="Arial" panose="020B0604020202020204" pitchFamily="34" charset="0"/>
              <a:buChar char="•"/>
            </a:pPr>
            <a:r>
              <a:rPr lang="nl-NL"/>
              <a:t>Lok bereidheid om te luisteren en interesse uit. </a:t>
            </a:r>
            <a:endParaRPr lang="nl-NL">
              <a:ea typeface="Calibri"/>
              <a:cs typeface="Calibri"/>
            </a:endParaRPr>
          </a:p>
          <a:p>
            <a:pPr marL="171450" lvl="0" indent="-171450" algn="l" rtl="0">
              <a:spcBef>
                <a:spcPts val="0"/>
              </a:spcBef>
              <a:spcAft>
                <a:spcPts val="0"/>
              </a:spcAft>
              <a:buFont typeface="Arial" panose="020B0604020202020204" pitchFamily="34" charset="0"/>
              <a:buChar char="•"/>
            </a:pPr>
            <a:r>
              <a:rPr lang="nl-NL"/>
              <a:t>Vraag wat de patiënt al weet of zou willen weten. </a:t>
            </a:r>
            <a:r>
              <a:rPr lang="nl-NL" i="1"/>
              <a:t>Wat weet je al over…? Wat zou je willen weten over…?</a:t>
            </a:r>
            <a:endParaRPr lang="nl-NL"/>
          </a:p>
          <a:p>
            <a:pPr marL="171450" lvl="0" indent="-171450" algn="l" rtl="0">
              <a:spcBef>
                <a:spcPts val="0"/>
              </a:spcBef>
              <a:spcAft>
                <a:spcPts val="0"/>
              </a:spcAft>
              <a:buFont typeface="Arial" panose="020B0604020202020204" pitchFamily="34" charset="0"/>
              <a:buChar char="•"/>
            </a:pPr>
            <a:r>
              <a:rPr lang="nl-NL"/>
              <a:t>Vraag toestemming om informatie te geven of thema aan te kaarten. En bevestig de autonomie van de patiënt. </a:t>
            </a:r>
            <a:r>
              <a:rPr lang="nl-NL" i="1"/>
              <a:t>Is het goed als ik je hier wat meer over vertel? Wat je met deze informatie doet, is jouw keuze. Ik maak me zorgen over iets, is het oké dat ik mijn bezorgdheid met je deel?</a:t>
            </a:r>
            <a:endParaRPr lang="nl-NL" i="1">
              <a:ea typeface="Calibri"/>
              <a:cs typeface="Calibri"/>
            </a:endParaRPr>
          </a:p>
          <a:p>
            <a:pPr marL="171450" lvl="0" indent="-171450" algn="l" rtl="0">
              <a:spcBef>
                <a:spcPts val="0"/>
              </a:spcBef>
              <a:spcAft>
                <a:spcPts val="0"/>
              </a:spcAft>
              <a:buFont typeface="Arial" panose="020B0604020202020204" pitchFamily="34" charset="0"/>
              <a:buChar char="•"/>
            </a:pPr>
            <a:endParaRPr lang="nl-NL" i="1"/>
          </a:p>
          <a:p>
            <a:pPr marL="0" lvl="0" indent="0" algn="l" rtl="0">
              <a:spcBef>
                <a:spcPts val="0"/>
              </a:spcBef>
              <a:spcAft>
                <a:spcPts val="0"/>
              </a:spcAft>
              <a:buFont typeface="Arial" panose="020B0604020202020204" pitchFamily="34" charset="0"/>
              <a:buNone/>
            </a:pPr>
            <a:r>
              <a:rPr lang="nl-NL" b="1" i="0"/>
              <a:t>2) Geef informatie/advies – benoem bezorgdheid</a:t>
            </a:r>
            <a:endParaRPr lang="nl-NL" b="1" i="0">
              <a:ea typeface="Calibri"/>
              <a:cs typeface="Calibri"/>
            </a:endParaRPr>
          </a:p>
          <a:p>
            <a:pPr marL="285750" indent="-285750">
              <a:buFont typeface="Arial" panose="020B0604020202020204" pitchFamily="34" charset="0"/>
              <a:buChar char="•"/>
            </a:pPr>
            <a:r>
              <a:rPr lang="nl-NL" sz="1800" b="0" i="0" u="none" strike="noStrike" baseline="0">
                <a:solidFill>
                  <a:srgbClr val="000000"/>
                </a:solidFill>
                <a:latin typeface="Arial"/>
                <a:cs typeface="Arial"/>
              </a:rPr>
              <a:t>Op neutrale en niet-veroordelende manier. </a:t>
            </a:r>
          </a:p>
          <a:p>
            <a:pPr marL="285750" indent="-285750">
              <a:buFont typeface="Arial" panose="020B0604020202020204" pitchFamily="34" charset="0"/>
              <a:buChar char="•"/>
            </a:pPr>
            <a:r>
              <a:rPr lang="nl-NL" sz="1800" b="0" i="0" u="none" strike="noStrike" baseline="0">
                <a:solidFill>
                  <a:srgbClr val="000000"/>
                </a:solidFill>
                <a:latin typeface="Arial"/>
                <a:cs typeface="Arial"/>
              </a:rPr>
              <a:t>Niet te snel en niet te veel. </a:t>
            </a:r>
          </a:p>
          <a:p>
            <a:pPr marL="285750" indent="-285750">
              <a:buFont typeface="Arial" panose="020B0604020202020204" pitchFamily="34" charset="0"/>
              <a:buChar char="•"/>
            </a:pPr>
            <a:r>
              <a:rPr lang="nl-NL" sz="1800" b="0" i="0" u="none" strike="noStrike" baseline="0">
                <a:solidFill>
                  <a:srgbClr val="000000"/>
                </a:solidFill>
                <a:latin typeface="Arial"/>
                <a:cs typeface="Arial"/>
              </a:rPr>
              <a:t>Op maat: gepersonaliseerde informatie, specifiek voor de patiënt. Aansluitend bij taal en leefwereld van patiënt. </a:t>
            </a:r>
          </a:p>
          <a:p>
            <a:pPr marL="285750" indent="-285750">
              <a:buFont typeface="Arial" panose="020B0604020202020204" pitchFamily="34" charset="0"/>
              <a:buChar char="•"/>
            </a:pPr>
            <a:r>
              <a:rPr lang="nl-NL" sz="1800" b="0" i="0" u="none" strike="noStrike" baseline="0">
                <a:solidFill>
                  <a:srgbClr val="000000"/>
                </a:solidFill>
                <a:latin typeface="Arial"/>
                <a:cs typeface="Arial"/>
              </a:rPr>
              <a:t>Je bekijkt de info samen met de patiënt, als gelijkwaardige partners. </a:t>
            </a:r>
          </a:p>
          <a:p>
            <a:endParaRPr lang="nl-BE" sz="1800" b="0" i="0" u="none" strike="noStrike" baseline="0">
              <a:solidFill>
                <a:srgbClr val="000000"/>
              </a:solidFill>
              <a:latin typeface="Arial" panose="020B0604020202020204" pitchFamily="34" charset="0"/>
            </a:endParaRPr>
          </a:p>
          <a:p>
            <a:pPr marL="0" lvl="0" indent="0" algn="l" rtl="0">
              <a:spcBef>
                <a:spcPts val="0"/>
              </a:spcBef>
              <a:spcAft>
                <a:spcPts val="0"/>
              </a:spcAft>
              <a:buFont typeface="Arial" panose="020B0604020202020204" pitchFamily="34" charset="0"/>
              <a:buNone/>
            </a:pPr>
            <a:r>
              <a:rPr lang="nl-NL" b="1" i="0"/>
              <a:t>3) Vraag een reactie</a:t>
            </a:r>
            <a:endParaRPr lang="nl-NL" b="1" i="0">
              <a:ea typeface="Calibri"/>
              <a:cs typeface="Calibri"/>
            </a:endParaRPr>
          </a:p>
          <a:p>
            <a:pPr marL="171450" indent="-171450">
              <a:buFont typeface="Arial" panose="020B0604020202020204" pitchFamily="34" charset="0"/>
              <a:buChar char="•"/>
            </a:pPr>
            <a:r>
              <a:rPr lang="nl-NL" i="0"/>
              <a:t>Laat de</a:t>
            </a:r>
            <a:r>
              <a:rPr lang="nl-NL"/>
              <a:t> cliënt </a:t>
            </a:r>
            <a:r>
              <a:rPr lang="nl-NL" i="0"/>
              <a:t>zelf conclusies trekken.</a:t>
            </a:r>
          </a:p>
          <a:p>
            <a:pPr marL="171450" lvl="0" indent="-171450" algn="l" rtl="0">
              <a:spcBef>
                <a:spcPts val="0"/>
              </a:spcBef>
              <a:spcAft>
                <a:spcPts val="0"/>
              </a:spcAft>
              <a:buFont typeface="Arial" panose="020B0604020202020204" pitchFamily="34" charset="0"/>
              <a:buChar char="•"/>
            </a:pPr>
            <a:r>
              <a:rPr lang="nl-NL" i="0"/>
              <a:t>Ontlok reactie uit met een open vraag. </a:t>
            </a:r>
            <a:r>
              <a:rPr lang="nl-NL" i="1"/>
              <a:t>Wat vind je hiervan? Welke zaken herken je? Op welke manier is dit op jou van toepassing? Hoe kijk jij daar naar?</a:t>
            </a:r>
            <a:endParaRPr lang="nl-NL" i="1">
              <a:ea typeface="Calibri"/>
              <a:cs typeface="Calibri"/>
            </a:endParaRPr>
          </a:p>
          <a:p>
            <a:pPr marL="0" lvl="0" indent="0" algn="l" rtl="0">
              <a:spcBef>
                <a:spcPts val="0"/>
              </a:spcBef>
              <a:spcAft>
                <a:spcPts val="0"/>
              </a:spcAft>
              <a:buFont typeface="Arial" panose="020B0604020202020204" pitchFamily="34" charset="0"/>
              <a:buNone/>
            </a:pPr>
            <a:endParaRPr i="1"/>
          </a:p>
        </p:txBody>
      </p:sp>
      <p:sp>
        <p:nvSpPr>
          <p:cNvPr id="308" name="Google Shape;308;p22: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433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50D12-F7A7-1AD5-5734-40EAFE398D3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1A71AD-9441-BC00-C571-D573BA4E587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5847DFC-B6E3-89EE-C7F8-9337B8A2B376}"/>
              </a:ext>
            </a:extLst>
          </p:cNvPr>
          <p:cNvSpPr>
            <a:spLocks noGrp="1"/>
          </p:cNvSpPr>
          <p:nvPr>
            <p:ph type="body" idx="1"/>
          </p:nvPr>
        </p:nvSpPr>
        <p:spPr/>
        <p:txBody>
          <a:bodyPr/>
          <a:lstStyle/>
          <a:p>
            <a:r>
              <a:rPr lang="nl-NL"/>
              <a:t>VAD ontwikkelde </a:t>
            </a:r>
            <a:r>
              <a:rPr lang="nl-NL" b="1"/>
              <a:t>twee brochures over gokken</a:t>
            </a:r>
            <a:r>
              <a:rPr lang="nl-NL"/>
              <a:t>. Je kan deze brochures gebruiken om het gesprek aan te gaan met de cliënt, om mee te geven na een screening. </a:t>
            </a:r>
          </a:p>
          <a:p>
            <a:endParaRPr lang="nl-NL"/>
          </a:p>
          <a:p>
            <a:r>
              <a:rPr lang="nl-NL"/>
              <a:t>De brochures richten zich zowel tot mensen die zelf meedoen aan kansspelen, als naar hun naasten. </a:t>
            </a:r>
          </a:p>
          <a:p>
            <a:r>
              <a:rPr lang="nl-NL"/>
              <a:t>Op </a:t>
            </a:r>
            <a:r>
              <a:rPr lang="nl-NL" b="1"/>
              <a:t>https://www.druglijn.be/drugs/gokken</a:t>
            </a:r>
            <a:r>
              <a:rPr lang="nl-NL"/>
              <a:t>/ vind je meer informatie over gokken die je samen kan doornemen met de cliënt of die je kan meegeven. </a:t>
            </a:r>
          </a:p>
          <a:p>
            <a:r>
              <a:rPr lang="nl-NL"/>
              <a:t>Een kennistest of </a:t>
            </a:r>
            <a:r>
              <a:rPr lang="nl-NL" err="1"/>
              <a:t>zelfstest</a:t>
            </a:r>
            <a:r>
              <a:rPr lang="nl-NL"/>
              <a:t> kan een interessante manier zijn om cliënten bewust te maken van hiaten in hun kennis én hoe riskant hun eigen gebruik is. </a:t>
            </a:r>
          </a:p>
          <a:p>
            <a:endParaRPr lang="nl-NL"/>
          </a:p>
          <a:p>
            <a:r>
              <a:rPr lang="nl-NL"/>
              <a:t>Je vindt er ook informatie over hoe je de risico’s van gokken zoveel mogelijk kan beperken. </a:t>
            </a:r>
          </a:p>
          <a:p>
            <a:r>
              <a:rPr lang="nl-NL"/>
              <a:t>https://www.druglijn.be/drugs/gokken/risicos-beperken/ </a:t>
            </a:r>
          </a:p>
          <a:p>
            <a:r>
              <a:rPr lang="nl-NL"/>
              <a:t>Dit gaat van praktische tips zoals: </a:t>
            </a:r>
          </a:p>
          <a:p>
            <a:endParaRPr lang="nl-NL"/>
          </a:p>
          <a:p>
            <a:r>
              <a:rPr lang="nl-NL"/>
              <a:t>Speel enkel met geld dat je kan missen</a:t>
            </a:r>
          </a:p>
          <a:p>
            <a:r>
              <a:rPr lang="nl-NL"/>
              <a:t>Zet een geld- en tijdslimiet elke keer dat je gokt</a:t>
            </a:r>
          </a:p>
          <a:p>
            <a:r>
              <a:rPr lang="nl-NL"/>
              <a:t>Laat kredietkaarten en betaalkaarten thuis</a:t>
            </a:r>
          </a:p>
          <a:p>
            <a:r>
              <a:rPr lang="nl-NL"/>
              <a:t>Neem regelmatig een pauze en wissel van spel</a:t>
            </a:r>
          </a:p>
          <a:p>
            <a:r>
              <a:rPr lang="nl-NL"/>
              <a:t>Neem je winst mee naar huis</a:t>
            </a:r>
          </a:p>
          <a:p>
            <a:r>
              <a:rPr lang="nl-NL"/>
              <a:t>Onthoud dat je veel meer kans maakt op verlies dan op winst</a:t>
            </a:r>
          </a:p>
          <a:p>
            <a:r>
              <a:rPr lang="nl-NL"/>
              <a:t>…. </a:t>
            </a:r>
          </a:p>
          <a:p>
            <a:endParaRPr lang="nl-NL"/>
          </a:p>
          <a:p>
            <a:r>
              <a:rPr lang="nl-NL"/>
              <a:t>Tot informatie over uitsluiting. </a:t>
            </a:r>
          </a:p>
          <a:p>
            <a:endParaRPr lang="nl-NL"/>
          </a:p>
          <a:p>
            <a:endParaRPr lang="nl-BE"/>
          </a:p>
        </p:txBody>
      </p:sp>
      <p:sp>
        <p:nvSpPr>
          <p:cNvPr id="4" name="Tijdelijke aanduiding voor dianummer 3">
            <a:extLst>
              <a:ext uri="{FF2B5EF4-FFF2-40B4-BE49-F238E27FC236}">
                <a16:creationId xmlns:a16="http://schemas.microsoft.com/office/drawing/2014/main" id="{5F02A9ED-4FCC-AD53-2CEB-C5FDECE94A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18A7-47AE-0B47-A4D6-64F75C70C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945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2A4B6D"/>
              </a:solidFill>
              <a:effectLst/>
              <a:uLnTx/>
              <a:uFillTx/>
              <a:latin typeface="Arial" panose="020B0604020202020204"/>
              <a:ea typeface="+mn-ea"/>
              <a:cs typeface="+mn-cs"/>
            </a:endParaRPr>
          </a:p>
          <a:p>
            <a:r>
              <a:rPr lang="nl-BE">
                <a:ea typeface="Calibri"/>
                <a:cs typeface="Calibri"/>
              </a:rPr>
              <a:t>Er zijn nog wel wat tips die je ook kan meegeven met een cliënt wanneer je mandaat hebt om het hierover te hebben.</a:t>
            </a:r>
            <a:endParaRPr lang="nl-BE"/>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18A7-47AE-0B47-A4D6-64F75C70C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7678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Ter info: Voor België/Vlaanderen hebben we nog geen specifieke richtlijn rond gokken.</a:t>
            </a:r>
          </a:p>
          <a:p>
            <a:r>
              <a:rPr lang="nl-BE"/>
              <a:t>Maar in Canada werd een richtlijn ontwikkeld op basis van uitgebreid internationaal onderzoek i.s.m. een ruime </a:t>
            </a:r>
            <a:r>
              <a:rPr lang="nl-BE" err="1"/>
              <a:t>expertengroep</a:t>
            </a:r>
            <a:r>
              <a:rPr lang="nl-BE"/>
              <a:t>.</a:t>
            </a:r>
          </a:p>
          <a:p>
            <a:r>
              <a:rPr lang="nl-BE" b="1"/>
              <a:t>De richtlijn is</a:t>
            </a:r>
            <a:r>
              <a:rPr lang="nl-NL" b="1"/>
              <a:t> bedoeld voor mensen die de wettelijke gokleeftijd hebben bereikt en die beter geïnformeerde keuzes willen maken over hun gokken</a:t>
            </a:r>
            <a:r>
              <a:rPr lang="nl-NL"/>
              <a:t>. Niet specifiek gefocust dus op personen die al echt gokproblemen ondervinden.</a:t>
            </a:r>
          </a:p>
          <a:p>
            <a:r>
              <a:rPr lang="nl-NL"/>
              <a:t>Alle drie de richtlijnen dienen tegelijkertijd gevolgd te worden om het risico op gokproblemen laag te houden.</a:t>
            </a:r>
          </a:p>
          <a:p>
            <a:r>
              <a:rPr lang="nl-BE"/>
              <a:t>Bron: https://gamblingguidelines.ca/lower-risk-gambling-guidelines/what-are-the-guidelines/</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18A7-47AE-0B47-A4D6-64F75C70C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453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15000"/>
              </a:lnSpc>
            </a:pPr>
            <a:r>
              <a:rPr lang="nl-BE" b="1">
                <a:latin typeface="Verdana"/>
                <a:ea typeface="Calibri"/>
                <a:cs typeface="Calibri" panose="020F0502020204030204" pitchFamily="34" charset="0"/>
              </a:rPr>
              <a:t>Om de motivatie te gaan versterken door inzicht te krijgen in het eigen gedrag kan je gaan werken met verschillende methodieken zoals onder andere een voor en nadelenbalans laten opmaken. </a:t>
            </a:r>
            <a:endParaRPr lang="nl-BE" b="1">
              <a:effectLst/>
              <a:latin typeface="Verdana"/>
              <a:ea typeface="Calibri" panose="020F0502020204030204" pitchFamily="34" charset="0"/>
              <a:cs typeface="Calibri" panose="020F0502020204030204" pitchFamily="34" charset="0"/>
            </a:endParaRPr>
          </a:p>
          <a:p>
            <a:pPr>
              <a:lnSpc>
                <a:spcPct val="114999"/>
              </a:lnSpc>
            </a:pPr>
            <a:r>
              <a:rPr lang="nl-BE" b="1">
                <a:latin typeface="Verdana"/>
                <a:ea typeface="Calibri"/>
              </a:rPr>
              <a:t>In de map staan er nog heel wat andere methodieken, maar door de beperkte tijd kunnen we hier niet dieper op ingaan. </a:t>
            </a:r>
          </a:p>
          <a:p>
            <a:pPr algn="l"/>
            <a:endParaRPr lang="nl-NL">
              <a:ea typeface="Calibri" panose="020F0502020204030204"/>
              <a:cs typeface="Calibri" panose="020F0502020204030204"/>
            </a:endParaRPr>
          </a:p>
          <a:p>
            <a:endParaRPr lang="nl-BE">
              <a:ea typeface="Calibri" panose="020F0502020204030204"/>
              <a:cs typeface="Calibri" panose="020F0502020204030204"/>
            </a:endParaRPr>
          </a:p>
        </p:txBody>
      </p:sp>
      <p:sp>
        <p:nvSpPr>
          <p:cNvPr id="4" name="Tijdelijke aanduiding voor dianummer 3"/>
          <p:cNvSpPr>
            <a:spLocks noGrp="1"/>
          </p:cNvSpPr>
          <p:nvPr>
            <p:ph type="sldNum" sz="quarter" idx="10"/>
          </p:nvPr>
        </p:nvSpPr>
        <p:spPr/>
        <p:txBody>
          <a:bodyPr/>
          <a:lstStyle/>
          <a:p>
            <a:fld id="{FFF618A7-47AE-0B47-A4D6-64F75C70C78D}" type="slidenum">
              <a:rPr lang="en-US" smtClean="0"/>
              <a:t>47</a:t>
            </a:fld>
            <a:endParaRPr lang="en-US"/>
          </a:p>
        </p:txBody>
      </p:sp>
    </p:spTree>
    <p:extLst>
      <p:ext uri="{BB962C8B-B14F-4D97-AF65-F5344CB8AC3E}">
        <p14:creationId xmlns:p14="http://schemas.microsoft.com/office/powerpoint/2010/main" val="9582789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F7DEB-D096-74A9-09AD-05B0ABD464C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719495D-86CE-0706-DAC6-C3A64325C02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802FFC9-F4F6-687F-4C2D-6C3057BF219B}"/>
              </a:ext>
            </a:extLst>
          </p:cNvPr>
          <p:cNvSpPr>
            <a:spLocks noGrp="1"/>
          </p:cNvSpPr>
          <p:nvPr>
            <p:ph type="body" idx="1"/>
          </p:nvPr>
        </p:nvSpPr>
        <p:spPr/>
        <p:txBody>
          <a:bodyPr/>
          <a:lstStyle/>
          <a:p>
            <a:pPr>
              <a:lnSpc>
                <a:spcPct val="115000"/>
              </a:lnSpc>
            </a:pPr>
            <a:r>
              <a:rPr lang="nl-BE" b="1">
                <a:latin typeface="Verdana"/>
                <a:ea typeface="Calibri"/>
                <a:cs typeface="Calibri" panose="020F0502020204030204" pitchFamily="34" charset="0"/>
              </a:rPr>
              <a:t>Een volgende stap: </a:t>
            </a:r>
            <a:r>
              <a:rPr lang="nl-BE" sz="1200">
                <a:effectLst/>
                <a:latin typeface="Verdana"/>
                <a:ea typeface="Calibri"/>
                <a:cs typeface="Calibri" panose="020F0502020204030204" pitchFamily="34" charset="0"/>
              </a:rPr>
              <a:t>Als je aanvoelt dat de cliënt klaar is om te veranderen, ga je samen een veranderplan opstellen met een concreet veranderdoel en haalbare stappen ernaartoe. </a:t>
            </a:r>
            <a:br>
              <a:rPr lang="nl-BE" sz="1200">
                <a:effectLst/>
                <a:latin typeface="Verdana" panose="020B0604030504040204" pitchFamily="34" charset="0"/>
                <a:ea typeface="Calibri" panose="020F0502020204030204" pitchFamily="34" charset="0"/>
                <a:cs typeface="Calibri" panose="020F0502020204030204" pitchFamily="34" charset="0"/>
              </a:rPr>
            </a:br>
            <a:r>
              <a:rPr lang="nl-BE" sz="1200">
                <a:effectLst/>
                <a:latin typeface="Verdana"/>
                <a:ea typeface="Calibri"/>
                <a:cs typeface="Calibri" panose="020F0502020204030204" pitchFamily="34" charset="0"/>
              </a:rPr>
              <a:t>Verandering betekent niet noodzakelijk stoppen. Iemand kan er ook voor kiezen te minderen of de risico’s te beperken. </a:t>
            </a:r>
            <a:endParaRPr lang="nl-BE" sz="1600">
              <a:effectLst/>
              <a:latin typeface="Verdana"/>
              <a:ea typeface="Calibri"/>
              <a:cs typeface="Calibri" panose="020F0502020204030204" pitchFamily="34" charset="0"/>
            </a:endParaRPr>
          </a:p>
          <a:p>
            <a:pPr marL="342900" lvl="0" indent="-342900" algn="l">
              <a:lnSpc>
                <a:spcPct val="115000"/>
              </a:lnSpc>
              <a:spcAft>
                <a:spcPts val="0"/>
              </a:spcAft>
              <a:buFont typeface="Symbol" panose="05050102010706020507" pitchFamily="18" charset="2"/>
              <a:buChar char=""/>
            </a:pPr>
            <a:r>
              <a:rPr lang="nl-BE" sz="1200">
                <a:effectLst/>
                <a:latin typeface="Verdana"/>
                <a:ea typeface="Calibri"/>
                <a:cs typeface="Calibri" panose="020F0502020204030204" pitchFamily="34" charset="0"/>
              </a:rPr>
              <a:t>Om zijn veranderplan in de praktijk te brengen, heeft de cliënt meestal verdere ondersteuning nodig bv sociale</a:t>
            </a:r>
            <a:r>
              <a:rPr lang="nl-BE" sz="1200" baseline="0">
                <a:effectLst/>
                <a:latin typeface="Verdana"/>
                <a:ea typeface="Calibri"/>
                <a:cs typeface="Calibri" panose="020F0502020204030204" pitchFamily="34" charset="0"/>
              </a:rPr>
              <a:t> vaardigheidstraining</a:t>
            </a:r>
            <a:r>
              <a:rPr lang="nl-BE" sz="1200">
                <a:effectLst/>
                <a:latin typeface="Verdana"/>
                <a:ea typeface="Calibri"/>
                <a:cs typeface="Calibri" panose="020F0502020204030204" pitchFamily="34" charset="0"/>
              </a:rPr>
              <a:t>. Een belangrijk aspect van deze ondersteuning is terugvalpreventie.</a:t>
            </a:r>
            <a:endParaRPr lang="nl-BE">
              <a:effectLst/>
              <a:latin typeface="Verdana"/>
              <a:ea typeface="Calibri"/>
              <a:cs typeface="Calibri" panose="020F0502020204030204" pitchFamily="34" charset="0"/>
            </a:endParaRPr>
          </a:p>
          <a:p>
            <a:pPr algn="l"/>
            <a:endParaRPr lang="nl-NL"/>
          </a:p>
          <a:p>
            <a:pPr algn="l"/>
            <a:endParaRPr lang="nl-BE"/>
          </a:p>
        </p:txBody>
      </p:sp>
      <p:sp>
        <p:nvSpPr>
          <p:cNvPr id="4" name="Tijdelijke aanduiding voor dianummer 3">
            <a:extLst>
              <a:ext uri="{FF2B5EF4-FFF2-40B4-BE49-F238E27FC236}">
                <a16:creationId xmlns:a16="http://schemas.microsoft.com/office/drawing/2014/main" id="{D1410449-B9DF-9E5C-8AD1-CBE4A9F4A784}"/>
              </a:ext>
            </a:extLst>
          </p:cNvPr>
          <p:cNvSpPr>
            <a:spLocks noGrp="1"/>
          </p:cNvSpPr>
          <p:nvPr>
            <p:ph type="sldNum" sz="quarter" idx="10"/>
          </p:nvPr>
        </p:nvSpPr>
        <p:spPr/>
        <p:txBody>
          <a:bodyPr/>
          <a:lstStyle/>
          <a:p>
            <a:fld id="{FFF618A7-47AE-0B47-A4D6-64F75C70C78D}" type="slidenum">
              <a:rPr lang="en-US" smtClean="0"/>
              <a:t>48</a:t>
            </a:fld>
            <a:endParaRPr lang="en-US"/>
          </a:p>
        </p:txBody>
      </p:sp>
    </p:spTree>
    <p:extLst>
      <p:ext uri="{BB962C8B-B14F-4D97-AF65-F5344CB8AC3E}">
        <p14:creationId xmlns:p14="http://schemas.microsoft.com/office/powerpoint/2010/main" val="2916510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F488B-94E6-91F6-1063-3F21BE5509F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7EA5263-27F3-154E-A20E-EE2537A3DFF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84E78F5-C0C1-1F06-66D4-7F2B878B06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Merk je dat jouw patiënt nood heeft aan meer dan enkel een kort advies, dan kan je hem ook adviseren om zichzelf de toegang tot het gokken te ontzeggen d.m.v. een toegangsverbod aan te vragen via de kansspelcommissie of software te installeren.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a:p>
            <a:pPr>
              <a:defRPr/>
            </a:pPr>
            <a:r>
              <a:rPr kumimoji="0" lang="nl-NL" sz="1200" b="1" i="0" u="none" strike="noStrike" kern="1200" cap="none" spc="0" normalizeH="0" baseline="0" noProof="0">
                <a:ln>
                  <a:noFill/>
                </a:ln>
                <a:solidFill>
                  <a:prstClr val="black"/>
                </a:solidFill>
                <a:effectLst/>
                <a:uLnTx/>
                <a:uFillTx/>
                <a:latin typeface="Calibri" panose="020F0502020204030204"/>
                <a:ea typeface="+mn-ea"/>
                <a:cs typeface="+mn-cs"/>
              </a:rPr>
              <a:t>Een belangrijk beschermingssysteem voor de speler is het uitsluitingssysteem</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en de controle door EPIS. EPIS is een elektronisch systeem dat nagaat of iemand toegelaten mag worden in de kansspelinrichting. Via een elektronische aanvraag bij de Kansspelcommissie kunnen mensen met een gokprobleem zichzelf zo de toegang laten verbieden tot casino’s, speelautomaathallen, wedkantoren en vergunde online kansspelen. Zo kunnen ze zichzelf beveiligen. Daarnaast kan ook elke ‘belanghebbende’ een verzoek tot toegangsverbod indienen. Denk aan familieleden, maar bijvoorbeeld ook aan een OCMW bij schuldbemiddeling. </a:t>
            </a:r>
            <a:r>
              <a:rPr lang="nl-NL">
                <a:solidFill>
                  <a:prstClr val="black"/>
                </a:solidFill>
              </a:rPr>
              <a:t>Het staat spelers immers op elk moment vrij om hun vrijwillige uitsluiting te laten annuleren. Pas na een verplichte wachtperiode van 3 maanden na dit verzoek heeft een speler dan opnieuw toegang tot de kansspelinrichtingen.</a:t>
            </a:r>
            <a:endParaRPr lang="nl-NL">
              <a:solidFill>
                <a:prstClr val="black"/>
              </a:solidFill>
              <a:ea typeface="Calibri"/>
              <a:cs typeface="Calibri"/>
            </a:endParaRPr>
          </a:p>
          <a:p>
            <a:pPr>
              <a:defRPr/>
            </a:pPr>
            <a:endParaRPr lang="nl-NL">
              <a:solidFill>
                <a:prstClr val="black"/>
              </a:solidFill>
              <a:latin typeface="Calibri" panose="020F0502020204030204"/>
            </a:endParaRPr>
          </a:p>
          <a:p>
            <a:pPr marL="0" marR="0" lvl="0" indent="0" algn="l" defTabSz="914400">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Mensen zoals magistraten, politiemensen, notarissen en deurwaarders worden sowieso uitgesloten omwille van hun beroep. </a:t>
            </a:r>
            <a:endParaRPr lang="nl-N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prstClr val="black"/>
                </a:solidFill>
                <a:effectLst/>
                <a:uLnTx/>
                <a:uFillTx/>
                <a:latin typeface="Calibri" panose="020F0502020204030204"/>
                <a:ea typeface="+mn-ea"/>
                <a:cs typeface="+mn-cs"/>
              </a:rPr>
              <a:t>Vertrouwenspersoon</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Je kan, indien je dit wenst, aan je aanvraag ook het e-mailadres van een vertrouwenspersoon toevoegen die kan steun verlenen tijdens het uitsluitingsproces. Een vertrouwenspersoon kan iemand uit de omgeving zijn die men graag betrekt bij deze aanvraag, bv. partner, een familielid, een vriend of een collega.</a:t>
            </a:r>
            <a:endParaRPr lang="nl-NL"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Deze persoon zal een e-mail krijgen bij het ingaan en eindigen van je toegangsverbod en kan op die manier wat extra ondersteuning bieden mocht dit nodig zijn. Zo staat men er niet alleen voor.</a:t>
            </a:r>
            <a:endParaRPr lang="nl-NL"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a:lnSpc>
                <a:spcPct val="100000"/>
              </a:lnSpc>
              <a:spcBef>
                <a:spcPts val="0"/>
              </a:spcBef>
              <a:spcAft>
                <a:spcPts val="0"/>
              </a:spcAft>
              <a:buClrTx/>
              <a:buSzTx/>
              <a:buFontTx/>
              <a:buNone/>
              <a:tabLst/>
              <a:defRPr/>
            </a:pPr>
            <a:endParaRPr lang="nl-NL"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a:defRPr/>
            </a:pPr>
            <a:endParaRPr lang="nl-BE">
              <a:solidFill>
                <a:srgbClr val="444444"/>
              </a:solidFill>
            </a:endParaRPr>
          </a:p>
          <a:p>
            <a:pPr>
              <a:defRPr/>
            </a:pPr>
            <a:r>
              <a:rPr lang="nl-BE" b="1">
                <a:solidFill>
                  <a:prstClr val="black"/>
                </a:solidFill>
              </a:rPr>
              <a:t>Nationale loterij heeft ook een eigen uitsluitingssysteem.</a:t>
            </a:r>
            <a:endParaRPr lang="nl-NL"/>
          </a:p>
          <a:p>
            <a:pPr>
              <a:defRPr/>
            </a:pPr>
            <a:endParaRPr lang="nl-NL">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Ter info: Op 31 december 2023 waren er in totaal 179.755 uitsluitingen van de toegang tot casino’s, speelautomatenhallen en vergunde online kansspelen. In</a:t>
            </a:r>
            <a:endParaRPr lang="nl-NL"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2023 waren er in totaal </a:t>
            </a:r>
            <a:r>
              <a:rPr lang="nl-BE"/>
              <a:t>49.698</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vrijwillige uitsluitingen. In 2023 werd dit </a:t>
            </a:r>
            <a:r>
              <a:rPr lang="nl-BE"/>
              <a:t>10.506x aangevraagd. </a:t>
            </a:r>
            <a:r>
              <a:rPr lang="nl-NL"/>
              <a:t>Naast uitsluitingsaanvragen behandelt de KSC ook aanvragen om vrijwillige uitsluitingen op te heffen. Het staat spelers immers op elk moment vrij om hun vrijwillige uitsluiting te laten annuleren. Pas na een verplichte wachtperiode van 3 maanden na dit verzoek heeft een speler dan opnieuw toegang tot de kansspelinrichtingen. In 2023 verwerkte de KSC 4.740 opheffingsaanvragen</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58.299 personen waren wettelijk uitgesloten omwille van hun beroep. 930 uitsluitingen gebeurden op verzoek van een derde (partner, ouder of kinderen).</a:t>
            </a:r>
            <a:endParaRPr lang="nl-NL"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nl-BE"/>
          </a:p>
          <a:p>
            <a:r>
              <a:rPr lang="nl-BE" sz="1800" b="1">
                <a:effectLst/>
                <a:latin typeface="Arial"/>
                <a:ea typeface="Times New Roman" panose="02020603050405020304" pitchFamily="18" charset="0"/>
                <a:cs typeface="Arial"/>
              </a:rPr>
              <a:t>Nationale loterij heeft ook een eigen uitsluitingssysteem.</a:t>
            </a:r>
            <a:endParaRPr lang="nl-BE" b="1">
              <a:latin typeface="Arial"/>
              <a:cs typeface="Arial"/>
            </a:endParaRPr>
          </a:p>
        </p:txBody>
      </p:sp>
      <p:sp>
        <p:nvSpPr>
          <p:cNvPr id="4" name="Tijdelijke aanduiding voor dianummer 3">
            <a:extLst>
              <a:ext uri="{FF2B5EF4-FFF2-40B4-BE49-F238E27FC236}">
                <a16:creationId xmlns:a16="http://schemas.microsoft.com/office/drawing/2014/main" id="{7860FFEE-2CD3-8589-4913-034FB13E52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18A7-47AE-0B47-A4D6-64F75C70C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3998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F488B-94E6-91F6-1063-3F21BE5509F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7EA5263-27F3-154E-A20E-EE2537A3DFF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84E78F5-C0C1-1F06-66D4-7F2B878B06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Merk je dat jouw patiënt nood heeft aan meer dan enkel een kort advies, dan kan je hem ook adviseren om zichzelf de toegang tot het gokken te ontzeggen d.m.v. een toegangsverbod aan te vragen via de kansspelcommissie of software te installeren.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prstClr val="black"/>
                </a:solidFill>
                <a:effectLst/>
                <a:uLnTx/>
                <a:uFillTx/>
                <a:latin typeface="Calibri" panose="020F0502020204030204"/>
                <a:ea typeface="+mn-ea"/>
                <a:cs typeface="+mn-cs"/>
              </a:rPr>
              <a:t>Een belangrijk beschermingssysteem voor de speler is het uitsluitingssysteem</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en de controle door EPIS. EPIS is een elektronisch systeem dat nagaat of iemand toegelaten mag worden in de kansspelinrichting. Via een elektronische aanvraag bij de Kansspelcommissie kunnen mensen met een gokprobleem zichzelf zo de toegang laten verbieden tot casino’s, speelautomaathallen, wedkantoren en vergunde online kansspelen. Zo kunnen ze zichzelf beveiligen. Daarnaast kan ook elke ‘belanghebbende’ een verzoek tot toegangsverbod indienen. Denk aan familieleden, maar bijvoorbeeld ook aan een OCMW bij schuldbemiddeling. Mensen zoals magistraten, politiemensen, notarissen en deurwaarders worden sowieso uitgesloten omwille van hun beroep.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prstClr val="black"/>
                </a:solidFill>
                <a:effectLst/>
                <a:uLnTx/>
                <a:uFillTx/>
                <a:latin typeface="Calibri" panose="020F0502020204030204"/>
                <a:ea typeface="+mn-ea"/>
                <a:cs typeface="+mn-cs"/>
              </a:rPr>
              <a:t>Vertrouwenspersoon</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Je kan, indien je dit wenst, aan je aanvraag ook het e-mailadres van een vertrouwenspersoon toevoegen die kan steun verlenen tijdens het uitsluitingsproces. Een vertrouwenspersoon kan iemand uit de omgeving zijn die men graag betrekt bij deze aanvraag, bv. partner, een familielid, een vriend of een collega.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Deze persoon zal een e-mail krijgen bij het ingaan en eindigen van je toegangsverbod en kan op die manier wat extra ondersteuning bieden mocht dit nodig zijn. Zo staat men er niet alleen voor.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Ter info: Op 31 december 2023 waren er in totaal 179.755 uitsluitingen van de toegang tot casino’s, speelautomatenhallen en vergunde online kansspelen.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2023 waren er in totaal </a:t>
            </a:r>
            <a:r>
              <a:rPr lang="nl-BE"/>
              <a:t>49.698</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vrijwillige uitsluitingen. In 2023 werd dit </a:t>
            </a:r>
            <a:r>
              <a:rPr lang="nl-BE"/>
              <a:t>10.506x aangevraagd. </a:t>
            </a:r>
            <a:r>
              <a:rPr lang="nl-NL"/>
              <a:t>Naast uitsluitingsaanvragen behandelt de KSC ook aanvragen om vrijwillige uitsluitingen op te heffen. Het staat spelers immers op elk moment vrij om hun vrijwillige uitsluiting te laten annuleren. Pas na een verplichte wachtperiode van 3 maanden na dit verzoek heeft een speler dan opnieuw toegang tot de kansspelinrichtingen. In 2023 verwerkte de KSC 4.740 opheffingsaanvragen</a:t>
            </a: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 58.299 personen waren wettelijk uitgesloten omwille van hun beroep. 930 uitsluitingen gebeurden op verzoek van een derde (partner, ouder of kinderen).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nl-BE"/>
          </a:p>
          <a:p>
            <a:r>
              <a:rPr lang="nl-BE" sz="1800" b="1">
                <a:effectLst/>
                <a:latin typeface="Arial" panose="020B0604020202020204" pitchFamily="34" charset="0"/>
                <a:ea typeface="Times New Roman" panose="02020603050405020304" pitchFamily="18" charset="0"/>
                <a:cs typeface="Times New Roman" panose="02020603050405020304" pitchFamily="18" charset="0"/>
              </a:rPr>
              <a:t>Nationale loterij heeft ook een eigen uitsluitingssysteem.</a:t>
            </a:r>
          </a:p>
        </p:txBody>
      </p:sp>
      <p:sp>
        <p:nvSpPr>
          <p:cNvPr id="4" name="Tijdelijke aanduiding voor dianummer 3">
            <a:extLst>
              <a:ext uri="{FF2B5EF4-FFF2-40B4-BE49-F238E27FC236}">
                <a16:creationId xmlns:a16="http://schemas.microsoft.com/office/drawing/2014/main" id="{7860FFEE-2CD3-8589-4913-034FB13E52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18A7-47AE-0B47-A4D6-64F75C70C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715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a:solidFill>
                  <a:schemeClr val="tx1"/>
                </a:solidFill>
                <a:effectLst/>
                <a:latin typeface="+mn-lt"/>
                <a:ea typeface="+mn-ea"/>
                <a:cs typeface="+mn-cs"/>
              </a:rPr>
              <a:t>Er is </a:t>
            </a:r>
            <a:r>
              <a:rPr lang="nl-NL" sz="1200" b="1" u="sng" kern="1200">
                <a:solidFill>
                  <a:schemeClr val="tx1"/>
                </a:solidFill>
                <a:effectLst/>
                <a:latin typeface="+mn-lt"/>
                <a:ea typeface="+mn-ea"/>
                <a:cs typeface="+mn-cs"/>
              </a:rPr>
              <a:t>een divers aanbod aan kansspelen en kansspelinrichtingen in België</a:t>
            </a:r>
            <a:r>
              <a:rPr lang="nl-NL" sz="1200" kern="1200">
                <a:solidFill>
                  <a:schemeClr val="tx1"/>
                </a:solidFill>
                <a:effectLst/>
                <a:latin typeface="+mn-lt"/>
                <a:ea typeface="+mn-ea"/>
                <a:cs typeface="+mn-cs"/>
              </a:rPr>
              <a:t>. Kansspelinrichtingen zijn plaatsen waar één of meerdere kansspelen worden uitgebaat. Er zijn verschillende soorten kansspelinrichtingen: </a:t>
            </a:r>
            <a:endParaRPr lang="nl-BE" sz="1200" kern="1200">
              <a:solidFill>
                <a:schemeClr val="tx1"/>
              </a:solidFill>
              <a:effectLst/>
              <a:latin typeface="+mn-lt"/>
              <a:ea typeface="+mn-ea"/>
              <a:cs typeface="+mn-cs"/>
            </a:endParaRPr>
          </a:p>
          <a:p>
            <a:r>
              <a:rPr lang="nl-NL"/>
              <a:t>In </a:t>
            </a:r>
            <a:r>
              <a:rPr lang="nl-NL" b="1" u="sng"/>
              <a:t>Casino’s</a:t>
            </a:r>
            <a:r>
              <a:rPr lang="nl-NL" sz="1200" kern="1200">
                <a:solidFill>
                  <a:schemeClr val="tx1"/>
                </a:solidFill>
                <a:effectLst/>
                <a:latin typeface="+mn-lt"/>
                <a:ea typeface="+mn-ea"/>
                <a:cs typeface="+mn-cs"/>
              </a:rPr>
              <a:t> </a:t>
            </a:r>
            <a:r>
              <a:rPr lang="nl-NL"/>
              <a:t>kan je </a:t>
            </a:r>
            <a:r>
              <a:rPr lang="nl-NL" sz="1200" kern="1200">
                <a:solidFill>
                  <a:schemeClr val="tx1"/>
                </a:solidFill>
                <a:effectLst/>
                <a:latin typeface="+mn-lt"/>
                <a:ea typeface="+mn-ea"/>
                <a:cs typeface="+mn-cs"/>
              </a:rPr>
              <a:t>zowel tafelspelen als automatische kansspelen </a:t>
            </a:r>
            <a:r>
              <a:rPr lang="nl-NL"/>
              <a:t>terugvinden, bv.</a:t>
            </a:r>
            <a:r>
              <a:rPr lang="nl-NL" sz="1200" kern="1200">
                <a:solidFill>
                  <a:schemeClr val="tx1"/>
                </a:solidFill>
                <a:effectLst/>
                <a:latin typeface="+mn-lt"/>
                <a:ea typeface="+mn-ea"/>
                <a:cs typeface="+mn-cs"/>
              </a:rPr>
              <a:t> de roulette, blackjack, kaartspelen, … Er worden ook vaak socio-culturele activiteiten georganiseerd, zoals voorstellingen, tentoonstellingen, congressen en horeca-activiteiten.</a:t>
            </a:r>
            <a:endParaRPr lang="nl-BE" sz="1200" kern="1200">
              <a:solidFill>
                <a:schemeClr val="tx1"/>
              </a:solidFill>
              <a:effectLst/>
              <a:latin typeface="+mn-lt"/>
              <a:ea typeface="+mn-ea"/>
              <a:cs typeface="+mn-cs"/>
            </a:endParaRPr>
          </a:p>
          <a:p>
            <a:pPr lvl="0"/>
            <a:r>
              <a:rPr lang="nl-NL" sz="1200" kern="1200">
                <a:solidFill>
                  <a:schemeClr val="tx1"/>
                </a:solidFill>
                <a:effectLst/>
                <a:latin typeface="+mn-lt"/>
                <a:ea typeface="+mn-ea"/>
                <a:cs typeface="+mn-cs"/>
              </a:rPr>
              <a:t>In </a:t>
            </a:r>
            <a:r>
              <a:rPr lang="nl-NL" sz="1200" b="1" u="sng" kern="1200">
                <a:solidFill>
                  <a:schemeClr val="tx1"/>
                </a:solidFill>
                <a:effectLst/>
                <a:latin typeface="+mn-lt"/>
                <a:ea typeface="+mn-ea"/>
                <a:cs typeface="+mn-cs"/>
              </a:rPr>
              <a:t>speelautomatenhallen</a:t>
            </a:r>
            <a:r>
              <a:rPr lang="nl-NL" sz="1200" kern="1200">
                <a:solidFill>
                  <a:schemeClr val="tx1"/>
                </a:solidFill>
                <a:effectLst/>
                <a:latin typeface="+mn-lt"/>
                <a:ea typeface="+mn-ea"/>
                <a:cs typeface="+mn-cs"/>
              </a:rPr>
              <a:t> zijn uitsluitend automatische kansspelen toegelaten, waarop je onder meer poker en blackjack kan spelen. Maar tafelspelen zijn er dus niet te vinden. </a:t>
            </a:r>
            <a:endParaRPr lang="nl-BE" sz="1200" kern="1200">
              <a:solidFill>
                <a:schemeClr val="tx1"/>
              </a:solidFill>
              <a:effectLst/>
              <a:latin typeface="+mn-lt"/>
              <a:ea typeface="+mn-ea"/>
              <a:cs typeface="+mn-cs"/>
            </a:endParaRPr>
          </a:p>
          <a:p>
            <a:pPr lvl="0"/>
            <a:r>
              <a:rPr lang="nl-NL" sz="1200" kern="1200">
                <a:solidFill>
                  <a:schemeClr val="tx1"/>
                </a:solidFill>
                <a:effectLst/>
                <a:latin typeface="+mn-lt"/>
                <a:ea typeface="+mn-ea"/>
                <a:cs typeface="+mn-cs"/>
              </a:rPr>
              <a:t>In sommige </a:t>
            </a:r>
            <a:r>
              <a:rPr lang="nl-NL" sz="1200" b="1" u="sng" kern="1200">
                <a:solidFill>
                  <a:schemeClr val="tx1"/>
                </a:solidFill>
                <a:effectLst/>
                <a:latin typeface="+mn-lt"/>
                <a:ea typeface="+mn-ea"/>
                <a:cs typeface="+mn-cs"/>
              </a:rPr>
              <a:t>cafés</a:t>
            </a:r>
            <a:r>
              <a:rPr lang="nl-NL" sz="1200" kern="1200">
                <a:solidFill>
                  <a:schemeClr val="tx1"/>
                </a:solidFill>
                <a:effectLst/>
                <a:latin typeface="+mn-lt"/>
                <a:ea typeface="+mn-ea"/>
                <a:cs typeface="+mn-cs"/>
              </a:rPr>
              <a:t> kan je onder andere bingo en </a:t>
            </a:r>
            <a:r>
              <a:rPr lang="nl-NL" sz="1200" kern="1200" err="1">
                <a:solidFill>
                  <a:schemeClr val="tx1"/>
                </a:solidFill>
                <a:effectLst/>
                <a:latin typeface="+mn-lt"/>
                <a:ea typeface="+mn-ea"/>
                <a:cs typeface="+mn-cs"/>
              </a:rPr>
              <a:t>one-ball</a:t>
            </a:r>
            <a:r>
              <a:rPr lang="nl-NL" sz="1200" kern="1200">
                <a:solidFill>
                  <a:schemeClr val="tx1"/>
                </a:solidFill>
                <a:effectLst/>
                <a:latin typeface="+mn-lt"/>
                <a:ea typeface="+mn-ea"/>
                <a:cs typeface="+mn-cs"/>
              </a:rPr>
              <a:t> spelen. </a:t>
            </a:r>
            <a:endParaRPr lang="nl-BE" sz="1200" kern="1200">
              <a:solidFill>
                <a:schemeClr val="tx1"/>
              </a:solidFill>
              <a:effectLst/>
              <a:latin typeface="+mn-lt"/>
              <a:ea typeface="+mn-ea"/>
              <a:cs typeface="+mn-cs"/>
            </a:endParaRPr>
          </a:p>
          <a:p>
            <a:pPr lvl="0"/>
            <a:r>
              <a:rPr lang="nl-NL" sz="1200" kern="1200">
                <a:solidFill>
                  <a:schemeClr val="tx1"/>
                </a:solidFill>
                <a:effectLst/>
                <a:latin typeface="+mn-lt"/>
                <a:ea typeface="+mn-ea"/>
                <a:cs typeface="+mn-cs"/>
              </a:rPr>
              <a:t>Ook buiten deze plaatsen kan je gokken. Denk maar aan de </a:t>
            </a:r>
            <a:r>
              <a:rPr lang="nl-NL" sz="1200" b="1" u="sng" kern="1200">
                <a:solidFill>
                  <a:schemeClr val="tx1"/>
                </a:solidFill>
                <a:effectLst/>
                <a:latin typeface="+mn-lt"/>
                <a:ea typeface="+mn-ea"/>
                <a:cs typeface="+mn-cs"/>
              </a:rPr>
              <a:t>krasloten</a:t>
            </a:r>
            <a:r>
              <a:rPr lang="nl-NL" sz="1200" kern="1200">
                <a:solidFill>
                  <a:schemeClr val="tx1"/>
                </a:solidFill>
                <a:effectLst/>
                <a:latin typeface="+mn-lt"/>
                <a:ea typeface="+mn-ea"/>
                <a:cs typeface="+mn-cs"/>
              </a:rPr>
              <a:t> en </a:t>
            </a:r>
            <a:r>
              <a:rPr lang="nl-NL" sz="1200" b="1" u="sng" kern="1200">
                <a:solidFill>
                  <a:schemeClr val="tx1"/>
                </a:solidFill>
                <a:effectLst/>
                <a:latin typeface="+mn-lt"/>
                <a:ea typeface="+mn-ea"/>
                <a:cs typeface="+mn-cs"/>
              </a:rPr>
              <a:t>loterijspelletjes</a:t>
            </a:r>
            <a:r>
              <a:rPr lang="nl-NL" sz="1200" b="1" kern="1200">
                <a:solidFill>
                  <a:schemeClr val="tx1"/>
                </a:solidFill>
                <a:effectLst/>
                <a:latin typeface="+mn-lt"/>
                <a:ea typeface="+mn-ea"/>
                <a:cs typeface="+mn-cs"/>
              </a:rPr>
              <a:t> </a:t>
            </a:r>
            <a:r>
              <a:rPr lang="nl-NL" sz="1200" kern="1200">
                <a:solidFill>
                  <a:schemeClr val="tx1"/>
                </a:solidFill>
                <a:effectLst/>
                <a:latin typeface="+mn-lt"/>
                <a:ea typeface="+mn-ea"/>
                <a:cs typeface="+mn-cs"/>
              </a:rPr>
              <a:t>in de dagbladhandels, of het </a:t>
            </a:r>
            <a:r>
              <a:rPr lang="nl-NL" sz="1200" b="1" u="sng" kern="1200">
                <a:solidFill>
                  <a:schemeClr val="tx1"/>
                </a:solidFill>
                <a:effectLst/>
                <a:latin typeface="+mn-lt"/>
                <a:ea typeface="+mn-ea"/>
                <a:cs typeface="+mn-cs"/>
              </a:rPr>
              <a:t>wedden op paardenrennen</a:t>
            </a:r>
            <a:r>
              <a:rPr lang="nl-NL" sz="1200" kern="1200">
                <a:solidFill>
                  <a:schemeClr val="tx1"/>
                </a:solidFill>
                <a:effectLst/>
                <a:latin typeface="+mn-lt"/>
                <a:ea typeface="+mn-ea"/>
                <a:cs typeface="+mn-cs"/>
              </a:rPr>
              <a:t>. </a:t>
            </a:r>
            <a:endParaRPr lang="nl-BE"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Ten slotte </a:t>
            </a:r>
            <a:r>
              <a:rPr lang="nl-NL"/>
              <a:t>hebben</a:t>
            </a:r>
            <a:r>
              <a:rPr lang="nl-NL" sz="1200" kern="1200">
                <a:solidFill>
                  <a:schemeClr val="tx1"/>
                </a:solidFill>
                <a:effectLst/>
                <a:latin typeface="+mn-lt"/>
                <a:ea typeface="+mn-ea"/>
                <a:cs typeface="+mn-cs"/>
              </a:rPr>
              <a:t> de opkomst en regulering van de </a:t>
            </a:r>
            <a:r>
              <a:rPr lang="nl-NL" sz="1200" b="1" u="sng" kern="1200">
                <a:solidFill>
                  <a:schemeClr val="tx1"/>
                </a:solidFill>
                <a:effectLst/>
                <a:latin typeface="+mn-lt"/>
                <a:ea typeface="+mn-ea"/>
                <a:cs typeface="+mn-cs"/>
              </a:rPr>
              <a:t>online kansspelen</a:t>
            </a:r>
            <a:r>
              <a:rPr lang="nl-NL" sz="1200" kern="1200">
                <a:solidFill>
                  <a:schemeClr val="tx1"/>
                </a:solidFill>
                <a:effectLst/>
                <a:latin typeface="+mn-lt"/>
                <a:ea typeface="+mn-ea"/>
                <a:cs typeface="+mn-cs"/>
              </a:rPr>
              <a:t> en weddenschappen in 2010 het goklandschap sterk uitgebreid. </a:t>
            </a:r>
            <a:endParaRPr lang="nl-BE"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019828F-ACC1-DE49-9B87-B1BF32485FA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76368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solidFill>
                  <a:srgbClr val="000000"/>
                </a:solidFill>
                <a:latin typeface="Calibri"/>
                <a:ea typeface="Calibri"/>
                <a:cs typeface="Calibri"/>
              </a:rPr>
              <a:t>Op deze slide staat nog eens een samenvatting van hoe het werkt. </a:t>
            </a:r>
            <a:endParaRPr lang="nl-NL" b="0" i="0">
              <a:solidFill>
                <a:srgbClr val="000000"/>
              </a:solidFill>
              <a:effectLst/>
              <a:latin typeface="Calibri"/>
              <a:ea typeface="Calibri"/>
              <a:cs typeface="Calibri"/>
            </a:endParaRPr>
          </a:p>
          <a:p>
            <a:r>
              <a:rPr lang="nl-NL">
                <a:solidFill>
                  <a:srgbClr val="000000"/>
                </a:solidFill>
                <a:latin typeface="Calibri"/>
                <a:ea typeface="Calibri"/>
                <a:cs typeface="Calibri"/>
              </a:rPr>
              <a:t>Spelers kunnen zichzelf laten opnemen en je kan het ook voor iemand anders in orde brengen. </a:t>
            </a:r>
          </a:p>
          <a:p>
            <a:endParaRPr lang="nl-NL" b="0" i="0">
              <a:solidFill>
                <a:srgbClr val="04242C"/>
              </a:solidFill>
              <a:effectLst/>
              <a:latin typeface="Open Sans"/>
              <a:ea typeface="Open Sans"/>
              <a:cs typeface="Open Sans"/>
            </a:endParaRPr>
          </a:p>
          <a:p>
            <a:endParaRPr lang="nl-NL" b="0" i="0">
              <a:solidFill>
                <a:srgbClr val="04242C"/>
              </a:solidFill>
              <a:effectLst/>
              <a:latin typeface="Open Sans" panose="020B0606030504020204" pitchFamily="34" charset="0"/>
            </a:endParaRPr>
          </a:p>
          <a:p>
            <a:r>
              <a:rPr lang="nl-NL" b="0" i="0">
                <a:solidFill>
                  <a:srgbClr val="04242C"/>
                </a:solidFill>
                <a:effectLst/>
                <a:latin typeface="Open Sans"/>
                <a:ea typeface="Open Sans"/>
                <a:cs typeface="Open Sans"/>
              </a:rPr>
              <a:t>Een “</a:t>
            </a:r>
            <a:r>
              <a:rPr lang="nl-NL" b="1" i="0">
                <a:solidFill>
                  <a:srgbClr val="04242C"/>
                </a:solidFill>
                <a:effectLst/>
                <a:latin typeface="Open Sans"/>
                <a:ea typeface="Open Sans"/>
                <a:cs typeface="Open Sans"/>
              </a:rPr>
              <a:t>preventieve uitsluiting</a:t>
            </a:r>
            <a:r>
              <a:rPr lang="nl-NL" b="0" i="0">
                <a:solidFill>
                  <a:srgbClr val="04242C"/>
                </a:solidFill>
                <a:effectLst/>
                <a:latin typeface="Open Sans"/>
                <a:ea typeface="Open Sans"/>
                <a:cs typeface="Open Sans"/>
              </a:rPr>
              <a:t>” houdt in dat een persoon wordt uitgesloten van deelname aan bepaalde kansspelen, ook als er geen probleem van gokverslaving werd vastgesteld. Dat kan het geval zijn wegens de aard van het beroep (bv. gerechtsdeurwaarders) of wegens een gerechtelijke beslissing (bv. personen die onder voorlopig bewind werden geplaatst). Ook aan mensen met een collectieve schuldenregeling wordt de toegang ontzegd tot een casino (online/offline), speelautomatenhal (online/offline) of weddenschappen (online/offline).</a:t>
            </a:r>
            <a:endParaRPr lang="nl-BE" b="0" i="0">
              <a:solidFill>
                <a:srgbClr val="000000"/>
              </a:solidFill>
              <a:effectLst/>
              <a:latin typeface="Calibri" panose="020F0502020204030204"/>
              <a:ea typeface="Calibri" panose="020F0502020204030204"/>
              <a:cs typeface="Calibri" panose="020F0502020204030204"/>
            </a:endParaRPr>
          </a:p>
          <a:p>
            <a:endParaRPr lang="nl-NL">
              <a:solidFill>
                <a:srgbClr val="04242C"/>
              </a:solidFill>
              <a:latin typeface="Open Sans"/>
              <a:ea typeface="Open Sans"/>
              <a:cs typeface="Open Sans"/>
            </a:endParaRPr>
          </a:p>
          <a:p>
            <a:r>
              <a:rPr lang="nl-NL">
                <a:solidFill>
                  <a:srgbClr val="000000"/>
                </a:solidFill>
              </a:rPr>
              <a:t>Het staat spelers immers op elk moment vrij om hun vrijwillige uitsluiting te laten annuleren. Pas na een verplichte wachtperiode van 3 maanden na dit verzoek heeft een speler dan opnieuw toegang tot de kansspelinrichtingen.</a:t>
            </a:r>
          </a:p>
          <a:p>
            <a:endParaRPr lang="nl-NL">
              <a:solidFill>
                <a:srgbClr val="000000"/>
              </a:solidFill>
              <a:latin typeface="Calibri" panose="020F0502020204030204"/>
              <a:ea typeface="Calibri" panose="020F0502020204030204"/>
              <a:cs typeface="Calibri" panose="020F0502020204030204"/>
            </a:endParaRPr>
          </a:p>
          <a:p>
            <a:r>
              <a:rPr lang="nl-NL">
                <a:solidFill>
                  <a:srgbClr val="000000"/>
                </a:solidFill>
                <a:ea typeface="Calibri" panose="020F0502020204030204"/>
                <a:cs typeface="Calibri" panose="020F0502020204030204"/>
              </a:rPr>
              <a:t>Geen magische oplossing </a:t>
            </a:r>
          </a:p>
          <a:p>
            <a:endParaRPr lang="nl-NL">
              <a:solidFill>
                <a:srgbClr val="000000"/>
              </a:solidFill>
              <a:ea typeface="Calibri" panose="020F0502020204030204"/>
              <a:cs typeface="Calibri" panose="020F0502020204030204"/>
            </a:endParaRPr>
          </a:p>
          <a:p>
            <a:endParaRPr lang="nl-NL">
              <a:solidFill>
                <a:srgbClr val="000000"/>
              </a:solidFill>
            </a:endParaRPr>
          </a:p>
          <a:p>
            <a:r>
              <a:rPr lang="nl-NL">
                <a:solidFill>
                  <a:srgbClr val="1A1A1A"/>
                </a:solidFill>
              </a:rPr>
              <a:t>Als het gokken echt uit de hand loopt dan kan je </a:t>
            </a:r>
            <a:r>
              <a:rPr lang="nl-NL" b="1">
                <a:solidFill>
                  <a:srgbClr val="1A1A1A"/>
                </a:solidFill>
              </a:rPr>
              <a:t>jezelf de toegang tot speelhallen, casino's of gokwebsites laten ontzeggen </a:t>
            </a:r>
            <a:r>
              <a:rPr lang="nl-NL">
                <a:solidFill>
                  <a:srgbClr val="1A1A1A"/>
                </a:solidFill>
              </a:rPr>
              <a:t>. Dat kan geregeld worden via de Kansspelcommissie.</a:t>
            </a:r>
            <a:endParaRPr lang="en-US">
              <a:solidFill>
                <a:srgbClr val="444444"/>
              </a:solidFill>
            </a:endParaRPr>
          </a:p>
          <a:p>
            <a:pPr marL="171450" indent="-171450">
              <a:buFont typeface="Arial,Sans-Serif"/>
              <a:buChar char="•"/>
            </a:pPr>
            <a:r>
              <a:rPr lang="nl-NL">
                <a:solidFill>
                  <a:srgbClr val="1A1A1A"/>
                </a:solidFill>
              </a:rPr>
              <a:t>Je kan een </a:t>
            </a:r>
            <a:r>
              <a:rPr lang="nl-NL" b="1">
                <a:solidFill>
                  <a:srgbClr val="1A1A1A"/>
                </a:solidFill>
              </a:rPr>
              <a:t>formulier downloaden </a:t>
            </a:r>
            <a:r>
              <a:rPr lang="nl-NL">
                <a:solidFill>
                  <a:srgbClr val="1A1A1A"/>
                </a:solidFill>
              </a:rPr>
              <a:t>om je aanvraag te doen. Dit formulier moet naar de Kansspelcommissie opgestuurd worden, vergezeld van een kopie van je paspoort.</a:t>
            </a:r>
            <a:endParaRPr lang="en-US">
              <a:solidFill>
                <a:srgbClr val="444444"/>
              </a:solidFill>
            </a:endParaRPr>
          </a:p>
          <a:p>
            <a:pPr marL="171450" indent="-171450">
              <a:buFont typeface="Arial,Sans-Serif"/>
              <a:buChar char="•"/>
            </a:pPr>
            <a:r>
              <a:rPr lang="nl-NL">
                <a:solidFill>
                  <a:srgbClr val="1A1A1A"/>
                </a:solidFill>
              </a:rPr>
              <a:t>Dit kan ook eenvoudig online bij de </a:t>
            </a:r>
            <a:r>
              <a:rPr lang="nl-NL" b="1">
                <a:solidFill>
                  <a:srgbClr val="1A1A1A"/>
                </a:solidFill>
              </a:rPr>
              <a:t>Kansspelcommissie</a:t>
            </a:r>
            <a:r>
              <a:rPr lang="nl-NL">
                <a:solidFill>
                  <a:srgbClr val="1A1A1A"/>
                </a:solidFill>
              </a:rPr>
              <a:t>: via </a:t>
            </a:r>
            <a:r>
              <a:rPr lang="nl-NL">
                <a:solidFill>
                  <a:srgbClr val="444444"/>
                </a:solidFill>
                <a:hlinkClick r:id="rId3"/>
              </a:rPr>
              <a:t>online aanvraag uitsluiting</a:t>
            </a:r>
            <a:endParaRPr lang="nl-NL">
              <a:solidFill>
                <a:srgbClr val="444444"/>
              </a:solidFill>
            </a:endParaRPr>
          </a:p>
          <a:p>
            <a:pPr marL="171450" indent="-171450">
              <a:buFont typeface="Arial,Sans-Serif"/>
              <a:buChar char="•"/>
            </a:pPr>
            <a:r>
              <a:rPr lang="nl-NL">
                <a:solidFill>
                  <a:srgbClr val="1A1A1A"/>
                </a:solidFill>
              </a:rPr>
              <a:t>Wil je de uitsluiting </a:t>
            </a:r>
            <a:r>
              <a:rPr lang="nl-NL" b="1">
                <a:solidFill>
                  <a:srgbClr val="1A1A1A"/>
                </a:solidFill>
              </a:rPr>
              <a:t>ongedaan maken </a:t>
            </a:r>
            <a:r>
              <a:rPr lang="nl-NL">
                <a:solidFill>
                  <a:srgbClr val="1A1A1A"/>
                </a:solidFill>
              </a:rPr>
              <a:t>dan moet dit gebeuren via een aangetekend schrijven. Na ontvangst hiervan moet er een periode van drie maanden verstreken zijn vooraleer het toegangsverbod wordt opgeheven.</a:t>
            </a:r>
            <a:endParaRPr lang="en-US">
              <a:solidFill>
                <a:srgbClr val="444444"/>
              </a:solidFill>
            </a:endParaRPr>
          </a:p>
          <a:p>
            <a:pPr marL="171450" indent="-171450">
              <a:buFont typeface="Arial,Sans-Serif"/>
              <a:buChar char="•"/>
            </a:pPr>
            <a:r>
              <a:rPr lang="nl-NL">
                <a:solidFill>
                  <a:srgbClr val="1A1A1A"/>
                </a:solidFill>
              </a:rPr>
              <a:t>Verder kan ook </a:t>
            </a:r>
            <a:r>
              <a:rPr lang="nl-NL" b="1">
                <a:solidFill>
                  <a:srgbClr val="1A1A1A"/>
                </a:solidFill>
              </a:rPr>
              <a:t>elke 'belanghebbende' </a:t>
            </a:r>
            <a:r>
              <a:rPr lang="nl-NL">
                <a:solidFill>
                  <a:srgbClr val="1A1A1A"/>
                </a:solidFill>
              </a:rPr>
              <a:t>(bijvoorbeeld een familielid) een verzoek tot toegangsverbod voor een persoon met een gokverslaving bij de Kansspelcommissie indienen. Dit verzoek moet overgemaakt worden via een aangetekende zending. De persoon voor wie het toegangsverbod wordt gevraagd, wordt dan door de Kansspelcommissie uitgenodigd om uitleg te verschaffen. Als de Kansspelcommissie oordeelt dat het om een gokverslaving gaat wordt het toegangsverbod opgelegd. Na verloop van een jaar kan de speler de Kansspelcommissie verzoeken om het toegangsverbod op te heffen.</a:t>
            </a:r>
            <a:endParaRPr lang="nl-NL"/>
          </a:p>
          <a:p>
            <a:endParaRPr lang="nl-NL">
              <a:solidFill>
                <a:srgbClr val="04242C"/>
              </a:solidFill>
              <a:latin typeface="Open Sans"/>
              <a:ea typeface="Open Sans"/>
              <a:cs typeface="Open Sans"/>
            </a:endParaRPr>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51</a:t>
            </a:fld>
            <a:endParaRPr lang="en-US"/>
          </a:p>
        </p:txBody>
      </p:sp>
    </p:spTree>
    <p:extLst>
      <p:ext uri="{BB962C8B-B14F-4D97-AF65-F5344CB8AC3E}">
        <p14:creationId xmlns:p14="http://schemas.microsoft.com/office/powerpoint/2010/main" val="36613758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a:ln>
                  <a:noFill/>
                </a:ln>
                <a:solidFill>
                  <a:prstClr val="black"/>
                </a:solidFill>
                <a:effectLst/>
                <a:uLnTx/>
                <a:uFillTx/>
                <a:latin typeface="Calibri" panose="020F0502020204030204"/>
                <a:ea typeface="+mn-ea"/>
                <a:cs typeface="+mn-cs"/>
              </a:rPr>
              <a:t>Software: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Online gokken kan meeslepend zijn: je speelt thuis zonder sociale controle, vaak langer dan gepland, en het besef van geldwaarde vervaagt door het gebruik van een bankkaart. </a:t>
            </a:r>
            <a:endParaRPr lang="nl-NL"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t>Wil je meer grip krijgen op je online gokgedrag, dan kun je ervoor kiezen om betaalde software te installeren die gokwebsites op je computer of smartphone blokkeert. </a:t>
            </a:r>
            <a:r>
              <a:rPr lang="nl-NL" sz="1800">
                <a:solidFill>
                  <a:srgbClr val="1A1A1A"/>
                </a:solidFill>
                <a:effectLst/>
                <a:latin typeface="Plus Jakarta Sans"/>
              </a:rPr>
              <a:t>Er is betalende software waarmee je de internettoegang voor bepaalde websites kan beperken. Een voorbeeld hiervan is </a:t>
            </a:r>
            <a:r>
              <a:rPr lang="nl-NL" sz="1800" b="1">
                <a:solidFill>
                  <a:srgbClr val="1A1A1A"/>
                </a:solidFill>
                <a:effectLst/>
                <a:latin typeface="Plus Jakarta Sans"/>
              </a:rPr>
              <a:t>'</a:t>
            </a:r>
            <a:r>
              <a:rPr lang="nl-NL" sz="1800" b="1" err="1">
                <a:solidFill>
                  <a:srgbClr val="1A1A1A"/>
                </a:solidFill>
                <a:effectLst/>
                <a:latin typeface="Plus Jakarta Sans"/>
              </a:rPr>
              <a:t>Freedom</a:t>
            </a:r>
            <a:r>
              <a:rPr lang="nl-NL" sz="1800" b="1">
                <a:solidFill>
                  <a:srgbClr val="1A1A1A"/>
                </a:solidFill>
                <a:effectLst/>
                <a:latin typeface="Plus Jakarta Sans"/>
              </a:rPr>
              <a:t>’, </a:t>
            </a:r>
            <a:r>
              <a:rPr lang="nl-NL" sz="1800">
                <a:solidFill>
                  <a:srgbClr val="1A1A1A"/>
                </a:solidFill>
                <a:effectLst/>
                <a:latin typeface="Plus Jakarta Sans"/>
              </a:rPr>
              <a:t>werkt zowel op Mac als PC. </a:t>
            </a:r>
          </a:p>
          <a:p>
            <a:pPr rtl="0" fontAlgn="ctr">
              <a:spcBef>
                <a:spcPts val="0"/>
              </a:spcBef>
              <a:spcAft>
                <a:spcPts val="0"/>
              </a:spcAft>
              <a:buFont typeface="Arial" panose="020B0604020202020204" pitchFamily="34" charset="0"/>
              <a:buChar char="•"/>
            </a:pPr>
            <a:r>
              <a:rPr lang="nl-NL" sz="1800" b="1">
                <a:solidFill>
                  <a:srgbClr val="1A1A1A"/>
                </a:solidFill>
                <a:effectLst/>
                <a:latin typeface="Plus Jakarta Sans"/>
              </a:rPr>
              <a:t>    </a:t>
            </a:r>
            <a:r>
              <a:rPr lang="nl-NL" sz="1800" b="1" err="1">
                <a:solidFill>
                  <a:srgbClr val="1A1A1A"/>
                </a:solidFill>
                <a:effectLst/>
                <a:latin typeface="Plus Jakarta Sans"/>
              </a:rPr>
              <a:t>Opal</a:t>
            </a:r>
            <a:r>
              <a:rPr lang="nl-NL" sz="1800">
                <a:solidFill>
                  <a:srgbClr val="1A1A1A"/>
                </a:solidFill>
                <a:effectLst/>
                <a:latin typeface="Plus Jakarta Sans"/>
              </a:rPr>
              <a:t>: hiermee kan je zelfgekozen apps blokkeren op je smartphone. Je kan zelf de duur van de blokkering instellen en het niveau van blokkering (easy/medium/hard).</a:t>
            </a:r>
            <a:endParaRPr lang="nl-NL" sz="1800">
              <a:effectLst/>
              <a:latin typeface="Calibri" panose="020F0502020204030204" pitchFamily="34" charset="0"/>
            </a:endParaRPr>
          </a:p>
          <a:p>
            <a:endParaRPr lang="nl-NL" sz="1800">
              <a:solidFill>
                <a:srgbClr val="1A1A1A"/>
              </a:solidFill>
              <a:latin typeface="Plus Jakarta Sans"/>
            </a:endParaRPr>
          </a:p>
          <a:p>
            <a:pPr rtl="0" fontAlgn="ctr">
              <a:spcBef>
                <a:spcPts val="0"/>
              </a:spcBef>
              <a:spcAft>
                <a:spcPts val="0"/>
              </a:spcAft>
              <a:buFont typeface="Arial" panose="020B0604020202020204" pitchFamily="34" charset="0"/>
              <a:buChar char="•"/>
            </a:pPr>
            <a:r>
              <a:rPr lang="nl-NL" sz="1800">
                <a:solidFill>
                  <a:srgbClr val="1A1A1A"/>
                </a:solidFill>
                <a:effectLst/>
                <a:latin typeface="Plus Jakarta Sans"/>
              </a:rPr>
              <a:t>   Moet je drastisch ingrijpen omdat je voelt geen controle meer te hebben op het gokken via internet, dan kan je software installeren </a:t>
            </a:r>
            <a:r>
              <a:rPr lang="nl-NL"/>
              <a:t>zoals </a:t>
            </a:r>
            <a:r>
              <a:rPr lang="nl-NL" b="1" err="1"/>
              <a:t>Gamban</a:t>
            </a:r>
            <a:r>
              <a:rPr lang="nl-NL"/>
              <a:t> (betalend, 30 euro per jaar), </a:t>
            </a:r>
            <a:r>
              <a:rPr lang="nl-NL" b="1" err="1"/>
              <a:t>Gamblock</a:t>
            </a:r>
            <a:r>
              <a:rPr lang="nl-NL"/>
              <a:t> of </a:t>
            </a:r>
            <a:r>
              <a:rPr lang="nl-NL" b="1" err="1"/>
              <a:t>Betblocker</a:t>
            </a:r>
            <a:r>
              <a:rPr lang="nl-NL"/>
              <a:t> (GRATIS) waarmee de toegang tot gokwebsites op je computer geblokkeerd wordt. </a:t>
            </a:r>
            <a:r>
              <a:rPr lang="nl-NL" err="1"/>
              <a:t>Gamban</a:t>
            </a:r>
            <a:r>
              <a:rPr lang="nl-NL"/>
              <a:t> bijvoorbeeld blokkeert </a:t>
            </a:r>
            <a:r>
              <a:rPr lang="nl-NL" sz="1200" b="0" i="0" kern="1200">
                <a:solidFill>
                  <a:schemeClr val="tx1"/>
                </a:solidFill>
                <a:effectLst/>
                <a:latin typeface="+mn-lt"/>
                <a:ea typeface="+mn-ea"/>
                <a:cs typeface="+mn-cs"/>
              </a:rPr>
              <a:t>duizenden goksites en -apps, uit alle hoeken van de wereld, waaronder veel illegale of niet-gereguleerde sites en apps. Het is een steeds groeiende lijst.</a:t>
            </a:r>
            <a:endParaRPr lang="nl-NL" sz="1200" b="0" i="0" kern="1200">
              <a:solidFill>
                <a:schemeClr val="tx1"/>
              </a:solidFill>
              <a:effectLst/>
              <a:latin typeface="+mn-lt"/>
              <a:ea typeface="Calibri"/>
              <a:cs typeface="Calibri"/>
            </a:endParaRPr>
          </a:p>
          <a:p>
            <a:pPr rtl="0" fontAlgn="ctr">
              <a:spcBef>
                <a:spcPts val="0"/>
              </a:spcBef>
              <a:spcAft>
                <a:spcPts val="0"/>
              </a:spcAft>
              <a:buFont typeface="Arial" panose="020B0604020202020204" pitchFamily="34" charset="0"/>
              <a:buChar char="•"/>
            </a:pPr>
            <a:endParaRPr lang="nl-NL" sz="1200" b="0" i="0" kern="1200">
              <a:solidFill>
                <a:schemeClr val="tx1"/>
              </a:solidFill>
              <a:effectLst/>
              <a:latin typeface="+mn-lt"/>
              <a:ea typeface="+mn-ea"/>
              <a:cs typeface="+mn-cs"/>
            </a:endParaRP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nl-NL" sz="1200" b="1">
                <a:solidFill>
                  <a:schemeClr val="tx2"/>
                </a:solidFill>
              </a:rPr>
              <a:t>Sommige banken bieden de mogelijkheid om betalingen naar gokwebsites te blokkeren </a:t>
            </a:r>
            <a:r>
              <a:rPr lang="nl-NL" sz="1200" b="1">
                <a:solidFill>
                  <a:schemeClr val="tx2"/>
                </a:solidFill>
                <a:sym typeface="Wingdings" panose="05000000000000000000" pitchFamily="2" charset="2"/>
              </a:rPr>
              <a:t> vraag dit na bij je bank. De mogelijkheden variëren per bank.</a:t>
            </a:r>
            <a:endParaRPr lang="nl-NL"/>
          </a:p>
          <a:p>
            <a:endParaRPr lang="nl-BE"/>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52</a:t>
            </a:fld>
            <a:endParaRPr lang="en-US"/>
          </a:p>
        </p:txBody>
      </p:sp>
    </p:spTree>
    <p:extLst>
      <p:ext uri="{BB962C8B-B14F-4D97-AF65-F5344CB8AC3E}">
        <p14:creationId xmlns:p14="http://schemas.microsoft.com/office/powerpoint/2010/main" val="36691826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OPTIONEEL: voor veel welzijnswerkers is dit een gekende tool</a:t>
            </a:r>
          </a:p>
          <a:p>
            <a:endParaRPr lang="nl-BE"/>
          </a:p>
          <a:p>
            <a:r>
              <a:rPr lang="nl-BE"/>
              <a:t>Gokproblemen hangen vaak samen met financiële problemen.</a:t>
            </a:r>
          </a:p>
          <a:p>
            <a:r>
              <a:rPr lang="nl-BE"/>
              <a:t>Het zal belangrijk zijn dat jouw patiënt/cliënt hier de nodige ondersteuning bij krijgt. </a:t>
            </a:r>
            <a:endParaRPr lang="nl-BE">
              <a:ea typeface="Calibri"/>
              <a:cs typeface="Calibri"/>
            </a:endParaRPr>
          </a:p>
          <a:p>
            <a:r>
              <a:rPr lang="nl-BE"/>
              <a:t>Verwijs hem/haar naar budgetwijzer.be, dit online platform biedt informatie, tools en doorverwijzingsmogelijkheden ter preventie en sensibilisering van budget- en schuldenproblemen.</a:t>
            </a:r>
            <a:endParaRPr lang="nl-BE">
              <a:ea typeface="Calibri"/>
              <a:cs typeface="Calibri"/>
            </a:endParaRPr>
          </a:p>
          <a:p>
            <a:r>
              <a:rPr lang="nl-BE"/>
              <a:t>(online vanaf 18 juni 2024)</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18A7-47AE-0B47-A4D6-64F75C70C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422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a:solidFill>
                  <a:schemeClr val="tx1"/>
                </a:solidFill>
                <a:effectLst/>
                <a:latin typeface="+mn-lt"/>
                <a:ea typeface="+mn-ea"/>
                <a:cs typeface="+mn-cs"/>
              </a:rPr>
              <a:t>Voor mensen met gokproblemen is de hulpverlening dikwijls het grote onbekende. Ze gaan vaak pas op zoek als de financiële druk onhoudbaar wordt. Er zijn nochtans verschillende soorten hulp mogelijk: </a:t>
            </a:r>
          </a:p>
          <a:p>
            <a:endParaRPr lang="nl-NL" sz="1200" kern="1200">
              <a:solidFill>
                <a:schemeClr val="tx1"/>
              </a:solidFill>
              <a:effectLst/>
              <a:latin typeface="+mn-lt"/>
              <a:ea typeface="+mn-ea"/>
              <a:cs typeface="+mn-cs"/>
            </a:endParaRPr>
          </a:p>
          <a:p>
            <a:r>
              <a:rPr lang="nl-NL" sz="1200" b="1" kern="1200">
                <a:solidFill>
                  <a:schemeClr val="tx1"/>
                </a:solidFill>
                <a:effectLst/>
                <a:latin typeface="+mn-lt"/>
                <a:ea typeface="+mn-ea"/>
                <a:cs typeface="+mn-cs"/>
              </a:rPr>
              <a:t>Gespecialiseerd hulpverleningsaanbod:</a:t>
            </a:r>
            <a:endParaRPr lang="nl-NL" sz="1200" b="1" kern="1200">
              <a:solidFill>
                <a:schemeClr val="tx1"/>
              </a:solidFill>
              <a:effectLst/>
              <a:latin typeface="+mn-lt"/>
              <a:ea typeface="Calibri"/>
              <a:cs typeface="Calibri"/>
            </a:endParaRPr>
          </a:p>
          <a:p>
            <a:r>
              <a:rPr lang="nl-NL" sz="1200" kern="1200">
                <a:solidFill>
                  <a:schemeClr val="tx1"/>
                </a:solidFill>
                <a:effectLst/>
                <a:latin typeface="+mn-lt"/>
                <a:ea typeface="+mn-ea"/>
                <a:cs typeface="+mn-cs"/>
              </a:rPr>
              <a:t>In Vlaanderen zijn er enkele voorzieningen binnen de verslavingszorg of de bredere geestelijke gezondheidszorg waar problematische gokkers voor hun gokprobleem terechtkunnen. Deze zijn gedifferentieerd qua aanbod. Zo zijn er ambulante en residentiele voorzieningen, met een individueel- of groepsaanbod. Denk maar aan de Centra voor Geestelijke Gezondheidszorg, de Psychiatrische Afdelingen binnen Algemene Ziekenhuizen, of de Psychiatrische Ziekenhuizen. </a:t>
            </a:r>
            <a:endParaRPr lang="nl-NL" sz="1200" kern="1200">
              <a:solidFill>
                <a:schemeClr val="tx1"/>
              </a:solidFill>
              <a:effectLst/>
              <a:latin typeface="+mn-lt"/>
              <a:ea typeface="Calibri"/>
              <a:cs typeface="Calibri"/>
            </a:endParaRPr>
          </a:p>
          <a:p>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Daarnaast zijn er ook enkele zelfhulpgroepen: De kracht van zo'n groep is dat lotgenoten, mensen die zelf moeilijkheden (gehad) hebben met gokken, er steun bij elkaar vinden. Adressen van een zelfhulpgroep kan men bij De Druglijn vragen. </a:t>
            </a:r>
            <a:endParaRPr lang="nl-BE" sz="1200" kern="1200">
              <a:solidFill>
                <a:schemeClr val="tx1"/>
              </a:solidFill>
              <a:effectLst/>
              <a:latin typeface="+mn-lt"/>
              <a:ea typeface="+mn-ea"/>
              <a:cs typeface="+mn-cs"/>
            </a:endParaRPr>
          </a:p>
          <a:p>
            <a:endParaRPr lang="nl-BE"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Eveneens bestaat er ook een beperkt aanbod aan </a:t>
            </a:r>
            <a:r>
              <a:rPr lang="nl-NL" sz="1200" b="1" kern="1200">
                <a:solidFill>
                  <a:schemeClr val="tx1"/>
                </a:solidFill>
                <a:effectLst/>
                <a:latin typeface="+mn-lt"/>
                <a:ea typeface="+mn-ea"/>
                <a:cs typeface="+mn-cs"/>
              </a:rPr>
              <a:t>zelfhulp, zowel online als offline</a:t>
            </a:r>
            <a:r>
              <a:rPr lang="nl-NL" sz="1200" kern="1200">
                <a:solidFill>
                  <a:schemeClr val="tx1"/>
                </a:solidFill>
                <a:effectLst/>
                <a:latin typeface="+mn-lt"/>
                <a:ea typeface="+mn-ea"/>
                <a:cs typeface="+mn-cs"/>
              </a:rPr>
              <a:t>. Wie hulp zoekt bij gokproblemen, kan voor een </a:t>
            </a:r>
            <a:r>
              <a:rPr lang="nl-NL" sz="1200" b="1" kern="1200">
                <a:solidFill>
                  <a:schemeClr val="tx1"/>
                </a:solidFill>
                <a:effectLst/>
                <a:latin typeface="+mn-lt"/>
                <a:ea typeface="+mn-ea"/>
                <a:cs typeface="+mn-cs"/>
              </a:rPr>
              <a:t>zelftest, voor een eerste advies, en voor adressen anoniem </a:t>
            </a:r>
            <a:r>
              <a:rPr lang="nl-NL" sz="1200" kern="1200">
                <a:solidFill>
                  <a:schemeClr val="tx1"/>
                </a:solidFill>
                <a:effectLst/>
                <a:latin typeface="+mn-lt"/>
                <a:ea typeface="+mn-ea"/>
                <a:cs typeface="+mn-cs"/>
              </a:rPr>
              <a:t>terecht bij </a:t>
            </a:r>
            <a:r>
              <a:rPr lang="nl-NL" sz="1200" b="1" kern="1200">
                <a:solidFill>
                  <a:schemeClr val="tx1"/>
                </a:solidFill>
                <a:effectLst/>
                <a:latin typeface="+mn-lt"/>
                <a:ea typeface="+mn-ea"/>
                <a:cs typeface="+mn-cs"/>
              </a:rPr>
              <a:t>De </a:t>
            </a:r>
            <a:r>
              <a:rPr lang="nl-NL" sz="1200" b="1" kern="1200" err="1">
                <a:solidFill>
                  <a:schemeClr val="tx1"/>
                </a:solidFill>
                <a:effectLst/>
                <a:latin typeface="+mn-lt"/>
                <a:ea typeface="+mn-ea"/>
                <a:cs typeface="+mn-cs"/>
              </a:rPr>
              <a:t>DrugLijn</a:t>
            </a:r>
            <a:r>
              <a:rPr lang="nl-NL" sz="1200" kern="1200">
                <a:solidFill>
                  <a:schemeClr val="tx1"/>
                </a:solidFill>
                <a:effectLst/>
                <a:latin typeface="+mn-lt"/>
                <a:ea typeface="+mn-ea"/>
                <a:cs typeface="+mn-cs"/>
              </a:rPr>
              <a:t>. Ook is er op de website van De Druglijn een </a:t>
            </a:r>
            <a:r>
              <a:rPr lang="nl-NL" sz="1200" b="1" kern="1200">
                <a:solidFill>
                  <a:schemeClr val="tx1"/>
                </a:solidFill>
                <a:effectLst/>
                <a:latin typeface="+mn-lt"/>
                <a:ea typeface="+mn-ea"/>
                <a:cs typeface="+mn-cs"/>
              </a:rPr>
              <a:t>gokcalculator </a:t>
            </a:r>
            <a:r>
              <a:rPr lang="nl-NL" sz="1200" kern="1200">
                <a:solidFill>
                  <a:schemeClr val="tx1"/>
                </a:solidFill>
                <a:effectLst/>
                <a:latin typeface="+mn-lt"/>
                <a:ea typeface="+mn-ea"/>
                <a:cs typeface="+mn-cs"/>
              </a:rPr>
              <a:t>te vinden hiermee bereken je hoeveel geld en tijd je besteedt aan gokken. Meer informatie is terug te vinden op </a:t>
            </a:r>
            <a:r>
              <a:rPr lang="nl-NL" sz="1200" u="sng" kern="1200">
                <a:solidFill>
                  <a:schemeClr val="tx1"/>
                </a:solidFill>
                <a:effectLst/>
                <a:latin typeface="+mn-lt"/>
                <a:ea typeface="+mn-ea"/>
                <a:cs typeface="+mn-cs"/>
                <a:hlinkClick r:id="rId3"/>
              </a:rPr>
              <a:t>druglijn.be</a:t>
            </a:r>
            <a:r>
              <a:rPr lang="nl-NL" sz="1200" u="sng" kern="1200">
                <a:solidFill>
                  <a:schemeClr val="tx1"/>
                </a:solidFill>
                <a:effectLst/>
                <a:latin typeface="+mn-lt"/>
                <a:ea typeface="+mn-ea"/>
                <a:cs typeface="+mn-cs"/>
              </a:rPr>
              <a:t>.</a:t>
            </a:r>
            <a:r>
              <a:rPr lang="nl-NL" sz="1200" kern="1200">
                <a:solidFill>
                  <a:schemeClr val="tx1"/>
                </a:solidFill>
                <a:effectLst/>
                <a:latin typeface="+mn-lt"/>
                <a:ea typeface="+mn-ea"/>
                <a:cs typeface="+mn-cs"/>
              </a:rPr>
              <a:t> Daarnaast kan men ook terecht op </a:t>
            </a:r>
            <a:r>
              <a:rPr lang="nl-NL" sz="1200" b="1" u="sng" kern="1200">
                <a:solidFill>
                  <a:schemeClr val="tx1"/>
                </a:solidFill>
                <a:effectLst/>
                <a:latin typeface="+mn-lt"/>
                <a:ea typeface="+mn-ea"/>
                <a:cs typeface="+mn-cs"/>
              </a:rPr>
              <a:t>onlinepsyhulp.be waar gokhulp.be deel van uit maakt</a:t>
            </a:r>
            <a:r>
              <a:rPr lang="nl-NL" sz="1200" kern="1200">
                <a:solidFill>
                  <a:schemeClr val="tx1"/>
                </a:solidFill>
                <a:effectLst/>
                <a:latin typeface="+mn-lt"/>
                <a:ea typeface="+mn-ea"/>
                <a:cs typeface="+mn-cs"/>
              </a:rPr>
              <a:t> . Hier kan men ook aan zelfhulp doen of zich online laten begeleiden. </a:t>
            </a:r>
            <a:r>
              <a:rPr lang="nl-NL" sz="1200" b="1" kern="1200">
                <a:solidFill>
                  <a:schemeClr val="tx1"/>
                </a:solidFill>
                <a:effectLst/>
                <a:latin typeface="+mn-lt"/>
                <a:ea typeface="+mn-ea"/>
                <a:cs typeface="+mn-cs"/>
              </a:rPr>
              <a:t>GA TIJDENS DE VORMING NAAR DE BETREFFENDE WEBSITES.</a:t>
            </a:r>
            <a:endParaRPr lang="nl-NL" sz="1200" b="1" kern="1200">
              <a:solidFill>
                <a:schemeClr val="tx1"/>
              </a:solidFill>
              <a:effectLst/>
              <a:latin typeface="+mn-lt"/>
              <a:ea typeface="Calibri"/>
              <a:cs typeface="Calibri"/>
            </a:endParaRPr>
          </a:p>
          <a:p>
            <a:pPr>
              <a:defRPr/>
            </a:pPr>
            <a:endParaRPr lang="nl-BE"/>
          </a:p>
          <a:p>
            <a:pPr marL="0" marR="0" lvl="0" indent="0" algn="l" defTabSz="914400">
              <a:lnSpc>
                <a:spcPct val="100000"/>
              </a:lnSpc>
              <a:spcBef>
                <a:spcPts val="0"/>
              </a:spcBef>
              <a:spcAft>
                <a:spcPts val="0"/>
              </a:spcAft>
              <a:buClrTx/>
              <a:buSzTx/>
              <a:buFontTx/>
              <a:buNone/>
              <a:tabLst/>
              <a:defRPr/>
            </a:pPr>
            <a:r>
              <a:rPr lang="nl-BE" sz="1200" kern="1200">
                <a:solidFill>
                  <a:schemeClr val="tx1"/>
                </a:solidFill>
                <a:effectLst/>
                <a:latin typeface="+mn-lt"/>
                <a:ea typeface="+mn-ea"/>
                <a:cs typeface="+mn-cs"/>
              </a:rPr>
              <a:t>Franstalig aanbod: </a:t>
            </a:r>
            <a:r>
              <a:rPr lang="nl-NL" b="0" i="0">
                <a:solidFill>
                  <a:srgbClr val="FFFFFF"/>
                </a:solidFill>
                <a:effectLst/>
                <a:latin typeface="omnes-pro"/>
              </a:rPr>
              <a:t>Ontdek Online Help, onze </a:t>
            </a:r>
            <a:r>
              <a:rPr lang="nl-NL" b="1" i="0">
                <a:solidFill>
                  <a:srgbClr val="FFFFFF"/>
                </a:solidFill>
                <a:effectLst/>
                <a:latin typeface="omnes-pro"/>
              </a:rPr>
              <a:t>gratis en anonieme</a:t>
            </a:r>
            <a:r>
              <a:rPr lang="nl-NL" b="0" i="0">
                <a:solidFill>
                  <a:srgbClr val="FFFFFF"/>
                </a:solidFill>
                <a:effectLst/>
                <a:latin typeface="omnes-pro"/>
              </a:rPr>
              <a:t> aanpak voor het stoppen/verminderen van games. </a:t>
            </a:r>
            <a:r>
              <a:rPr lang="nl-NL" b="1" i="0">
                <a:solidFill>
                  <a:srgbClr val="FFFFFF"/>
                </a:solidFill>
                <a:effectLst/>
                <a:latin typeface="omnes-pro"/>
              </a:rPr>
              <a:t>Onder begeleiding van een psycholoog</a:t>
            </a:r>
            <a:r>
              <a:rPr lang="nl-NL" b="0" i="0">
                <a:solidFill>
                  <a:srgbClr val="FFFFFF"/>
                </a:solidFill>
                <a:effectLst/>
                <a:latin typeface="omnes-pro"/>
              </a:rPr>
              <a:t> of zelfstandig, de keuze is aan jou.  </a:t>
            </a:r>
            <a:r>
              <a:rPr lang="nl-BE" sz="1200" kern="1200">
                <a:solidFill>
                  <a:schemeClr val="tx1"/>
                </a:solidFill>
                <a:effectLst/>
                <a:latin typeface="+mn-lt"/>
                <a:ea typeface="+mn-ea"/>
                <a:cs typeface="+mn-cs"/>
              </a:rPr>
              <a:t>https://joueurs.aide-en-ligne.be/ </a:t>
            </a:r>
            <a:endParaRPr lang="nl-NL" sz="1200" kern="1200">
              <a:solidFill>
                <a:schemeClr val="tx1"/>
              </a:solidFill>
              <a:effectLst/>
              <a:latin typeface="+mn-lt"/>
              <a:ea typeface="Calibri"/>
              <a:cs typeface="Calibri"/>
            </a:endParaRPr>
          </a:p>
          <a:p>
            <a:endParaRPr lang="en-GB"/>
          </a:p>
        </p:txBody>
      </p:sp>
      <p:sp>
        <p:nvSpPr>
          <p:cNvPr id="4" name="Tijdelijke aanduiding voor dia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019828F-ACC1-DE49-9B87-B1BF32485FA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09634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a:effectLst/>
                <a:latin typeface="Arial"/>
                <a:ea typeface="Times New Roman" panose="02020603050405020304" pitchFamily="18" charset="0"/>
                <a:cs typeface="Arial"/>
              </a:rPr>
              <a:t>GA EVENTUEEL NAAR DE BETREFFENDE WEBPAGINA TIJDENS DE VORMING (niet noodzakelijk)</a:t>
            </a:r>
            <a:endParaRPr lang="nl-NL" sz="2800" b="0" i="0">
              <a:solidFill>
                <a:srgbClr val="4E4E4E"/>
              </a:solidFill>
              <a:effectLst/>
              <a:latin typeface="Arial"/>
              <a:cs typeface="Arial"/>
            </a:endParaRPr>
          </a:p>
          <a:p>
            <a:r>
              <a:rPr lang="nl-NL" sz="2800" b="0" i="0">
                <a:solidFill>
                  <a:srgbClr val="4E4E4E"/>
                </a:solidFill>
                <a:effectLst/>
                <a:latin typeface="Lato"/>
                <a:ea typeface="Lato"/>
                <a:cs typeface="Lato"/>
              </a:rPr>
              <a:t>De online begeleiding bij </a:t>
            </a:r>
            <a:r>
              <a:rPr lang="nl-NL" sz="2800" b="0" i="0" err="1">
                <a:solidFill>
                  <a:srgbClr val="4E4E4E"/>
                </a:solidFill>
                <a:effectLst/>
                <a:latin typeface="Lato"/>
                <a:ea typeface="Lato"/>
                <a:cs typeface="Lato"/>
              </a:rPr>
              <a:t>Gokhulp</a:t>
            </a:r>
            <a:r>
              <a:rPr lang="nl-NL" sz="2800" b="0" i="0">
                <a:solidFill>
                  <a:srgbClr val="4E4E4E"/>
                </a:solidFill>
                <a:effectLst/>
                <a:latin typeface="Lato"/>
                <a:ea typeface="Lato"/>
                <a:cs typeface="Lato"/>
              </a:rPr>
              <a:t> bestaat uit een gestructureerd programma gecombineerd met persoonlijke begeleiding door een professionele hulpverlener. Er is mogelijkheid tot wekelijks contact via chat, gedurende een 3-tal maanden (of 12 sessies).</a:t>
            </a:r>
          </a:p>
          <a:p>
            <a:endParaRPr lang="nl-NL" sz="2800" b="0" i="0">
              <a:solidFill>
                <a:srgbClr val="4E4E4E"/>
              </a:solidFill>
              <a:effectLst/>
              <a:latin typeface="Lato" panose="020F0502020204030203" pitchFamily="34" charset="0"/>
            </a:endParaRPr>
          </a:p>
          <a:p>
            <a:pPr algn="l"/>
            <a:r>
              <a:rPr lang="nl-NL" sz="2800" b="0" i="0">
                <a:solidFill>
                  <a:srgbClr val="A1191C"/>
                </a:solidFill>
                <a:effectLst/>
                <a:latin typeface="Comfortaa"/>
              </a:rPr>
              <a:t>Over het programma</a:t>
            </a:r>
          </a:p>
          <a:p>
            <a:pPr algn="l"/>
            <a:r>
              <a:rPr lang="nl-NL" sz="2800" b="0" i="0">
                <a:solidFill>
                  <a:srgbClr val="A1191C"/>
                </a:solidFill>
                <a:effectLst/>
                <a:latin typeface="Comfortaa"/>
              </a:rPr>
              <a:t>* Online zelfhulp: </a:t>
            </a:r>
            <a:r>
              <a:rPr lang="nl-NL" sz="4000" b="0" i="0">
                <a:solidFill>
                  <a:srgbClr val="1A1A1A"/>
                </a:solidFill>
                <a:effectLst/>
                <a:latin typeface="-apple-system"/>
              </a:rPr>
              <a:t>Hier kan je online zelfstandig aan de slag als je wilt minderen of stoppen met gokken. Dit programma is kosteloos en anoniem. Je beslist zelf wat je wil bereiken en kan anoniem contact hebben met andere deelnemers via een afgeschermd forum</a:t>
            </a:r>
            <a:endParaRPr lang="nl-NL" sz="2800" b="0" i="0">
              <a:solidFill>
                <a:srgbClr val="A1191C"/>
              </a:solidFill>
              <a:effectLst/>
              <a:latin typeface="Comfortaa"/>
            </a:endParaRPr>
          </a:p>
          <a:p>
            <a:pPr algn="l"/>
            <a:endParaRPr lang="nl-NL" sz="2800" b="0" i="0">
              <a:solidFill>
                <a:srgbClr val="A1191C"/>
              </a:solidFill>
              <a:effectLst/>
              <a:latin typeface="Comfortaa"/>
            </a:endParaRPr>
          </a:p>
          <a:p>
            <a:pPr algn="l">
              <a:buFont typeface="Arial" panose="020B0604020202020204" pitchFamily="34" charset="0"/>
              <a:buChar char="•"/>
            </a:pPr>
            <a:r>
              <a:rPr lang="nl-NL" sz="2800" b="0" i="0">
                <a:solidFill>
                  <a:srgbClr val="4E4E4E"/>
                </a:solidFill>
                <a:effectLst/>
                <a:latin typeface="Lato"/>
                <a:ea typeface="Lato"/>
                <a:cs typeface="Lato"/>
              </a:rPr>
              <a:t>Er wordt vooral in het </a:t>
            </a:r>
            <a:r>
              <a:rPr lang="nl-NL" sz="2800" b="1" i="0">
                <a:solidFill>
                  <a:srgbClr val="4E4E4E"/>
                </a:solidFill>
                <a:effectLst/>
                <a:latin typeface="Lato"/>
                <a:ea typeface="Lato"/>
                <a:cs typeface="Lato"/>
              </a:rPr>
              <a:t>hier-en-nu gewerkt aan de hand van oefeningen en </a:t>
            </a:r>
            <a:r>
              <a:rPr lang="nl-NL" sz="2800" b="1" i="0" err="1">
                <a:solidFill>
                  <a:srgbClr val="4E4E4E"/>
                </a:solidFill>
                <a:effectLst/>
                <a:latin typeface="Lato"/>
                <a:ea typeface="Lato"/>
                <a:cs typeface="Lato"/>
              </a:rPr>
              <a:t>psycho</a:t>
            </a:r>
            <a:r>
              <a:rPr lang="nl-NL" sz="2800" b="1" i="0">
                <a:solidFill>
                  <a:srgbClr val="4E4E4E"/>
                </a:solidFill>
                <a:effectLst/>
                <a:latin typeface="Lato"/>
                <a:ea typeface="Lato"/>
                <a:cs typeface="Lato"/>
              </a:rPr>
              <a:t>-educatie</a:t>
            </a:r>
            <a:r>
              <a:rPr lang="nl-NL" sz="2800" b="0" i="0">
                <a:solidFill>
                  <a:srgbClr val="4E4E4E"/>
                </a:solidFill>
                <a:effectLst/>
                <a:latin typeface="Lato"/>
                <a:ea typeface="Lato"/>
                <a:cs typeface="Lato"/>
              </a:rPr>
              <a:t>.</a:t>
            </a:r>
          </a:p>
          <a:p>
            <a:pPr algn="l">
              <a:buFont typeface="Arial" panose="020B0604020202020204" pitchFamily="34" charset="0"/>
              <a:buNone/>
            </a:pPr>
            <a:endParaRPr lang="nl-NL" sz="2800" b="0" i="0">
              <a:solidFill>
                <a:srgbClr val="4E4E4E"/>
              </a:solidFill>
              <a:effectLst/>
              <a:latin typeface="Lato" panose="020F0502020204030203" pitchFamily="34" charset="0"/>
            </a:endParaRPr>
          </a:p>
          <a:p>
            <a:pPr algn="l">
              <a:buFont typeface="Arial" panose="020B0604020202020204" pitchFamily="34" charset="0"/>
              <a:buChar char="•"/>
            </a:pPr>
            <a:r>
              <a:rPr lang="nl-NL" sz="2800" b="0" i="0">
                <a:solidFill>
                  <a:srgbClr val="4E4E4E"/>
                </a:solidFill>
                <a:effectLst/>
                <a:latin typeface="Lato"/>
                <a:ea typeface="Lato"/>
                <a:cs typeface="Lato"/>
              </a:rPr>
              <a:t>Deelnemers bepalen zelf hun </a:t>
            </a:r>
            <a:r>
              <a:rPr lang="nl-NL" sz="2800" b="1" i="0">
                <a:solidFill>
                  <a:srgbClr val="4E4E4E"/>
                </a:solidFill>
                <a:effectLst/>
                <a:latin typeface="Lato"/>
                <a:ea typeface="Lato"/>
                <a:cs typeface="Lato"/>
              </a:rPr>
              <a:t>doelstellingen</a:t>
            </a:r>
            <a:r>
              <a:rPr lang="nl-NL" sz="2800" b="0" i="0">
                <a:solidFill>
                  <a:srgbClr val="4E4E4E"/>
                </a:solidFill>
                <a:effectLst/>
                <a:latin typeface="Lato"/>
                <a:ea typeface="Lato"/>
                <a:cs typeface="Lato"/>
              </a:rPr>
              <a:t> wat hun gokgedrag betreft. Tijdens het programma worden ze aangemoedigd om dit ook op een realistische wijze te evalueren.</a:t>
            </a:r>
          </a:p>
          <a:p>
            <a:pPr algn="l">
              <a:buFont typeface="Arial" panose="020B0604020202020204" pitchFamily="34" charset="0"/>
              <a:buNone/>
            </a:pPr>
            <a:endParaRPr lang="nl-NL" sz="2800" b="0" i="0">
              <a:solidFill>
                <a:srgbClr val="4E4E4E"/>
              </a:solidFill>
              <a:effectLst/>
              <a:latin typeface="Lato" panose="020F0502020204030203" pitchFamily="34" charset="0"/>
            </a:endParaRPr>
          </a:p>
          <a:p>
            <a:pPr algn="l">
              <a:buFont typeface="Arial" panose="020B0604020202020204" pitchFamily="34" charset="0"/>
              <a:buChar char="•"/>
            </a:pPr>
            <a:r>
              <a:rPr lang="nl-NL" sz="2800" b="0" i="0">
                <a:solidFill>
                  <a:srgbClr val="4E4E4E"/>
                </a:solidFill>
                <a:effectLst/>
                <a:latin typeface="Lato"/>
                <a:ea typeface="Lato"/>
                <a:cs typeface="Lato"/>
              </a:rPr>
              <a:t>Elke deelnemer krijgt een </a:t>
            </a:r>
            <a:r>
              <a:rPr lang="nl-NL" sz="2800" b="1" i="0">
                <a:solidFill>
                  <a:srgbClr val="4E4E4E"/>
                </a:solidFill>
                <a:effectLst/>
                <a:latin typeface="Lato"/>
                <a:ea typeface="Lato"/>
                <a:cs typeface="Lato"/>
              </a:rPr>
              <a:t>persoonlijke hulpverlener</a:t>
            </a:r>
            <a:r>
              <a:rPr lang="nl-NL" sz="2800" b="0" i="0">
                <a:solidFill>
                  <a:srgbClr val="4E4E4E"/>
                </a:solidFill>
                <a:effectLst/>
                <a:latin typeface="Lato"/>
                <a:ea typeface="Lato"/>
                <a:cs typeface="Lato"/>
              </a:rPr>
              <a:t> toegewezen. Elke week is er een persoonlijk contact mogelijk via internet (chat of beeldbellen).</a:t>
            </a:r>
          </a:p>
          <a:p>
            <a:pPr algn="l">
              <a:buFont typeface="Arial" panose="020B0604020202020204" pitchFamily="34" charset="0"/>
              <a:buNone/>
            </a:pPr>
            <a:endParaRPr lang="nl-NL" sz="2800" b="0" i="0">
              <a:solidFill>
                <a:srgbClr val="4E4E4E"/>
              </a:solidFill>
              <a:effectLst/>
              <a:latin typeface="Lato" panose="020F0502020204030203" pitchFamily="34" charset="0"/>
            </a:endParaRPr>
          </a:p>
          <a:p>
            <a:pPr algn="l">
              <a:buFont typeface="Arial" panose="020B0604020202020204" pitchFamily="34" charset="0"/>
              <a:buChar char="•"/>
            </a:pPr>
            <a:r>
              <a:rPr lang="nl-NL" sz="2800" b="0" i="0">
                <a:solidFill>
                  <a:srgbClr val="4E4E4E"/>
                </a:solidFill>
                <a:effectLst/>
                <a:latin typeface="Lato"/>
                <a:ea typeface="Lato"/>
                <a:cs typeface="Lato"/>
              </a:rPr>
              <a:t>Van deelnemers wordt verwacht dat ze </a:t>
            </a:r>
            <a:r>
              <a:rPr lang="nl-NL" sz="2800" b="1" i="0">
                <a:solidFill>
                  <a:srgbClr val="4E4E4E"/>
                </a:solidFill>
                <a:effectLst/>
                <a:latin typeface="Lato"/>
                <a:ea typeface="Lato"/>
                <a:cs typeface="Lato"/>
              </a:rPr>
              <a:t>verantwoordelijkheid willen en kunnen opnemen</a:t>
            </a:r>
            <a:r>
              <a:rPr lang="nl-NL" sz="2800" b="0" i="0">
                <a:solidFill>
                  <a:srgbClr val="4E4E4E"/>
                </a:solidFill>
                <a:effectLst/>
                <a:latin typeface="Lato"/>
                <a:ea typeface="Lato"/>
                <a:cs typeface="Lato"/>
              </a:rPr>
              <a:t> voor het volgen van het programma. Deelnemers kunnen </a:t>
            </a:r>
            <a:r>
              <a:rPr lang="nl-NL" sz="2800" b="1" i="0">
                <a:solidFill>
                  <a:srgbClr val="4E4E4E"/>
                </a:solidFill>
                <a:effectLst/>
                <a:latin typeface="Lato"/>
                <a:ea typeface="Lato"/>
                <a:cs typeface="Lato"/>
              </a:rPr>
              <a:t>van thuis uit</a:t>
            </a:r>
            <a:r>
              <a:rPr lang="nl-NL" sz="2800" b="0" i="0">
                <a:solidFill>
                  <a:srgbClr val="4E4E4E"/>
                </a:solidFill>
                <a:effectLst/>
                <a:latin typeface="Lato"/>
                <a:ea typeface="Lato"/>
                <a:cs typeface="Lato"/>
              </a:rPr>
              <a:t> werken en bepalen grotendeels zelf </a:t>
            </a:r>
            <a:r>
              <a:rPr lang="nl-NL" sz="2800" b="1" i="0">
                <a:solidFill>
                  <a:srgbClr val="4E4E4E"/>
                </a:solidFill>
                <a:effectLst/>
                <a:latin typeface="Lato"/>
                <a:ea typeface="Lato"/>
                <a:cs typeface="Lato"/>
              </a:rPr>
              <a:t>hun tijdsindeling</a:t>
            </a:r>
            <a:r>
              <a:rPr lang="nl-NL" sz="2800" b="0" i="0">
                <a:solidFill>
                  <a:srgbClr val="4E4E4E"/>
                </a:solidFill>
                <a:effectLst/>
                <a:latin typeface="Lato"/>
                <a:ea typeface="Lato"/>
                <a:cs typeface="Lato"/>
              </a:rPr>
              <a:t>. Ze zullen dagelijks wat tijd moeten investeren, variërend tussen 5 en 20 minuten per dag.</a:t>
            </a:r>
          </a:p>
          <a:p>
            <a:pPr algn="l">
              <a:buFont typeface="Arial" panose="020B0604020202020204" pitchFamily="34" charset="0"/>
              <a:buNone/>
            </a:pPr>
            <a:endParaRPr lang="nl-NL" sz="2800" b="0" i="0">
              <a:solidFill>
                <a:srgbClr val="4E4E4E"/>
              </a:solidFill>
              <a:effectLst/>
              <a:latin typeface="Lato" panose="020F0502020204030203" pitchFamily="34" charset="0"/>
            </a:endParaRPr>
          </a:p>
          <a:p>
            <a:pPr algn="l">
              <a:buFont typeface="Arial" panose="020B0604020202020204" pitchFamily="34" charset="0"/>
              <a:buChar char="•"/>
            </a:pPr>
            <a:r>
              <a:rPr lang="nl-NL" sz="2800" b="0" i="0">
                <a:solidFill>
                  <a:srgbClr val="4E4E4E"/>
                </a:solidFill>
                <a:effectLst/>
                <a:latin typeface="Lato"/>
                <a:ea typeface="Lato"/>
                <a:cs typeface="Lato"/>
              </a:rPr>
              <a:t>Deelnemers kunnen door hun hulpverlener </a:t>
            </a:r>
            <a:r>
              <a:rPr lang="nl-NL" sz="2800" b="1" i="0">
                <a:solidFill>
                  <a:srgbClr val="4E4E4E"/>
                </a:solidFill>
                <a:effectLst/>
                <a:latin typeface="Lato"/>
                <a:ea typeface="Lato"/>
                <a:cs typeface="Lato"/>
              </a:rPr>
              <a:t>geadviseerd</a:t>
            </a:r>
            <a:r>
              <a:rPr lang="nl-NL" sz="2800" b="0" i="0">
                <a:solidFill>
                  <a:srgbClr val="4E4E4E"/>
                </a:solidFill>
                <a:effectLst/>
                <a:latin typeface="Lato"/>
                <a:ea typeface="Lato"/>
                <a:cs typeface="Lato"/>
              </a:rPr>
              <a:t> worden om contact te nemen met hun huisarts voor lichamelijk onderzoek en/of medicamenteuze ondersteuning</a:t>
            </a:r>
          </a:p>
          <a:p>
            <a:pPr algn="l">
              <a:buFont typeface="Arial" panose="020B0604020202020204" pitchFamily="34" charset="0"/>
              <a:buNone/>
            </a:pPr>
            <a:endParaRPr lang="nl-NL" sz="2800" b="0" i="0">
              <a:solidFill>
                <a:srgbClr val="4E4E4E"/>
              </a:solidFill>
              <a:effectLst/>
              <a:latin typeface="Lato" panose="020F0502020204030203" pitchFamily="34" charset="0"/>
            </a:endParaRPr>
          </a:p>
          <a:p>
            <a:pPr algn="l">
              <a:buFont typeface="Arial" panose="020B0604020202020204" pitchFamily="34" charset="0"/>
              <a:buChar char="•"/>
            </a:pPr>
            <a:r>
              <a:rPr lang="nl-NL" sz="2800" b="0" i="0">
                <a:solidFill>
                  <a:srgbClr val="4E4E4E"/>
                </a:solidFill>
                <a:effectLst/>
                <a:latin typeface="Lato"/>
                <a:ea typeface="Lato"/>
                <a:cs typeface="Lato"/>
              </a:rPr>
              <a:t>Het programma duurt </a:t>
            </a:r>
            <a:r>
              <a:rPr lang="nl-NL" sz="2800" b="1" i="0">
                <a:solidFill>
                  <a:srgbClr val="4E4E4E"/>
                </a:solidFill>
                <a:effectLst/>
                <a:latin typeface="Lato"/>
                <a:ea typeface="Lato"/>
                <a:cs typeface="Lato"/>
              </a:rPr>
              <a:t>een 3-tal maanden</a:t>
            </a:r>
            <a:r>
              <a:rPr lang="nl-NL" sz="2800" b="0" i="0">
                <a:solidFill>
                  <a:srgbClr val="4E4E4E"/>
                </a:solidFill>
                <a:effectLst/>
                <a:latin typeface="Lato"/>
                <a:ea typeface="Lato"/>
                <a:cs typeface="Lato"/>
              </a:rPr>
              <a:t> en is </a:t>
            </a:r>
            <a:r>
              <a:rPr lang="nl-NL" sz="2800" b="1" i="0">
                <a:solidFill>
                  <a:srgbClr val="4E4E4E"/>
                </a:solidFill>
                <a:effectLst/>
                <a:latin typeface="Lato"/>
                <a:ea typeface="Lato"/>
                <a:cs typeface="Lato"/>
              </a:rPr>
              <a:t>kosteloos</a:t>
            </a:r>
            <a:r>
              <a:rPr lang="nl-NL" sz="2800" b="0" i="0">
                <a:solidFill>
                  <a:srgbClr val="4E4E4E"/>
                </a:solidFill>
                <a:effectLst/>
                <a:latin typeface="Lato"/>
                <a:ea typeface="Lato"/>
                <a:cs typeface="Lato"/>
              </a:rPr>
              <a:t> voor de deelnemers.</a:t>
            </a:r>
          </a:p>
          <a:p>
            <a:endParaRPr lang="nl-BE" sz="18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18A7-47AE-0B47-A4D6-64F75C70C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7839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1"/>
              <a:t>Klik op de afbeelding en ga effectief eens de hulpopties na voor de regio van de deelnemers: </a:t>
            </a:r>
          </a:p>
          <a:p>
            <a:r>
              <a:rPr lang="nl-BE"/>
              <a:t>Wil je weten naar waar je een cliënt kan doorverwijzen in jouw regio? Neem dan een kijkje in de VAD-</a:t>
            </a:r>
            <a:r>
              <a:rPr lang="nl-BE" err="1"/>
              <a:t>doorverwijsgids</a:t>
            </a:r>
            <a:r>
              <a:rPr lang="nl-BE"/>
              <a:t>.</a:t>
            </a:r>
          </a:p>
          <a:p>
            <a:r>
              <a:rPr lang="nl-BE"/>
              <a:t>Daarnaast kan je ook De Druglijn contacteren voor doorverwijsadressen. </a:t>
            </a:r>
          </a:p>
          <a:p>
            <a:endParaRPr lang="nl-BE"/>
          </a:p>
          <a:p>
            <a:r>
              <a:rPr lang="nl-BE"/>
              <a:t>Tip: vraag voordat je informatie geeft over mogelijke hulp eerst naar wat de cliënt al weet over hulpverlening. Zo krijg je een beter beeld op wat hij/zij al weet en kan je gerichter mee gaan zoeken. Zo vermijdt je dat je info geeft die de cliënt al weet. </a:t>
            </a:r>
          </a:p>
          <a:p>
            <a:r>
              <a:rPr lang="nl-NL" i="1"/>
              <a:t>“Wat weet je al over…?”​</a:t>
            </a:r>
          </a:p>
          <a:p>
            <a:endParaRPr lang="nl-NL" i="1"/>
          </a:p>
          <a:p>
            <a:r>
              <a:rPr lang="nl-NL" i="0"/>
              <a:t>Prikkel zijn/haar nieuwsgierigheid zodat de cliënt meer openstaat voor informatie. </a:t>
            </a:r>
            <a:r>
              <a:rPr lang="nl-NL" i="1"/>
              <a:t>“Wat zou je willen weten over…?” </a:t>
            </a:r>
          </a:p>
          <a:p>
            <a:endParaRPr lang="nl-NL" i="1"/>
          </a:p>
          <a:p>
            <a:r>
              <a:rPr lang="nl-NL" i="0"/>
              <a:t>Vraag toestemming: </a:t>
            </a:r>
            <a:r>
              <a:rPr lang="nl-NL" i="1"/>
              <a:t>vind je het ok om samen eens te kijken naar welke hulpverlening er bestaat? / waar je terecht kan met vragen over gokken? </a:t>
            </a:r>
            <a:endParaRPr lang="nl-BE" i="1"/>
          </a:p>
          <a:p>
            <a:endParaRPr lang="nl-BE"/>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56</a:t>
            </a:fld>
            <a:endParaRPr lang="en-US"/>
          </a:p>
        </p:txBody>
      </p:sp>
    </p:spTree>
    <p:extLst>
      <p:ext uri="{BB962C8B-B14F-4D97-AF65-F5344CB8AC3E}">
        <p14:creationId xmlns:p14="http://schemas.microsoft.com/office/powerpoint/2010/main" val="6516746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252BD-6063-4985-AE81-39E91CBFE34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B2EEE29-769E-86B2-5959-A61A0589FD0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FEA890-D2E3-166B-8DC3-D57C951EA2AD}"/>
              </a:ext>
            </a:extLst>
          </p:cNvPr>
          <p:cNvSpPr>
            <a:spLocks noGrp="1"/>
          </p:cNvSpPr>
          <p:nvPr>
            <p:ph type="body" idx="1"/>
          </p:nvPr>
        </p:nvSpPr>
        <p:spPr/>
        <p:txBody>
          <a:bodyPr/>
          <a:lstStyle/>
          <a:p>
            <a:r>
              <a:rPr lang="nl-NL" b="1"/>
              <a:t>Leidraad (LINK onder afbeelding – ga naar het materiaal en toon – hier heel belangrijk om hen te tonen op welke manier de leidraad is opgebouwd en een rol kan spelen voor hen in de benadering van cliënten met gokproblemen.</a:t>
            </a:r>
          </a:p>
          <a:p>
            <a:endParaRPr lang="nl-NL" b="1"/>
          </a:p>
          <a:p>
            <a:r>
              <a:rPr lang="nl-NL"/>
              <a:t>Hoe maak ik het gebruik bespreekbaar? Hoe zorgwekkend is het? </a:t>
            </a:r>
            <a:r>
              <a:rPr lang="nl-NL" b="1"/>
              <a:t>Hoe introduceer ik een screeningsinstrument? Hoe geef ik op een motiverende manier informatie of advies? </a:t>
            </a:r>
            <a:endParaRPr lang="nl-NL" b="1">
              <a:ea typeface="Calibri"/>
              <a:cs typeface="Calibri"/>
            </a:endParaRPr>
          </a:p>
          <a:p>
            <a:endParaRPr lang="nl-NL"/>
          </a:p>
          <a:p>
            <a:r>
              <a:rPr lang="nl-NL"/>
              <a:t>Wil de patiënt wel iets aan zijn gebruik veranderen? Hoe kan ik een verschil maken? </a:t>
            </a:r>
            <a:endParaRPr lang="nl-NL">
              <a:ea typeface="Calibri"/>
              <a:cs typeface="Calibri"/>
            </a:endParaRPr>
          </a:p>
          <a:p>
            <a:endParaRPr lang="nl-NL"/>
          </a:p>
          <a:p>
            <a:r>
              <a:rPr lang="nl-NL"/>
              <a:t>Gespreksleidraad helpt patiënten motiveren om aan de slag te gaan met middelengebruik, gamen of gokken. De leidraad is een interactief plukboek waaruit jij die dingen haalt die voor jou of voor de patiënt relevant zijn. Je hoeft dit document dus niet van A tot Z door te nemen. De leidraad is daarom vormgegeven als een handige interactieve pdf waarin je snel kan doorklikken naar de informatie die jij zoekt.</a:t>
            </a:r>
            <a:endParaRPr lang="nl-NL">
              <a:ea typeface="Calibri"/>
              <a:cs typeface="Calibri"/>
            </a:endParaRPr>
          </a:p>
          <a:p>
            <a:r>
              <a:rPr lang="nl-NL"/>
              <a:t>! Met methodieken specifiek om in gesprek te gaan over gokken</a:t>
            </a:r>
            <a:endParaRPr lang="nl-NL">
              <a:ea typeface="Calibri"/>
              <a:cs typeface="Calibri"/>
            </a:endParaRP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b="1"/>
              <a:t>Online cursus (LINK onder afbeelding – ga naar het materiaal en toon)</a:t>
            </a:r>
            <a:endParaRPr lang="nl-NL" b="1">
              <a:ea typeface="Calibri"/>
              <a:cs typeface="Calibri"/>
            </a:endParaRPr>
          </a:p>
          <a:p>
            <a:r>
              <a:rPr lang="nl-NL"/>
              <a:t>In deze online vorming maak je kennis met Motiverende gespreksvoering. Je krijgt meer inzicht in wat maakt dat mensen veranderen en wat motiverende gespreksvoering tot een effectieve gespreksstijl bij verandering maakt. We staan stil bij de basishouding of geest, de verschillende processen die een kompas kunnen zijn in je begeleiding en de belangrijkste gespreksvaardigheden. Per proces illustreren we hoe je deze gespreksvaardigheden doelgericht kan inzetten. </a:t>
            </a:r>
            <a:endParaRPr lang="nl-NL">
              <a:ea typeface="Calibri"/>
              <a:cs typeface="Calibri"/>
            </a:endParaRPr>
          </a:p>
          <a:p>
            <a:endParaRPr lang="nl-NL">
              <a:ea typeface="Calibri"/>
              <a:cs typeface="Calibri"/>
            </a:endParaRPr>
          </a:p>
          <a:p>
            <a:r>
              <a:rPr lang="nl-NL">
                <a:ea typeface="Calibri"/>
                <a:cs typeface="Calibri"/>
              </a:rPr>
              <a:t>Indien je geïnteresseerd bent in vormingen rond motiverende gespreksvoering kan je ook altijd bij de preventiewerker in je buurt gaan luisteren wat hun aanbod is rond deze vormingen. </a:t>
            </a:r>
          </a:p>
          <a:p>
            <a:endParaRPr lang="nl-NL"/>
          </a:p>
          <a:p>
            <a:r>
              <a:rPr lang="nl-NL" b="1"/>
              <a:t>Praktijk boek - </a:t>
            </a:r>
            <a:r>
              <a:rPr lang="nl-NL">
                <a:hlinkClick r:id="rId3"/>
              </a:rPr>
              <a:t>Praktijkboek Motiverende Gespreksvoering | VAD</a:t>
            </a:r>
            <a:endParaRPr lang="nl-NL" b="1"/>
          </a:p>
          <a:p>
            <a:r>
              <a:rPr lang="nl-NL" b="0" i="0">
                <a:solidFill>
                  <a:srgbClr val="2F4A6D"/>
                </a:solidFill>
                <a:effectLst/>
                <a:latin typeface="Nunito Sans"/>
              </a:rPr>
              <a:t>Dit boek is een goudmijn voor wie na een training Motiverende Gespreksvoering (MG) zich de houding, vaardigheden en strategieën meer eigen wil maken. Beknopt en helder worden de aspecten van MG uitgelegd en geïllustreerd met duidelijke voorbeelden. Elk hoofdstuk biedt een aantal oefeningen die alleen, of samen met een ander, gedaan kunnen worden. Er wordt ruim aandacht gegeven aan reflectie op de eigen gespreksvoering om zo stap voor stap te leren. Dit boek is een verdere uitwerking van de </a:t>
            </a:r>
            <a:r>
              <a:rPr lang="nl-NL" b="1" i="0">
                <a:solidFill>
                  <a:srgbClr val="2F4A6D"/>
                </a:solidFill>
                <a:effectLst/>
                <a:latin typeface="Nunito Sans"/>
              </a:rPr>
              <a:t>Zelfstudietool Motiverende gespreksvoering</a:t>
            </a:r>
            <a:r>
              <a:rPr lang="nl-NL" b="0" i="0">
                <a:solidFill>
                  <a:srgbClr val="2F4A6D"/>
                </a:solidFill>
                <a:effectLst/>
                <a:latin typeface="Nunito Sans"/>
              </a:rPr>
              <a:t>.</a:t>
            </a:r>
            <a:endParaRPr lang="nl-BE">
              <a:latin typeface="Nunito Sans"/>
            </a:endParaRPr>
          </a:p>
        </p:txBody>
      </p:sp>
      <p:sp>
        <p:nvSpPr>
          <p:cNvPr id="4" name="Tijdelijke aanduiding voor dianummer 3">
            <a:extLst>
              <a:ext uri="{FF2B5EF4-FFF2-40B4-BE49-F238E27FC236}">
                <a16:creationId xmlns:a16="http://schemas.microsoft.com/office/drawing/2014/main" id="{5D7C3ED4-D6E6-9FE9-015D-1608DC6638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18A7-47AE-0B47-A4D6-64F75C70C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6422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58</a:t>
            </a:fld>
            <a:endParaRPr lang="en-US"/>
          </a:p>
        </p:txBody>
      </p:sp>
    </p:spTree>
    <p:extLst>
      <p:ext uri="{BB962C8B-B14F-4D97-AF65-F5344CB8AC3E}">
        <p14:creationId xmlns:p14="http://schemas.microsoft.com/office/powerpoint/2010/main" val="16291337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D565C-7EBA-1E8A-082D-C5D2ADC55B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84083A4-0631-63B5-0284-7C2F5B5CBBA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E00DE22-1702-ACCC-049E-F92561A35C2C}"/>
              </a:ext>
            </a:extLst>
          </p:cNvPr>
          <p:cNvSpPr>
            <a:spLocks noGrp="1"/>
          </p:cNvSpPr>
          <p:nvPr>
            <p:ph type="body" idx="1"/>
          </p:nvPr>
        </p:nvSpPr>
        <p:spPr/>
        <p:txBody>
          <a:bodyPr/>
          <a:lstStyle/>
          <a:p>
            <a:r>
              <a:rPr lang="nl-NL" b="1" u="sng"/>
              <a:t>Praten </a:t>
            </a:r>
            <a:r>
              <a:rPr lang="nl-NL" b="1"/>
              <a:t>voor gevorderden … </a:t>
            </a:r>
          </a:p>
          <a:p>
            <a:pPr marL="171450" indent="-171450">
              <a:buFont typeface="Arial" panose="020B0604020202020204" pitchFamily="34" charset="0"/>
              <a:buChar char="•"/>
            </a:pPr>
            <a:r>
              <a:rPr lang="nl-NL"/>
              <a:t>Permissie om te liegen en erop terug te komen ** dit is een moeilijke!</a:t>
            </a:r>
            <a:endParaRPr lang="nl-NL">
              <a:ea typeface="Calibri"/>
              <a:cs typeface="Calibri"/>
            </a:endParaRPr>
          </a:p>
          <a:p>
            <a:pPr marL="171450" indent="-171450">
              <a:buFont typeface="Arial" panose="020B0604020202020204" pitchFamily="34" charset="0"/>
              <a:buChar char="•"/>
            </a:pPr>
            <a:r>
              <a:rPr lang="nl-NL"/>
              <a:t>Onderscheid maken tussen zin hebben om te spelen (een gevoel - automatisch) en spelen (een gedrag - kan geleerd worden te controleren)</a:t>
            </a:r>
            <a:endParaRPr lang="nl-NL">
              <a:ea typeface="Calibri"/>
              <a:cs typeface="Calibri"/>
            </a:endParaRPr>
          </a:p>
          <a:p>
            <a:pPr marL="171450" indent="-171450">
              <a:buFont typeface="Arial" panose="020B0604020202020204" pitchFamily="34" charset="0"/>
              <a:buChar char="•"/>
            </a:pPr>
            <a:r>
              <a:rPr lang="nl-NL"/>
              <a:t>Onderscheid tussen persoon en gedrag</a:t>
            </a:r>
            <a:endParaRPr lang="nl-NL">
              <a:ea typeface="Calibri"/>
              <a:cs typeface="Calibri"/>
            </a:endParaRPr>
          </a:p>
          <a:p>
            <a:pPr marL="0" indent="0">
              <a:buFont typeface="Arial" panose="020B0604020202020204" pitchFamily="34" charset="0"/>
              <a:buNone/>
            </a:pPr>
            <a:endParaRPr lang="nl-NL"/>
          </a:p>
          <a:p>
            <a:r>
              <a:rPr lang="nl-NL" b="1" u="sng"/>
              <a:t>Veiligheidsmaatregelen</a:t>
            </a:r>
            <a:r>
              <a:rPr lang="nl-NL" b="1"/>
              <a:t> kunnen beveiligend helpen</a:t>
            </a:r>
            <a:endParaRPr lang="nl-NL" b="1">
              <a:ea typeface="Calibri"/>
              <a:cs typeface="Calibri"/>
            </a:endParaRPr>
          </a:p>
          <a:p>
            <a:endParaRPr lang="nl-NL"/>
          </a:p>
          <a:p>
            <a:r>
              <a:rPr lang="nl-NL"/>
              <a:t>Daarnaast is </a:t>
            </a:r>
            <a:r>
              <a:rPr lang="nl-NL" b="1" u="sng"/>
              <a:t>zelfzorg voor de persoon in de omgeving</a:t>
            </a:r>
            <a:r>
              <a:rPr lang="nl-NL"/>
              <a:t> van iemand die gokt belangrijk (draagkracht – draaglast)</a:t>
            </a:r>
            <a:endParaRPr lang="nl-NL">
              <a:ea typeface="Calibri"/>
              <a:cs typeface="Calibri"/>
            </a:endParaRPr>
          </a:p>
          <a:p>
            <a:pPr marL="171450" indent="-171450">
              <a:buFont typeface="Arial" panose="020B0604020202020204" pitchFamily="34" charset="0"/>
              <a:buChar char="•"/>
            </a:pPr>
            <a:r>
              <a:rPr lang="nl-NL"/>
              <a:t>tijd nemen voor zichzelf</a:t>
            </a:r>
            <a:endParaRPr lang="nl-NL">
              <a:ea typeface="Calibri" panose="020F0502020204030204"/>
              <a:cs typeface="Calibri" panose="020F0502020204030204"/>
            </a:endParaRPr>
          </a:p>
          <a:p>
            <a:pPr marL="171450" indent="-171450">
              <a:buFont typeface="Arial" panose="020B0604020202020204" pitchFamily="34" charset="0"/>
              <a:buChar char="•"/>
            </a:pPr>
            <a:r>
              <a:rPr lang="nl-NL"/>
              <a:t>aangename contacten met anderen onderhouden</a:t>
            </a:r>
            <a:endParaRPr lang="nl-NL">
              <a:ea typeface="Calibri" panose="020F0502020204030204"/>
              <a:cs typeface="Calibri" panose="020F0502020204030204"/>
            </a:endParaRPr>
          </a:p>
          <a:p>
            <a:pPr marL="171450" indent="-171450">
              <a:buFont typeface="Arial" panose="020B0604020202020204" pitchFamily="34" charset="0"/>
              <a:buChar char="•"/>
            </a:pPr>
            <a:r>
              <a:rPr lang="nl-NL"/>
              <a:t>vertrouwenspersoon zoeken (al dan niet professioneel)</a:t>
            </a:r>
            <a:endParaRPr lang="nl-NL">
              <a:ea typeface="Calibri" panose="020F0502020204030204"/>
              <a:cs typeface="Calibri" panose="020F0502020204030204"/>
            </a:endParaRPr>
          </a:p>
          <a:p>
            <a:pPr marL="171450" indent="-171450">
              <a:buFont typeface="Arial" panose="020B0604020202020204" pitchFamily="34" charset="0"/>
              <a:buChar char="•"/>
            </a:pPr>
            <a:r>
              <a:rPr lang="nl-NL"/>
              <a:t>leuke dingen doen</a:t>
            </a:r>
            <a:endParaRPr lang="nl-NL">
              <a:ea typeface="Calibri" panose="020F0502020204030204"/>
              <a:cs typeface="Calibri" panose="020F0502020204030204"/>
            </a:endParaRPr>
          </a:p>
          <a:p>
            <a:pPr marL="171450" indent="-171450">
              <a:buFont typeface="Arial" panose="020B0604020202020204" pitchFamily="34" charset="0"/>
              <a:buChar char="•"/>
            </a:pPr>
            <a:r>
              <a:rPr lang="nl-NL"/>
              <a:t>eigen ondersteuning via gokhulp.be of Druglijn.be </a:t>
            </a:r>
            <a:r>
              <a:rPr lang="nl-NL">
                <a:sym typeface="Wingdings" panose="05000000000000000000" pitchFamily="2" charset="2"/>
              </a:rPr>
              <a:t> Grip – Online zelfzorg voor ouders, partners en kinderen (</a:t>
            </a:r>
            <a:r>
              <a:rPr lang="nl-NL"/>
              <a:t>volledig zelf, gratis en anoniem)</a:t>
            </a:r>
            <a:endParaRPr lang="nl-NL">
              <a:ea typeface="Calibri"/>
              <a:cs typeface="Calibri"/>
            </a:endParaRPr>
          </a:p>
          <a:p>
            <a:pPr marL="0" indent="0">
              <a:buFont typeface="Arial" panose="020B0604020202020204" pitchFamily="34" charset="0"/>
              <a:buNone/>
            </a:pPr>
            <a:endParaRPr lang="nl-NL"/>
          </a:p>
          <a:p>
            <a:pPr marL="0" indent="0">
              <a:buFont typeface="Arial" panose="020B0604020202020204" pitchFamily="34" charset="0"/>
              <a:buNone/>
            </a:pPr>
            <a:r>
              <a:rPr lang="nl-NL"/>
              <a:t>Let op: veel </a:t>
            </a:r>
            <a:r>
              <a:rPr lang="nl-NL" b="1"/>
              <a:t>mensen met gokproblemen ervaren drempels van angst, schaamte en taboe</a:t>
            </a:r>
            <a:r>
              <a:rPr lang="nl-NL"/>
              <a:t> – dit bemoeilijkt het proces tot hulp.</a:t>
            </a:r>
            <a:endParaRPr lang="nl-NL">
              <a:ea typeface="Calibri"/>
              <a:cs typeface="Calibri"/>
            </a:endParaRPr>
          </a:p>
        </p:txBody>
      </p:sp>
      <p:sp>
        <p:nvSpPr>
          <p:cNvPr id="4" name="Tijdelijke aanduiding voor dianummer 3">
            <a:extLst>
              <a:ext uri="{FF2B5EF4-FFF2-40B4-BE49-F238E27FC236}">
                <a16:creationId xmlns:a16="http://schemas.microsoft.com/office/drawing/2014/main" id="{AD3E009E-AFF9-7C2A-7343-27785B5210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18A7-47AE-0B47-A4D6-64F75C70C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13061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Mogelijke vraag: Wat neem jij meer naar huis, jouw praktijk? (take home </a:t>
            </a:r>
            <a:r>
              <a:rPr kumimoji="0" lang="nl-BE" sz="1200" b="0" i="0" u="none" strike="noStrike" kern="1200" cap="none" spc="0" normalizeH="0" baseline="0" noProof="0" err="1">
                <a:ln>
                  <a:noFill/>
                </a:ln>
                <a:solidFill>
                  <a:prstClr val="black"/>
                </a:solidFill>
                <a:effectLst/>
                <a:uLnTx/>
                <a:uFillTx/>
                <a:latin typeface="Calibri" panose="020F0502020204030204"/>
                <a:ea typeface="+mn-ea"/>
                <a:cs typeface="+mn-cs"/>
              </a:rPr>
              <a:t>messages</a:t>
            </a:r>
            <a:r>
              <a:rPr kumimoji="0" lang="nl-BE" sz="1200" b="0" i="0" u="none" strike="noStrike" kern="1200" cap="none" spc="0" normalizeH="0" baseline="0" noProof="0">
                <a:ln>
                  <a:noFill/>
                </a:ln>
                <a:solidFill>
                  <a:prstClr val="black"/>
                </a:solidFill>
                <a:effectLst/>
                <a:uLnTx/>
                <a:uFillTx/>
                <a:latin typeface="Calibri" panose="020F0502020204030204"/>
                <a:ea typeface="+mn-ea"/>
                <a:cs typeface="+mn-cs"/>
              </a:rPr>
              <a:t> zelf laten formuleren)</a:t>
            </a:r>
          </a:p>
          <a:p>
            <a:endParaRPr lang="nl-BE"/>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60</a:t>
            </a:fld>
            <a:endParaRPr lang="en-US"/>
          </a:p>
        </p:txBody>
      </p:sp>
    </p:spTree>
    <p:extLst>
      <p:ext uri="{BB962C8B-B14F-4D97-AF65-F5344CB8AC3E}">
        <p14:creationId xmlns:p14="http://schemas.microsoft.com/office/powerpoint/2010/main" val="563378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7</a:t>
            </a:fld>
            <a:endParaRPr lang="en-US"/>
          </a:p>
        </p:txBody>
      </p:sp>
    </p:spTree>
    <p:extLst>
      <p:ext uri="{BB962C8B-B14F-4D97-AF65-F5344CB8AC3E}">
        <p14:creationId xmlns:p14="http://schemas.microsoft.com/office/powerpoint/2010/main" val="18540178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61</a:t>
            </a:fld>
            <a:endParaRPr lang="en-US"/>
          </a:p>
        </p:txBody>
      </p:sp>
    </p:spTree>
    <p:extLst>
      <p:ext uri="{BB962C8B-B14F-4D97-AF65-F5344CB8AC3E}">
        <p14:creationId xmlns:p14="http://schemas.microsoft.com/office/powerpoint/2010/main" val="36308265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De welzijnswerker fungeert als een belangrijke schakel in het herkennen, behandelen en voorkomen van gokproblemen, en kan een breed scala aan ondersteuning bieden aan cliënten</a:t>
            </a:r>
            <a:endParaRPr lang="nl-BE" b="1">
              <a:ea typeface="Calibri"/>
              <a:cs typeface="Calibri"/>
            </a:endParaRPr>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62</a:t>
            </a:fld>
            <a:endParaRPr lang="en-US"/>
          </a:p>
        </p:txBody>
      </p:sp>
    </p:spTree>
    <p:extLst>
      <p:ext uri="{BB962C8B-B14F-4D97-AF65-F5344CB8AC3E}">
        <p14:creationId xmlns:p14="http://schemas.microsoft.com/office/powerpoint/2010/main" val="3356236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50D12-F7A7-1AD5-5734-40EAFE398D3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E1A71AD-9441-BC00-C571-D573BA4E587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5847DFC-B6E3-89EE-C7F8-9337B8A2B376}"/>
              </a:ext>
            </a:extLst>
          </p:cNvPr>
          <p:cNvSpPr>
            <a:spLocks noGrp="1"/>
          </p:cNvSpPr>
          <p:nvPr>
            <p:ph type="body" idx="1"/>
          </p:nvPr>
        </p:nvSpPr>
        <p:spPr/>
        <p:txBody>
          <a:bodyPr/>
          <a:lstStyle/>
          <a:p>
            <a:r>
              <a:rPr lang="nl-NL"/>
              <a:t>Toon de weg naar het VAD-vormingenplatform via de link op de slide: https://vormingen.vad.be/online-aanbod/</a:t>
            </a:r>
            <a:endParaRPr lang="nl-NL">
              <a:ea typeface="Calibri"/>
              <a:cs typeface="Calibri"/>
            </a:endParaRPr>
          </a:p>
          <a:p>
            <a:endParaRPr lang="nl-NL">
              <a:ea typeface="Calibri"/>
              <a:cs typeface="Calibri"/>
            </a:endParaRPr>
          </a:p>
          <a:p>
            <a:r>
              <a:rPr lang="nl-NL"/>
              <a:t>Wil je zelf meer weten over gokken? In </a:t>
            </a:r>
            <a:r>
              <a:rPr lang="nl-NL" b="1"/>
              <a:t>de online vorming </a:t>
            </a:r>
            <a:r>
              <a:rPr lang="nl-NL"/>
              <a:t>maak je kennis met de belangrijkste aspecten van gokken. Zo bekijken we wat gokken is en wat de wet over kansspelen zegt. Daarna overlopen we welke elementen er aan de basis liggen van de evolutie naar probleemgedrag. Ten slotte gaan we kort in op wat een gokstoornis is, hoe er preventief kan gehandeld worden en welke hulp er voorhanden is. Elke cursus omvat verwerkingsvragen, deze helpen om je de aangeleverde info eigen te maken.</a:t>
            </a:r>
            <a:endParaRPr lang="nl-NL">
              <a:ea typeface="Calibri"/>
              <a:cs typeface="Calibri"/>
            </a:endParaRPr>
          </a:p>
          <a:p>
            <a:r>
              <a:rPr lang="nl-NL"/>
              <a:t>De online module is gratis beschikbaar op het vormingsplatform van VAD: https://vormingen.vad.be/</a:t>
            </a:r>
            <a:endParaRPr lang="nl-NL">
              <a:ea typeface="Calibri"/>
              <a:cs typeface="Calibri"/>
            </a:endParaRPr>
          </a:p>
        </p:txBody>
      </p:sp>
      <p:sp>
        <p:nvSpPr>
          <p:cNvPr id="4" name="Tijdelijke aanduiding voor dianummer 3">
            <a:extLst>
              <a:ext uri="{FF2B5EF4-FFF2-40B4-BE49-F238E27FC236}">
                <a16:creationId xmlns:a16="http://schemas.microsoft.com/office/drawing/2014/main" id="{5F02A9ED-4FCC-AD53-2CEB-C5FDECE94A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18A7-47AE-0B47-A4D6-64F75C70C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4143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47DAE-7BB9-5597-54D7-C25AF361E9E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8029C6E-C723-E01C-74C5-CB02D95CE5E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88E286D-99CD-C02C-77F5-63C1991AEB74}"/>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D38935A-2F79-AD10-ADDB-865EA46E8B8B}"/>
              </a:ext>
            </a:extLst>
          </p:cNvPr>
          <p:cNvSpPr>
            <a:spLocks noGrp="1"/>
          </p:cNvSpPr>
          <p:nvPr>
            <p:ph type="sldNum" sz="quarter" idx="5"/>
          </p:nvPr>
        </p:nvSpPr>
        <p:spPr/>
        <p:txBody>
          <a:bodyPr/>
          <a:lstStyle/>
          <a:p>
            <a:fld id="{FFF618A7-47AE-0B47-A4D6-64F75C70C78D}" type="slidenum">
              <a:rPr lang="en-US" smtClean="0"/>
              <a:t>65</a:t>
            </a:fld>
            <a:endParaRPr lang="en-US"/>
          </a:p>
        </p:txBody>
      </p:sp>
    </p:spTree>
    <p:extLst>
      <p:ext uri="{BB962C8B-B14F-4D97-AF65-F5344CB8AC3E}">
        <p14:creationId xmlns:p14="http://schemas.microsoft.com/office/powerpoint/2010/main" val="24776858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Deze leestips kunnen getoond worden tijdens moment van evaluatie.</a:t>
            </a:r>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18A7-47AE-0B47-A4D6-64F75C70C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52476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Deze leestips kunnen getoond worden tijdens moment van evaluatie.</a:t>
            </a:r>
            <a:endParaRPr lang="nl-BE"/>
          </a:p>
          <a:p>
            <a:endParaRPr lang="nl-BE"/>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67</a:t>
            </a:fld>
            <a:endParaRPr lang="en-US"/>
          </a:p>
        </p:txBody>
      </p:sp>
    </p:spTree>
    <p:extLst>
      <p:ext uri="{BB962C8B-B14F-4D97-AF65-F5344CB8AC3E}">
        <p14:creationId xmlns:p14="http://schemas.microsoft.com/office/powerpoint/2010/main" val="6727704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Deze leestips kunnen getoond worden tijdens moment van evaluatie.</a:t>
            </a:r>
            <a:endParaRPr lang="nl-BE"/>
          </a:p>
          <a:p>
            <a:endParaRPr lang="nl-BE"/>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18A7-47AE-0B47-A4D6-64F75C70C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0761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Indien nog tijd, nog een casus bespreken op het einde.</a:t>
            </a:r>
          </a:p>
          <a:p>
            <a:r>
              <a:rPr lang="nl-BE"/>
              <a:t>Voorzie hier nog een 10-tal minuten voor vragen.</a:t>
            </a:r>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70</a:t>
            </a:fld>
            <a:endParaRPr lang="en-US"/>
          </a:p>
        </p:txBody>
      </p:sp>
    </p:spTree>
    <p:extLst>
      <p:ext uri="{BB962C8B-B14F-4D97-AF65-F5344CB8AC3E}">
        <p14:creationId xmlns:p14="http://schemas.microsoft.com/office/powerpoint/2010/main" val="17903423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u="sng" kern="1200">
                <a:solidFill>
                  <a:schemeClr val="tx1"/>
                </a:solidFill>
                <a:effectLst/>
                <a:latin typeface="+mn-lt"/>
                <a:ea typeface="+mn-ea"/>
                <a:cs typeface="+mn-cs"/>
              </a:rPr>
              <a:t>+ link evaluatie delen in de chat!</a:t>
            </a:r>
            <a:endParaRPr lang="nl-BE"/>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71</a:t>
            </a:fld>
            <a:endParaRPr lang="en-US"/>
          </a:p>
        </p:txBody>
      </p:sp>
    </p:spTree>
    <p:extLst>
      <p:ext uri="{BB962C8B-B14F-4D97-AF65-F5344CB8AC3E}">
        <p14:creationId xmlns:p14="http://schemas.microsoft.com/office/powerpoint/2010/main" val="750028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b="1" i="1">
                <a:latin typeface="Aptos"/>
              </a:rPr>
              <a:t>POLL</a:t>
            </a:r>
            <a:endParaRPr lang="nl-NL">
              <a:ea typeface="Calibri" panose="020F0502020204030204"/>
              <a:cs typeface="Calibri" panose="020F0502020204030204"/>
            </a:endParaRPr>
          </a:p>
          <a:p>
            <a:r>
              <a:rPr lang="nl-BE" sz="1800" i="1">
                <a:latin typeface="Aptos"/>
              </a:rPr>
              <a:t>OPTIONEEL</a:t>
            </a:r>
            <a:endParaRPr lang="nl-BE"/>
          </a:p>
          <a:p>
            <a:r>
              <a:rPr lang="nl-BE" sz="1800">
                <a:latin typeface="Aptos"/>
                <a:ea typeface="Aptos" panose="020B0004020202020204" pitchFamily="34" charset="0"/>
                <a:cs typeface="Aptos" panose="020B0004020202020204" pitchFamily="34" charset="0"/>
              </a:rPr>
              <a:t>C: 34%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Calibri"/>
                <a:cs typeface="Calibri"/>
              </a:rPr>
              <a:t>Volgens de nieuwste Gezondheidsenquête 2023-2024 (</a:t>
            </a:r>
            <a:r>
              <a:rPr kumimoji="0" lang="nl-NL" sz="1200" b="0" i="0" u="none" strike="noStrike" kern="1200" cap="none" spc="0" normalizeH="0" baseline="0" noProof="0" err="1">
                <a:ln>
                  <a:noFill/>
                </a:ln>
                <a:solidFill>
                  <a:prstClr val="black"/>
                </a:solidFill>
                <a:effectLst/>
                <a:uLnTx/>
                <a:uFillTx/>
                <a:latin typeface="Calibri" panose="020F0502020204030204"/>
                <a:ea typeface="Calibri"/>
                <a:cs typeface="Calibri"/>
              </a:rPr>
              <a:t>Sciensano</a:t>
            </a:r>
            <a:r>
              <a:rPr kumimoji="0" lang="nl-NL" sz="1200" b="0" i="0" u="none" strike="noStrike" kern="1200" cap="none" spc="0" normalizeH="0" baseline="0" noProof="0">
                <a:ln>
                  <a:noFill/>
                </a:ln>
                <a:solidFill>
                  <a:prstClr val="black"/>
                </a:solidFill>
                <a:effectLst/>
                <a:uLnTx/>
                <a:uFillTx/>
                <a:latin typeface="Calibri" panose="020F0502020204030204"/>
                <a:ea typeface="Calibri"/>
                <a:cs typeface="Calibri"/>
              </a:rPr>
              <a:t>) gaf </a:t>
            </a:r>
            <a:r>
              <a:rPr lang="nl-NL">
                <a:solidFill>
                  <a:prstClr val="black"/>
                </a:solidFill>
                <a:latin typeface="Calibri" panose="020F0502020204030204"/>
                <a:ea typeface="Calibri"/>
                <a:cs typeface="Calibri"/>
              </a:rPr>
              <a:t>34%</a:t>
            </a:r>
            <a:r>
              <a:rPr kumimoji="0" lang="nl-NL" sz="1200" b="0" i="0" u="none" strike="noStrike" kern="1200" cap="none" spc="0" normalizeH="0" baseline="0" noProof="0">
                <a:ln>
                  <a:noFill/>
                </a:ln>
                <a:solidFill>
                  <a:prstClr val="black"/>
                </a:solidFill>
                <a:effectLst/>
                <a:uLnTx/>
                <a:uFillTx/>
                <a:latin typeface="Calibri" panose="020F0502020204030204"/>
                <a:ea typeface="Calibri"/>
                <a:cs typeface="Calibri"/>
              </a:rPr>
              <a:t> van de volwassen Vlamingen </a:t>
            </a:r>
            <a:r>
              <a:rPr lang="nl-NL">
                <a:solidFill>
                  <a:prstClr val="black"/>
                </a:solidFill>
                <a:latin typeface="Calibri" panose="020F0502020204030204"/>
                <a:ea typeface="Calibri"/>
                <a:cs typeface="Calibri"/>
              </a:rPr>
              <a:t>(18-64</a:t>
            </a:r>
            <a:r>
              <a:rPr kumimoji="0" lang="nl-NL" sz="1200" b="0" i="0" u="none" strike="noStrike" kern="1200" cap="none" spc="0" normalizeH="0" baseline="0" noProof="0">
                <a:ln>
                  <a:noFill/>
                </a:ln>
                <a:solidFill>
                  <a:prstClr val="black"/>
                </a:solidFill>
                <a:effectLst/>
                <a:uLnTx/>
                <a:uFillTx/>
                <a:latin typeface="Calibri" panose="020F0502020204030204"/>
                <a:ea typeface="Calibri"/>
                <a:cs typeface="Calibri"/>
              </a:rPr>
              <a:t> jaar) aan dat ze in de afgelopen 12 maanden minstens één keer een kans- of geldspel speelden</a:t>
            </a:r>
            <a:endParaRPr kumimoji="0" lang="nl-BE"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endParaRPr lang="nl-BE" sz="1800">
              <a:latin typeface="Aptos"/>
              <a:ea typeface="Aptos" panose="020B0004020202020204" pitchFamily="34" charset="0"/>
              <a:cs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8</a:t>
            </a:fld>
            <a:endParaRPr lang="en-US"/>
          </a:p>
        </p:txBody>
      </p:sp>
    </p:spTree>
    <p:extLst>
      <p:ext uri="{BB962C8B-B14F-4D97-AF65-F5344CB8AC3E}">
        <p14:creationId xmlns:p14="http://schemas.microsoft.com/office/powerpoint/2010/main" val="1531229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800" b="1" i="1">
                <a:solidFill>
                  <a:srgbClr val="000000"/>
                </a:solidFill>
                <a:latin typeface="Aptos"/>
              </a:rPr>
              <a:t>POLL</a:t>
            </a:r>
            <a:endParaRPr lang="nl-NL">
              <a:ea typeface="Calibri" panose="020F0502020204030204"/>
              <a:cs typeface="Calibri" panose="020F0502020204030204"/>
            </a:endParaRPr>
          </a:p>
          <a:p>
            <a:r>
              <a:rPr lang="nl-BE" sz="1800" i="1">
                <a:solidFill>
                  <a:srgbClr val="000000"/>
                </a:solidFill>
                <a:latin typeface="Aptos"/>
              </a:rPr>
              <a:t>OPTIONEEL</a:t>
            </a:r>
            <a:endParaRPr lang="nl-BE"/>
          </a:p>
          <a:p>
            <a:r>
              <a:rPr lang="nl-BE" sz="1800" i="1">
                <a:solidFill>
                  <a:srgbClr val="000000"/>
                </a:solidFill>
                <a:latin typeface="Aptos"/>
                <a:ea typeface="Aptos" panose="020B0004020202020204" pitchFamily="34" charset="0"/>
                <a:cs typeface="Aptos" panose="020B0004020202020204" pitchFamily="34" charset="0"/>
              </a:rPr>
              <a:t>B: 253.910</a:t>
            </a:r>
            <a:endParaRPr lang="nl-BE" sz="1800" i="1">
              <a:solidFill>
                <a:srgbClr val="000000"/>
              </a:solidFill>
              <a:effectLst/>
              <a:latin typeface="Aptos"/>
              <a:ea typeface="Aptos" panose="020B0004020202020204" pitchFamily="34" charset="0"/>
              <a:cs typeface="Aptos" panose="020B0004020202020204" pitchFamily="34" charset="0"/>
            </a:endParaRPr>
          </a:p>
          <a:p>
            <a:r>
              <a:rPr lang="nl-BE" sz="1800" i="1">
                <a:solidFill>
                  <a:srgbClr val="000000"/>
                </a:solidFill>
                <a:effectLst/>
                <a:latin typeface="Aptos"/>
                <a:ea typeface="Aptos" panose="020B0004020202020204" pitchFamily="34" charset="0"/>
                <a:cs typeface="Aptos" panose="020B0004020202020204" pitchFamily="34" charset="0"/>
              </a:rPr>
              <a:t>Cijfer </a:t>
            </a:r>
            <a:r>
              <a:rPr lang="nl-BE" sz="1800" i="1" err="1">
                <a:solidFill>
                  <a:srgbClr val="000000"/>
                </a:solidFill>
                <a:latin typeface="Aptos"/>
                <a:ea typeface="Aptos" panose="020B0004020202020204" pitchFamily="34" charset="0"/>
                <a:cs typeface="Aptos" panose="020B0004020202020204" pitchFamily="34" charset="0"/>
              </a:rPr>
              <a:t>bevolkingsenquete</a:t>
            </a:r>
            <a:r>
              <a:rPr lang="nl-BE" sz="1800" i="1">
                <a:solidFill>
                  <a:srgbClr val="000000"/>
                </a:solidFill>
                <a:latin typeface="Aptos"/>
                <a:ea typeface="Aptos" panose="020B0004020202020204" pitchFamily="34" charset="0"/>
                <a:cs typeface="Aptos" panose="020B0004020202020204" pitchFamily="34" charset="0"/>
              </a:rPr>
              <a:t> </a:t>
            </a:r>
            <a:r>
              <a:rPr lang="nl-BE" sz="1800" i="1" err="1">
                <a:solidFill>
                  <a:srgbClr val="000000"/>
                </a:solidFill>
                <a:effectLst/>
                <a:latin typeface="Aptos"/>
                <a:ea typeface="Aptos" panose="020B0004020202020204" pitchFamily="34" charset="0"/>
                <a:cs typeface="Aptos" panose="020B0004020202020204" pitchFamily="34" charset="0"/>
              </a:rPr>
              <a:t>Sciensano</a:t>
            </a:r>
            <a:r>
              <a:rPr lang="nl-BE" sz="1800" i="1">
                <a:solidFill>
                  <a:srgbClr val="000000"/>
                </a:solidFill>
                <a:latin typeface="Aptos"/>
                <a:ea typeface="Aptos" panose="020B0004020202020204" pitchFamily="34" charset="0"/>
                <a:cs typeface="Aptos" panose="020B0004020202020204" pitchFamily="34" charset="0"/>
              </a:rPr>
              <a:t> (2023)</a:t>
            </a:r>
            <a:endParaRPr lang="nl-BE" sz="1800" i="1">
              <a:latin typeface="Aptos"/>
              <a:ea typeface="Aptos" panose="020B0004020202020204" pitchFamily="34" charset="0"/>
              <a:cs typeface="Aptos" panose="020B0004020202020204" pitchFamily="34" charset="0"/>
            </a:endParaRPr>
          </a:p>
          <a:p>
            <a:endParaRPr lang="nl-BE" sz="1800" i="1">
              <a:latin typeface="Aptos"/>
              <a:ea typeface="Aptos" panose="020B0004020202020204" pitchFamily="34" charset="0"/>
              <a:cs typeface="Aptos" panose="020B0004020202020204" pitchFamily="34" charset="0"/>
            </a:endParaRPr>
          </a:p>
          <a:p>
            <a:endParaRPr lang="nl-BE" sz="1800" i="1">
              <a:latin typeface="Aptos" panose="020B0004020202020204" pitchFamily="34" charset="0"/>
              <a:ea typeface="Aptos" panose="020B0004020202020204" pitchFamily="34" charset="0"/>
              <a:cs typeface="Aptos" panose="020B0004020202020204" pitchFamily="34" charset="0"/>
            </a:endParaRPr>
          </a:p>
          <a:p>
            <a:endParaRPr lang="nl-BE" sz="1800">
              <a:latin typeface="Aptos" panose="020B0004020202020204" pitchFamily="34" charset="0"/>
              <a:ea typeface="Aptos" panose="020B0004020202020204" pitchFamily="34" charset="0"/>
              <a:cs typeface="Aptos" panose="020B0004020202020204" pitchFamily="34" charset="0"/>
            </a:endParaRPr>
          </a:p>
        </p:txBody>
      </p:sp>
      <p:sp>
        <p:nvSpPr>
          <p:cNvPr id="4" name="Tijdelijke aanduiding voor dianummer 3"/>
          <p:cNvSpPr>
            <a:spLocks noGrp="1"/>
          </p:cNvSpPr>
          <p:nvPr>
            <p:ph type="sldNum" sz="quarter" idx="5"/>
          </p:nvPr>
        </p:nvSpPr>
        <p:spPr/>
        <p:txBody>
          <a:bodyPr/>
          <a:lstStyle/>
          <a:p>
            <a:fld id="{FFF618A7-47AE-0B47-A4D6-64F75C70C78D}" type="slidenum">
              <a:rPr lang="en-US" smtClean="0"/>
              <a:t>9</a:t>
            </a:fld>
            <a:endParaRPr lang="en-US"/>
          </a:p>
        </p:txBody>
      </p:sp>
    </p:spTree>
    <p:extLst>
      <p:ext uri="{BB962C8B-B14F-4D97-AF65-F5344CB8AC3E}">
        <p14:creationId xmlns:p14="http://schemas.microsoft.com/office/powerpoint/2010/main" val="1531229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ADCCB-423C-D19D-C107-05064B3DFE6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F8C28A0-B708-F374-896A-27BC52B158D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FD1A68C-C67E-3602-E54D-6ABC8D411B48}"/>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E00B4934-15C8-C310-E651-380F7BA3CD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618A7-47AE-0B47-A4D6-64F75C70C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150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presentatie">
    <p:spTree>
      <p:nvGrpSpPr>
        <p:cNvPr id="1" name=""/>
        <p:cNvGrpSpPr/>
        <p:nvPr/>
      </p:nvGrpSpPr>
      <p:grpSpPr>
        <a:xfrm>
          <a:off x="0" y="0"/>
          <a:ext cx="0" cy="0"/>
          <a:chOff x="0" y="0"/>
          <a:chExt cx="0" cy="0"/>
        </a:xfrm>
      </p:grpSpPr>
      <p:sp>
        <p:nvSpPr>
          <p:cNvPr id="7" name="Freeform 6"/>
          <p:cNvSpPr/>
          <p:nvPr userDrawn="1"/>
        </p:nvSpPr>
        <p:spPr>
          <a:xfrm>
            <a:off x="0" y="0"/>
            <a:ext cx="12192000" cy="6858000"/>
          </a:xfrm>
          <a:custGeom>
            <a:avLst/>
            <a:gdLst>
              <a:gd name="connsiteX0" fmla="*/ 2231756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2231756 h 6858000"/>
              <a:gd name="connsiteX5" fmla="*/ 1100379 w 12192000"/>
              <a:gd name="connsiteY5" fmla="*/ 11313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2231756" y="0"/>
                </a:moveTo>
                <a:lnTo>
                  <a:pt x="12192000" y="0"/>
                </a:lnTo>
                <a:lnTo>
                  <a:pt x="12192000" y="6858000"/>
                </a:lnTo>
                <a:lnTo>
                  <a:pt x="0" y="6858000"/>
                </a:lnTo>
                <a:lnTo>
                  <a:pt x="0" y="2231756"/>
                </a:lnTo>
                <a:lnTo>
                  <a:pt x="1100379" y="1131377"/>
                </a:lnTo>
                <a:close/>
              </a:path>
            </a:pathLst>
          </a:custGeom>
          <a:solidFill>
            <a:srgbClr val="2A4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1F1E7"/>
              </a:solidFill>
            </a:endParaRPr>
          </a:p>
        </p:txBody>
      </p:sp>
      <p:pic>
        <p:nvPicPr>
          <p:cNvPr id="9" name="Picture 8"/>
          <p:cNvPicPr>
            <a:picLocks noChangeAspect="1"/>
          </p:cNvPicPr>
          <p:nvPr userDrawn="1"/>
        </p:nvPicPr>
        <p:blipFill>
          <a:blip r:embed="rId2"/>
          <a:stretch>
            <a:fillRect/>
          </a:stretch>
        </p:blipFill>
        <p:spPr>
          <a:xfrm>
            <a:off x="9098280" y="3758030"/>
            <a:ext cx="3093720" cy="3099970"/>
          </a:xfrm>
          <a:prstGeom prst="rect">
            <a:avLst/>
          </a:prstGeom>
        </p:spPr>
      </p:pic>
      <p:sp>
        <p:nvSpPr>
          <p:cNvPr id="13" name="Title 12"/>
          <p:cNvSpPr>
            <a:spLocks noGrp="1"/>
          </p:cNvSpPr>
          <p:nvPr>
            <p:ph type="title" hasCustomPrompt="1"/>
          </p:nvPr>
        </p:nvSpPr>
        <p:spPr>
          <a:xfrm>
            <a:off x="2190952" y="1554479"/>
            <a:ext cx="7593128" cy="3646279"/>
          </a:xfrm>
        </p:spPr>
        <p:txBody>
          <a:bodyPr anchor="t" anchorCtr="0">
            <a:noAutofit/>
          </a:bodyPr>
          <a:lstStyle>
            <a:lvl1pPr>
              <a:defRPr sz="5000">
                <a:solidFill>
                  <a:schemeClr val="bg1"/>
                </a:solidFill>
              </a:defRPr>
            </a:lvl1pPr>
          </a:lstStyle>
          <a:p>
            <a:r>
              <a:rPr lang="en-US" err="1"/>
              <a:t>Titel</a:t>
            </a:r>
            <a:r>
              <a:rPr lang="en-US"/>
              <a:t> van </a:t>
            </a:r>
            <a:r>
              <a:rPr lang="en-US" err="1"/>
              <a:t>presentatie</a:t>
            </a:r>
            <a:r>
              <a:rPr lang="en-US"/>
              <a:t>.</a:t>
            </a:r>
            <a:br>
              <a:rPr lang="en-US"/>
            </a:br>
            <a:r>
              <a:rPr lang="en-US"/>
              <a:t>Lorem ipsum dolor.</a:t>
            </a:r>
          </a:p>
        </p:txBody>
      </p:sp>
      <p:grpSp>
        <p:nvGrpSpPr>
          <p:cNvPr id="6" name="Group 5"/>
          <p:cNvGrpSpPr/>
          <p:nvPr userDrawn="1"/>
        </p:nvGrpSpPr>
        <p:grpSpPr>
          <a:xfrm>
            <a:off x="2276180" y="6329302"/>
            <a:ext cx="2092296" cy="528698"/>
            <a:chOff x="2190952" y="6329302"/>
            <a:chExt cx="2092296" cy="528698"/>
          </a:xfrm>
        </p:grpSpPr>
        <p:sp>
          <p:nvSpPr>
            <p:cNvPr id="8" name="Rectangle 8"/>
            <p:cNvSpPr/>
            <p:nvPr userDrawn="1"/>
          </p:nvSpPr>
          <p:spPr>
            <a:xfrm>
              <a:off x="2190952" y="6329302"/>
              <a:ext cx="697432" cy="528698"/>
            </a:xfrm>
            <a:custGeom>
              <a:avLst/>
              <a:gdLst>
                <a:gd name="connsiteX0" fmla="*/ 0 w 944880"/>
                <a:gd name="connsiteY0" fmla="*/ 0 h 944880"/>
                <a:gd name="connsiteX1" fmla="*/ 944880 w 944880"/>
                <a:gd name="connsiteY1" fmla="*/ 0 h 944880"/>
                <a:gd name="connsiteX2" fmla="*/ 944880 w 944880"/>
                <a:gd name="connsiteY2" fmla="*/ 944880 h 944880"/>
                <a:gd name="connsiteX3" fmla="*/ 0 w 944880"/>
                <a:gd name="connsiteY3" fmla="*/ 944880 h 944880"/>
                <a:gd name="connsiteX4" fmla="*/ 0 w 944880"/>
                <a:gd name="connsiteY4" fmla="*/ 0 h 944880"/>
                <a:gd name="connsiteX0" fmla="*/ 0 w 944880"/>
                <a:gd name="connsiteY0" fmla="*/ 0 h 944880"/>
                <a:gd name="connsiteX1" fmla="*/ 457200 w 944880"/>
                <a:gd name="connsiteY1" fmla="*/ 441960 h 944880"/>
                <a:gd name="connsiteX2" fmla="*/ 944880 w 944880"/>
                <a:gd name="connsiteY2" fmla="*/ 944880 h 944880"/>
                <a:gd name="connsiteX3" fmla="*/ 0 w 944880"/>
                <a:gd name="connsiteY3" fmla="*/ 944880 h 944880"/>
                <a:gd name="connsiteX4" fmla="*/ 0 w 944880"/>
                <a:gd name="connsiteY4" fmla="*/ 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944880">
                  <a:moveTo>
                    <a:pt x="0" y="0"/>
                  </a:moveTo>
                  <a:lnTo>
                    <a:pt x="457200" y="441960"/>
                  </a:lnTo>
                  <a:lnTo>
                    <a:pt x="944880" y="944880"/>
                  </a:lnTo>
                  <a:lnTo>
                    <a:pt x="0" y="944880"/>
                  </a:lnTo>
                  <a:lnTo>
                    <a:pt x="0" y="0"/>
                  </a:lnTo>
                  <a:close/>
                </a:path>
              </a:pathLst>
            </a:custGeom>
            <a:solidFill>
              <a:srgbClr val="3E5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p:cNvSpPr/>
            <p:nvPr userDrawn="1"/>
          </p:nvSpPr>
          <p:spPr>
            <a:xfrm>
              <a:off x="2888384" y="6329302"/>
              <a:ext cx="697432" cy="528698"/>
            </a:xfrm>
            <a:custGeom>
              <a:avLst/>
              <a:gdLst>
                <a:gd name="connsiteX0" fmla="*/ 0 w 944880"/>
                <a:gd name="connsiteY0" fmla="*/ 0 h 944880"/>
                <a:gd name="connsiteX1" fmla="*/ 944880 w 944880"/>
                <a:gd name="connsiteY1" fmla="*/ 0 h 944880"/>
                <a:gd name="connsiteX2" fmla="*/ 944880 w 944880"/>
                <a:gd name="connsiteY2" fmla="*/ 944880 h 944880"/>
                <a:gd name="connsiteX3" fmla="*/ 0 w 944880"/>
                <a:gd name="connsiteY3" fmla="*/ 944880 h 944880"/>
                <a:gd name="connsiteX4" fmla="*/ 0 w 944880"/>
                <a:gd name="connsiteY4" fmla="*/ 0 h 944880"/>
                <a:gd name="connsiteX0" fmla="*/ 0 w 944880"/>
                <a:gd name="connsiteY0" fmla="*/ 0 h 944880"/>
                <a:gd name="connsiteX1" fmla="*/ 457200 w 944880"/>
                <a:gd name="connsiteY1" fmla="*/ 441960 h 944880"/>
                <a:gd name="connsiteX2" fmla="*/ 944880 w 944880"/>
                <a:gd name="connsiteY2" fmla="*/ 944880 h 944880"/>
                <a:gd name="connsiteX3" fmla="*/ 0 w 944880"/>
                <a:gd name="connsiteY3" fmla="*/ 944880 h 944880"/>
                <a:gd name="connsiteX4" fmla="*/ 0 w 944880"/>
                <a:gd name="connsiteY4" fmla="*/ 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944880">
                  <a:moveTo>
                    <a:pt x="0" y="0"/>
                  </a:moveTo>
                  <a:lnTo>
                    <a:pt x="457200" y="441960"/>
                  </a:lnTo>
                  <a:lnTo>
                    <a:pt x="944880" y="944880"/>
                  </a:lnTo>
                  <a:lnTo>
                    <a:pt x="0" y="944880"/>
                  </a:lnTo>
                  <a:lnTo>
                    <a:pt x="0" y="0"/>
                  </a:lnTo>
                  <a:close/>
                </a:path>
              </a:pathLst>
            </a:custGeom>
            <a:solidFill>
              <a:srgbClr val="D98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p:cNvSpPr/>
            <p:nvPr userDrawn="1"/>
          </p:nvSpPr>
          <p:spPr>
            <a:xfrm>
              <a:off x="3585816" y="6329302"/>
              <a:ext cx="697432" cy="528698"/>
            </a:xfrm>
            <a:custGeom>
              <a:avLst/>
              <a:gdLst>
                <a:gd name="connsiteX0" fmla="*/ 0 w 944880"/>
                <a:gd name="connsiteY0" fmla="*/ 0 h 944880"/>
                <a:gd name="connsiteX1" fmla="*/ 944880 w 944880"/>
                <a:gd name="connsiteY1" fmla="*/ 0 h 944880"/>
                <a:gd name="connsiteX2" fmla="*/ 944880 w 944880"/>
                <a:gd name="connsiteY2" fmla="*/ 944880 h 944880"/>
                <a:gd name="connsiteX3" fmla="*/ 0 w 944880"/>
                <a:gd name="connsiteY3" fmla="*/ 944880 h 944880"/>
                <a:gd name="connsiteX4" fmla="*/ 0 w 944880"/>
                <a:gd name="connsiteY4" fmla="*/ 0 h 944880"/>
                <a:gd name="connsiteX0" fmla="*/ 0 w 944880"/>
                <a:gd name="connsiteY0" fmla="*/ 0 h 944880"/>
                <a:gd name="connsiteX1" fmla="*/ 457200 w 944880"/>
                <a:gd name="connsiteY1" fmla="*/ 441960 h 944880"/>
                <a:gd name="connsiteX2" fmla="*/ 944880 w 944880"/>
                <a:gd name="connsiteY2" fmla="*/ 944880 h 944880"/>
                <a:gd name="connsiteX3" fmla="*/ 0 w 944880"/>
                <a:gd name="connsiteY3" fmla="*/ 944880 h 944880"/>
                <a:gd name="connsiteX4" fmla="*/ 0 w 944880"/>
                <a:gd name="connsiteY4" fmla="*/ 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944880">
                  <a:moveTo>
                    <a:pt x="0" y="0"/>
                  </a:moveTo>
                  <a:lnTo>
                    <a:pt x="457200" y="441960"/>
                  </a:lnTo>
                  <a:lnTo>
                    <a:pt x="944880" y="944880"/>
                  </a:lnTo>
                  <a:lnTo>
                    <a:pt x="0" y="944880"/>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userDrawn="1"/>
        </p:nvSpPr>
        <p:spPr>
          <a:xfrm>
            <a:off x="11044052" y="-356260"/>
            <a:ext cx="184731" cy="369332"/>
          </a:xfrm>
          <a:prstGeom prst="rect">
            <a:avLst/>
          </a:prstGeom>
          <a:noFill/>
        </p:spPr>
        <p:txBody>
          <a:bodyPr wrap="none" rtlCol="0">
            <a:spAutoFit/>
          </a:bodyPr>
          <a:lstStyle/>
          <a:p>
            <a:endParaRPr lang="en-US"/>
          </a:p>
        </p:txBody>
      </p:sp>
      <p:sp>
        <p:nvSpPr>
          <p:cNvPr id="4" name="Text Placeholder 3"/>
          <p:cNvSpPr>
            <a:spLocks noGrp="1"/>
          </p:cNvSpPr>
          <p:nvPr>
            <p:ph type="body" sz="quarter" idx="10" hasCustomPrompt="1"/>
          </p:nvPr>
        </p:nvSpPr>
        <p:spPr>
          <a:xfrm>
            <a:off x="2190952" y="1050925"/>
            <a:ext cx="3249612" cy="503238"/>
          </a:xfrm>
        </p:spPr>
        <p:txBody>
          <a:bodyPr>
            <a:normAutofit/>
          </a:bodyPr>
          <a:lstStyle>
            <a:lvl1pPr marL="0" indent="0">
              <a:buFont typeface="Arial" charset="0"/>
              <a:buNone/>
              <a:defRPr sz="18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800"/>
              <a:t>PRESENTATIE</a:t>
            </a:r>
            <a:endParaRPr lang="en-US"/>
          </a:p>
        </p:txBody>
      </p:sp>
    </p:spTree>
    <p:extLst>
      <p:ext uri="{BB962C8B-B14F-4D97-AF65-F5344CB8AC3E}">
        <p14:creationId xmlns:p14="http://schemas.microsoft.com/office/powerpoint/2010/main" val="1769360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pagina">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49482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fiek_0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28531" y="6096003"/>
            <a:ext cx="763469" cy="761997"/>
          </a:xfrm>
          <a:prstGeom prst="rect">
            <a:avLst/>
          </a:prstGeom>
        </p:spPr>
      </p:pic>
      <p:sp>
        <p:nvSpPr>
          <p:cNvPr id="8" name="Title 7"/>
          <p:cNvSpPr>
            <a:spLocks noGrp="1"/>
          </p:cNvSpPr>
          <p:nvPr>
            <p:ph type="title" hasCustomPrompt="1"/>
          </p:nvPr>
        </p:nvSpPr>
        <p:spPr>
          <a:xfrm>
            <a:off x="365760" y="761053"/>
            <a:ext cx="2987040" cy="1006476"/>
          </a:xfrm>
        </p:spPr>
        <p:txBody>
          <a:bodyPr anchor="t" anchorCtr="0">
            <a:noAutofit/>
          </a:bodyPr>
          <a:lstStyle>
            <a:lvl1pPr>
              <a:defRPr sz="3000" b="0" baseline="0">
                <a:solidFill>
                  <a:srgbClr val="2A4B6D"/>
                </a:solidFill>
              </a:defRPr>
            </a:lvl1pPr>
          </a:lstStyle>
          <a:p>
            <a:r>
              <a:rPr lang="en-US" err="1"/>
              <a:t>Titel</a:t>
            </a:r>
            <a:r>
              <a:rPr lang="en-US"/>
              <a:t> </a:t>
            </a:r>
            <a:r>
              <a:rPr lang="en-US" err="1"/>
              <a:t>Grafiek</a:t>
            </a:r>
            <a:r>
              <a:rPr lang="en-US"/>
              <a:t>. </a:t>
            </a:r>
            <a:r>
              <a:rPr lang="en-US" err="1"/>
              <a:t>Kort</a:t>
            </a:r>
            <a:r>
              <a:rPr lang="en-US"/>
              <a:t> </a:t>
            </a:r>
            <a:r>
              <a:rPr lang="en-US" err="1"/>
              <a:t>en</a:t>
            </a:r>
            <a:r>
              <a:rPr lang="en-US"/>
              <a:t> </a:t>
            </a:r>
            <a:r>
              <a:rPr lang="en-US" err="1"/>
              <a:t>bondig</a:t>
            </a:r>
            <a:r>
              <a:rPr lang="en-US"/>
              <a:t>.</a:t>
            </a:r>
          </a:p>
        </p:txBody>
      </p:sp>
      <p:sp>
        <p:nvSpPr>
          <p:cNvPr id="10" name="Text Placeholder 9"/>
          <p:cNvSpPr>
            <a:spLocks noGrp="1"/>
          </p:cNvSpPr>
          <p:nvPr>
            <p:ph type="body" sz="quarter" idx="10" hasCustomPrompt="1"/>
          </p:nvPr>
        </p:nvSpPr>
        <p:spPr>
          <a:xfrm>
            <a:off x="366395" y="3017524"/>
            <a:ext cx="2986405" cy="1447482"/>
          </a:xfrm>
        </p:spPr>
        <p:txBody>
          <a:bodyPr>
            <a:normAutofit/>
          </a:bodyPr>
          <a:lstStyle>
            <a:lvl1pPr marL="342900" indent="-342900">
              <a:buFont typeface="Arial" charset="0"/>
              <a:buChar char="•"/>
              <a:defRPr sz="2000" baseline="0">
                <a:solidFill>
                  <a:srgbClr val="6FABAE"/>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err="1"/>
              <a:t>Korte</a:t>
            </a:r>
            <a:r>
              <a:rPr lang="en-US"/>
              <a:t> </a:t>
            </a:r>
            <a:r>
              <a:rPr lang="en-US" err="1"/>
              <a:t>uitleg</a:t>
            </a:r>
            <a:r>
              <a:rPr lang="en-US"/>
              <a:t>.</a:t>
            </a:r>
          </a:p>
        </p:txBody>
      </p:sp>
      <p:pic>
        <p:nvPicPr>
          <p:cNvPr id="15" name="Picture 14">
            <a:extLst>
              <a:ext uri="{FF2B5EF4-FFF2-40B4-BE49-F238E27FC236}">
                <a16:creationId xmlns:a16="http://schemas.microsoft.com/office/drawing/2014/main" id="{7C8AE8E7-7DAB-464D-8E76-A50DC3002001}"/>
              </a:ext>
            </a:extLst>
          </p:cNvPr>
          <p:cNvPicPr>
            <a:picLocks noChangeAspect="1"/>
          </p:cNvPicPr>
          <p:nvPr userDrawn="1"/>
        </p:nvPicPr>
        <p:blipFill>
          <a:blip r:embed="rId3"/>
          <a:stretch>
            <a:fillRect/>
          </a:stretch>
        </p:blipFill>
        <p:spPr>
          <a:xfrm rot="5400000">
            <a:off x="-388286" y="1131767"/>
            <a:ext cx="1005529" cy="265995"/>
          </a:xfrm>
          <a:prstGeom prst="rect">
            <a:avLst/>
          </a:prstGeom>
        </p:spPr>
      </p:pic>
      <p:sp>
        <p:nvSpPr>
          <p:cNvPr id="3" name="Chart Placeholder 2"/>
          <p:cNvSpPr>
            <a:spLocks noGrp="1"/>
          </p:cNvSpPr>
          <p:nvPr>
            <p:ph type="chart" sz="quarter" idx="11"/>
          </p:nvPr>
        </p:nvSpPr>
        <p:spPr>
          <a:xfrm>
            <a:off x="4105275" y="760413"/>
            <a:ext cx="7548563" cy="4978400"/>
          </a:xfrm>
        </p:spPr>
        <p:txBody>
          <a:bodyPr/>
          <a:lstStyle/>
          <a:p>
            <a:endParaRPr lang="en-US"/>
          </a:p>
        </p:txBody>
      </p:sp>
    </p:spTree>
    <p:extLst>
      <p:ext uri="{BB962C8B-B14F-4D97-AF65-F5344CB8AC3E}">
        <p14:creationId xmlns:p14="http://schemas.microsoft.com/office/powerpoint/2010/main" val="647446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fiek_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673631"/>
            <a:ext cx="2372360" cy="1433195"/>
          </a:xfrm>
        </p:spPr>
        <p:txBody>
          <a:bodyPr anchor="t" anchorCtr="0">
            <a:normAutofit/>
          </a:bodyPr>
          <a:lstStyle>
            <a:lvl1pPr>
              <a:defRPr sz="3000" baseline="0"/>
            </a:lvl1pPr>
          </a:lstStyle>
          <a:p>
            <a:r>
              <a:rPr lang="en-US" err="1"/>
              <a:t>Titel</a:t>
            </a:r>
            <a:r>
              <a:rPr lang="en-US"/>
              <a:t> </a:t>
            </a:r>
            <a:r>
              <a:rPr lang="en-US" err="1"/>
              <a:t>grafiek</a:t>
            </a:r>
            <a:r>
              <a:rPr lang="en-US"/>
              <a:t>. </a:t>
            </a:r>
            <a:r>
              <a:rPr lang="en-US" err="1"/>
              <a:t>Kort</a:t>
            </a:r>
            <a:r>
              <a:rPr lang="en-US"/>
              <a:t> </a:t>
            </a:r>
            <a:r>
              <a:rPr lang="en-US" err="1"/>
              <a:t>en</a:t>
            </a:r>
            <a:r>
              <a:rPr lang="en-US"/>
              <a:t> </a:t>
            </a:r>
            <a:r>
              <a:rPr lang="en-US" err="1"/>
              <a:t>bondig</a:t>
            </a:r>
            <a:r>
              <a:rPr lang="en-US"/>
              <a: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28531" y="6096003"/>
            <a:ext cx="763469" cy="761997"/>
          </a:xfrm>
          <a:prstGeom prst="rect">
            <a:avLst/>
          </a:prstGeom>
        </p:spPr>
      </p:pic>
      <p:pic>
        <p:nvPicPr>
          <p:cNvPr id="8" name="Picture 7">
            <a:extLst>
              <a:ext uri="{FF2B5EF4-FFF2-40B4-BE49-F238E27FC236}">
                <a16:creationId xmlns:a16="http://schemas.microsoft.com/office/drawing/2014/main" id="{7C8AE8E7-7DAB-464D-8E76-A50DC3002001}"/>
              </a:ext>
            </a:extLst>
          </p:cNvPr>
          <p:cNvPicPr>
            <a:picLocks noChangeAspect="1"/>
          </p:cNvPicPr>
          <p:nvPr userDrawn="1"/>
        </p:nvPicPr>
        <p:blipFill>
          <a:blip r:embed="rId3"/>
          <a:stretch>
            <a:fillRect/>
          </a:stretch>
        </p:blipFill>
        <p:spPr>
          <a:xfrm rot="5400000">
            <a:off x="-388286" y="1131767"/>
            <a:ext cx="1005529" cy="265995"/>
          </a:xfrm>
          <a:prstGeom prst="rect">
            <a:avLst/>
          </a:prstGeom>
        </p:spPr>
      </p:pic>
      <p:sp>
        <p:nvSpPr>
          <p:cNvPr id="10" name="Text Placeholder 9"/>
          <p:cNvSpPr>
            <a:spLocks noGrp="1"/>
          </p:cNvSpPr>
          <p:nvPr>
            <p:ph type="body" sz="quarter" idx="10" hasCustomPrompt="1"/>
          </p:nvPr>
        </p:nvSpPr>
        <p:spPr>
          <a:xfrm>
            <a:off x="508000" y="3155315"/>
            <a:ext cx="2371725" cy="1568450"/>
          </a:xfrm>
        </p:spPr>
        <p:txBody>
          <a:bodyPr>
            <a:normAutofit/>
          </a:bodyPr>
          <a:lstStyle>
            <a:lvl1pPr marL="228600" indent="-228600">
              <a:defRPr sz="2000" baseline="0">
                <a:solidFill>
                  <a:srgbClr val="6FABAE"/>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err="1"/>
              <a:t>Korte</a:t>
            </a:r>
            <a:r>
              <a:rPr lang="en-US"/>
              <a:t> </a:t>
            </a:r>
            <a:r>
              <a:rPr lang="en-US" err="1"/>
              <a:t>uitleg</a:t>
            </a:r>
            <a:r>
              <a:rPr lang="en-US"/>
              <a:t>.</a:t>
            </a:r>
          </a:p>
        </p:txBody>
      </p:sp>
      <p:sp>
        <p:nvSpPr>
          <p:cNvPr id="4" name="Chart Placeholder 3"/>
          <p:cNvSpPr>
            <a:spLocks noGrp="1"/>
          </p:cNvSpPr>
          <p:nvPr>
            <p:ph type="chart" sz="quarter" idx="11"/>
          </p:nvPr>
        </p:nvSpPr>
        <p:spPr>
          <a:xfrm>
            <a:off x="3462338" y="673100"/>
            <a:ext cx="7966075" cy="4891088"/>
          </a:xfrm>
        </p:spPr>
        <p:txBody>
          <a:bodyPr/>
          <a:lstStyle/>
          <a:p>
            <a:endParaRPr lang="en-US"/>
          </a:p>
        </p:txBody>
      </p:sp>
    </p:spTree>
    <p:extLst>
      <p:ext uri="{BB962C8B-B14F-4D97-AF65-F5344CB8AC3E}">
        <p14:creationId xmlns:p14="http://schemas.microsoft.com/office/powerpoint/2010/main" val="63590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28531" y="6096003"/>
            <a:ext cx="763469" cy="761997"/>
          </a:xfrm>
          <a:prstGeom prst="rect">
            <a:avLst/>
          </a:prstGeom>
        </p:spPr>
      </p:pic>
      <p:sp>
        <p:nvSpPr>
          <p:cNvPr id="7" name="Freeform 6"/>
          <p:cNvSpPr/>
          <p:nvPr userDrawn="1"/>
        </p:nvSpPr>
        <p:spPr>
          <a:xfrm rot="16200000">
            <a:off x="4814277" y="-2594694"/>
            <a:ext cx="2136726" cy="4301072"/>
          </a:xfrm>
          <a:custGeom>
            <a:avLst/>
            <a:gdLst>
              <a:gd name="connsiteX0" fmla="*/ 2278380 w 2278380"/>
              <a:gd name="connsiteY0" fmla="*/ 0 h 4586212"/>
              <a:gd name="connsiteX1" fmla="*/ 2278380 w 2278380"/>
              <a:gd name="connsiteY1" fmla="*/ 4586212 h 4586212"/>
              <a:gd name="connsiteX2" fmla="*/ 2059353 w 2278380"/>
              <a:gd name="connsiteY2" fmla="*/ 4575152 h 4586212"/>
              <a:gd name="connsiteX3" fmla="*/ 0 w 2278380"/>
              <a:gd name="connsiteY3" fmla="*/ 2293106 h 4586212"/>
              <a:gd name="connsiteX4" fmla="*/ 2059353 w 2278380"/>
              <a:gd name="connsiteY4" fmla="*/ 11060 h 458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380" h="4586212">
                <a:moveTo>
                  <a:pt x="2278380" y="0"/>
                </a:moveTo>
                <a:lnTo>
                  <a:pt x="2278380" y="4586212"/>
                </a:lnTo>
                <a:lnTo>
                  <a:pt x="2059353" y="4575152"/>
                </a:lnTo>
                <a:cubicBezTo>
                  <a:pt x="902645" y="4457682"/>
                  <a:pt x="0" y="3480806"/>
                  <a:pt x="0" y="2293106"/>
                </a:cubicBezTo>
                <a:cubicBezTo>
                  <a:pt x="0" y="1105406"/>
                  <a:pt x="902645" y="128530"/>
                  <a:pt x="2059353" y="11060"/>
                </a:cubicBezTo>
                <a:close/>
              </a:path>
            </a:pathLst>
          </a:custGeom>
          <a:solidFill>
            <a:srgbClr val="D98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912931" y="624206"/>
            <a:ext cx="10515600" cy="1250315"/>
          </a:xfrm>
        </p:spPr>
        <p:txBody>
          <a:bodyPr>
            <a:normAutofit/>
          </a:bodyPr>
          <a:lstStyle>
            <a:lvl1pPr>
              <a:defRPr sz="3500" baseline="0"/>
            </a:lvl1pPr>
          </a:lstStyle>
          <a:p>
            <a:r>
              <a:rPr lang="en-US" err="1"/>
              <a:t>Titel</a:t>
            </a:r>
            <a:r>
              <a:rPr lang="en-US"/>
              <a:t> </a:t>
            </a:r>
            <a:r>
              <a:rPr lang="en-US" err="1"/>
              <a:t>tabel</a:t>
            </a:r>
            <a:r>
              <a:rPr lang="en-US"/>
              <a:t>. Lorem ipsum. </a:t>
            </a:r>
            <a:r>
              <a:rPr lang="en-US" err="1"/>
              <a:t>Kort</a:t>
            </a:r>
            <a:r>
              <a:rPr lang="en-US"/>
              <a:t> </a:t>
            </a:r>
            <a:r>
              <a:rPr lang="en-US" err="1"/>
              <a:t>en</a:t>
            </a:r>
            <a:r>
              <a:rPr lang="en-US"/>
              <a:t> </a:t>
            </a:r>
            <a:r>
              <a:rPr lang="en-US" err="1"/>
              <a:t>bondig</a:t>
            </a:r>
            <a:r>
              <a:rPr lang="en-US"/>
              <a:t>.</a:t>
            </a:r>
          </a:p>
        </p:txBody>
      </p:sp>
      <p:sp>
        <p:nvSpPr>
          <p:cNvPr id="4" name="Table Placeholder 3"/>
          <p:cNvSpPr>
            <a:spLocks noGrp="1"/>
          </p:cNvSpPr>
          <p:nvPr>
            <p:ph type="tbl" sz="quarter" idx="10"/>
          </p:nvPr>
        </p:nvSpPr>
        <p:spPr>
          <a:xfrm>
            <a:off x="1608256" y="2348341"/>
            <a:ext cx="9124950" cy="3325813"/>
          </a:xfrm>
        </p:spPr>
        <p:txBody>
          <a:bodyPr/>
          <a:lstStyle/>
          <a:p>
            <a:endParaRPr lang="en-US"/>
          </a:p>
        </p:txBody>
      </p:sp>
    </p:spTree>
    <p:extLst>
      <p:ext uri="{BB962C8B-B14F-4D97-AF65-F5344CB8AC3E}">
        <p14:creationId xmlns:p14="http://schemas.microsoft.com/office/powerpoint/2010/main" val="1824230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28531" y="6096003"/>
            <a:ext cx="763469" cy="761997"/>
          </a:xfrm>
          <a:prstGeom prst="rect">
            <a:avLst/>
          </a:prstGeom>
        </p:spPr>
      </p:pic>
    </p:spTree>
    <p:extLst>
      <p:ext uri="{BB962C8B-B14F-4D97-AF65-F5344CB8AC3E}">
        <p14:creationId xmlns:p14="http://schemas.microsoft.com/office/powerpoint/2010/main" val="1750306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 en object - SLIDE">
    <p:bg>
      <p:bgPr>
        <a:solidFill>
          <a:schemeClr val="accent2"/>
        </a:solid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1852"/>
          <a:stretch/>
        </p:blipFill>
        <p:spPr>
          <a:xfrm>
            <a:off x="0" y="0"/>
            <a:ext cx="12192000" cy="6858000"/>
          </a:xfrm>
          <a:prstGeom prst="rect">
            <a:avLst/>
          </a:prstGeom>
        </p:spPr>
      </p:pic>
      <p:sp>
        <p:nvSpPr>
          <p:cNvPr id="8" name="Tijdelijke aanduiding voor tekst 8"/>
          <p:cNvSpPr>
            <a:spLocks noGrp="1"/>
          </p:cNvSpPr>
          <p:nvPr>
            <p:ph type="body" sz="quarter" idx="13" hasCustomPrompt="1"/>
          </p:nvPr>
        </p:nvSpPr>
        <p:spPr>
          <a:xfrm>
            <a:off x="359145" y="320613"/>
            <a:ext cx="6805774" cy="381546"/>
          </a:xfrm>
          <a:prstGeom prst="rect">
            <a:avLst/>
          </a:prstGeom>
          <a:solidFill>
            <a:schemeClr val="bg1"/>
          </a:solidFill>
        </p:spPr>
        <p:txBody>
          <a:bodyPr wrap="none" tIns="79200" bIns="79200" anchor="ctr">
            <a:spAutoFit/>
          </a:bodyPr>
          <a:lstStyle>
            <a:lvl1pPr marL="0" indent="0">
              <a:buFontTx/>
              <a:buNone/>
              <a:defRPr sz="1600" cap="all" spc="400" baseline="0">
                <a:solidFill>
                  <a:schemeClr val="accent2"/>
                </a:solidFill>
                <a:latin typeface="Trebuchet MS" charset="0"/>
                <a:ea typeface="Trebuchet MS" charset="0"/>
                <a:cs typeface="Trebuchet MS" charset="0"/>
              </a:defRPr>
            </a:lvl1pPr>
            <a:lvl2pPr marL="457189" indent="0">
              <a:buFontTx/>
              <a:buNone/>
              <a:defRPr sz="1600">
                <a:latin typeface="Trebuchet MS" charset="0"/>
                <a:ea typeface="Trebuchet MS" charset="0"/>
                <a:cs typeface="Trebuchet MS" charset="0"/>
              </a:defRPr>
            </a:lvl2pPr>
            <a:lvl3pPr marL="914377" indent="0">
              <a:buFontTx/>
              <a:buNone/>
              <a:defRPr sz="1600">
                <a:latin typeface="Trebuchet MS" charset="0"/>
                <a:ea typeface="Trebuchet MS" charset="0"/>
                <a:cs typeface="Trebuchet MS" charset="0"/>
              </a:defRPr>
            </a:lvl3pPr>
            <a:lvl4pPr marL="1371566" indent="0">
              <a:buFontTx/>
              <a:buNone/>
              <a:defRPr sz="1600">
                <a:latin typeface="Trebuchet MS" charset="0"/>
                <a:ea typeface="Trebuchet MS" charset="0"/>
                <a:cs typeface="Trebuchet MS" charset="0"/>
              </a:defRPr>
            </a:lvl4pPr>
            <a:lvl5pPr marL="1828754" indent="0">
              <a:buFontTx/>
              <a:buNone/>
              <a:defRPr sz="1600">
                <a:latin typeface="Trebuchet MS" charset="0"/>
                <a:ea typeface="Trebuchet MS" charset="0"/>
                <a:cs typeface="Trebuchet MS" charset="0"/>
              </a:defRPr>
            </a:lvl5pPr>
          </a:lstStyle>
          <a:p>
            <a:pPr lvl="0"/>
            <a:r>
              <a:rPr lang="nl-NL"/>
              <a:t>Klik om de titel van het model te bewerken</a:t>
            </a:r>
            <a:endParaRPr lang="en-GB"/>
          </a:p>
        </p:txBody>
      </p:sp>
    </p:spTree>
    <p:extLst>
      <p:ext uri="{BB962C8B-B14F-4D97-AF65-F5344CB8AC3E}">
        <p14:creationId xmlns:p14="http://schemas.microsoft.com/office/powerpoint/2010/main" val="2961681961"/>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hite - Slide">
    <p:spTree>
      <p:nvGrpSpPr>
        <p:cNvPr id="1" name=""/>
        <p:cNvGrpSpPr/>
        <p:nvPr/>
      </p:nvGrpSpPr>
      <p:grpSpPr>
        <a:xfrm>
          <a:off x="0" y="0"/>
          <a:ext cx="0" cy="0"/>
          <a:chOff x="0" y="0"/>
          <a:chExt cx="0" cy="0"/>
        </a:xfrm>
      </p:grpSpPr>
      <p:sp>
        <p:nvSpPr>
          <p:cNvPr id="9" name="Tijdelijke aanduiding voor tekst 8"/>
          <p:cNvSpPr>
            <a:spLocks noGrp="1"/>
          </p:cNvSpPr>
          <p:nvPr>
            <p:ph type="body" sz="quarter" idx="13" hasCustomPrompt="1"/>
          </p:nvPr>
        </p:nvSpPr>
        <p:spPr>
          <a:xfrm>
            <a:off x="359145" y="320614"/>
            <a:ext cx="6805774" cy="381546"/>
          </a:xfrm>
          <a:prstGeom prst="rect">
            <a:avLst/>
          </a:prstGeom>
          <a:solidFill>
            <a:schemeClr val="accent2"/>
          </a:solidFill>
        </p:spPr>
        <p:txBody>
          <a:bodyPr wrap="none" tIns="79200" bIns="79200" anchor="ctr">
            <a:spAutoFit/>
          </a:bodyPr>
          <a:lstStyle>
            <a:lvl1pPr marL="0" indent="0">
              <a:buFontTx/>
              <a:buNone/>
              <a:defRPr sz="1600" cap="all" spc="400" baseline="0">
                <a:solidFill>
                  <a:schemeClr val="bg1"/>
                </a:solidFill>
                <a:latin typeface="Trebuchet MS" charset="0"/>
                <a:ea typeface="Trebuchet MS" charset="0"/>
                <a:cs typeface="Trebuchet MS" charset="0"/>
              </a:defRPr>
            </a:lvl1pPr>
            <a:lvl2pPr marL="457189" indent="0">
              <a:buFontTx/>
              <a:buNone/>
              <a:defRPr sz="1600">
                <a:latin typeface="Trebuchet MS" charset="0"/>
                <a:ea typeface="Trebuchet MS" charset="0"/>
                <a:cs typeface="Trebuchet MS" charset="0"/>
              </a:defRPr>
            </a:lvl2pPr>
            <a:lvl3pPr marL="914377" indent="0">
              <a:buFontTx/>
              <a:buNone/>
              <a:defRPr sz="1600">
                <a:latin typeface="Trebuchet MS" charset="0"/>
                <a:ea typeface="Trebuchet MS" charset="0"/>
                <a:cs typeface="Trebuchet MS" charset="0"/>
              </a:defRPr>
            </a:lvl3pPr>
            <a:lvl4pPr marL="1371566" indent="0">
              <a:buFontTx/>
              <a:buNone/>
              <a:defRPr sz="1600">
                <a:latin typeface="Trebuchet MS" charset="0"/>
                <a:ea typeface="Trebuchet MS" charset="0"/>
                <a:cs typeface="Trebuchet MS" charset="0"/>
              </a:defRPr>
            </a:lvl4pPr>
            <a:lvl5pPr marL="1828754" indent="0">
              <a:buFontTx/>
              <a:buNone/>
              <a:defRPr sz="1600">
                <a:latin typeface="Trebuchet MS" charset="0"/>
                <a:ea typeface="Trebuchet MS" charset="0"/>
                <a:cs typeface="Trebuchet MS" charset="0"/>
              </a:defRPr>
            </a:lvl5pPr>
          </a:lstStyle>
          <a:p>
            <a:pPr lvl="0"/>
            <a:r>
              <a:rPr lang="nl-NL"/>
              <a:t>Klik om de titel van het model te bewerken</a:t>
            </a:r>
            <a:endParaRPr lang="en-GB"/>
          </a:p>
        </p:txBody>
      </p:sp>
    </p:spTree>
    <p:extLst>
      <p:ext uri="{BB962C8B-B14F-4D97-AF65-F5344CB8AC3E}">
        <p14:creationId xmlns:p14="http://schemas.microsoft.com/office/powerpoint/2010/main" val="882471219"/>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hite - Fade">
    <p:spTree>
      <p:nvGrpSpPr>
        <p:cNvPr id="1" name=""/>
        <p:cNvGrpSpPr/>
        <p:nvPr/>
      </p:nvGrpSpPr>
      <p:grpSpPr>
        <a:xfrm>
          <a:off x="0" y="0"/>
          <a:ext cx="0" cy="0"/>
          <a:chOff x="0" y="0"/>
          <a:chExt cx="0" cy="0"/>
        </a:xfrm>
      </p:grpSpPr>
      <p:sp>
        <p:nvSpPr>
          <p:cNvPr id="9" name="Tijdelijke aanduiding voor tekst 8"/>
          <p:cNvSpPr>
            <a:spLocks noGrp="1"/>
          </p:cNvSpPr>
          <p:nvPr>
            <p:ph type="body" sz="quarter" idx="13" hasCustomPrompt="1"/>
          </p:nvPr>
        </p:nvSpPr>
        <p:spPr>
          <a:xfrm>
            <a:off x="359145" y="320614"/>
            <a:ext cx="6805774" cy="381546"/>
          </a:xfrm>
          <a:prstGeom prst="rect">
            <a:avLst/>
          </a:prstGeom>
          <a:solidFill>
            <a:schemeClr val="accent2"/>
          </a:solidFill>
        </p:spPr>
        <p:txBody>
          <a:bodyPr wrap="none" tIns="79200" bIns="79200" anchor="ctr">
            <a:spAutoFit/>
          </a:bodyPr>
          <a:lstStyle>
            <a:lvl1pPr marL="0" indent="0">
              <a:buFontTx/>
              <a:buNone/>
              <a:defRPr sz="1600" cap="all" spc="400" baseline="0">
                <a:solidFill>
                  <a:schemeClr val="bg1"/>
                </a:solidFill>
                <a:latin typeface="Trebuchet MS" charset="0"/>
                <a:ea typeface="Trebuchet MS" charset="0"/>
                <a:cs typeface="Trebuchet MS" charset="0"/>
              </a:defRPr>
            </a:lvl1pPr>
            <a:lvl2pPr marL="457189" indent="0">
              <a:buFontTx/>
              <a:buNone/>
              <a:defRPr sz="1600">
                <a:latin typeface="Trebuchet MS" charset="0"/>
                <a:ea typeface="Trebuchet MS" charset="0"/>
                <a:cs typeface="Trebuchet MS" charset="0"/>
              </a:defRPr>
            </a:lvl2pPr>
            <a:lvl3pPr marL="914377" indent="0">
              <a:buFontTx/>
              <a:buNone/>
              <a:defRPr sz="1600">
                <a:latin typeface="Trebuchet MS" charset="0"/>
                <a:ea typeface="Trebuchet MS" charset="0"/>
                <a:cs typeface="Trebuchet MS" charset="0"/>
              </a:defRPr>
            </a:lvl3pPr>
            <a:lvl4pPr marL="1371566" indent="0">
              <a:buFontTx/>
              <a:buNone/>
              <a:defRPr sz="1600">
                <a:latin typeface="Trebuchet MS" charset="0"/>
                <a:ea typeface="Trebuchet MS" charset="0"/>
                <a:cs typeface="Trebuchet MS" charset="0"/>
              </a:defRPr>
            </a:lvl4pPr>
            <a:lvl5pPr marL="1828754" indent="0">
              <a:buFontTx/>
              <a:buNone/>
              <a:defRPr sz="1600">
                <a:latin typeface="Trebuchet MS" charset="0"/>
                <a:ea typeface="Trebuchet MS" charset="0"/>
                <a:cs typeface="Trebuchet MS" charset="0"/>
              </a:defRPr>
            </a:lvl5pPr>
          </a:lstStyle>
          <a:p>
            <a:pPr lvl="0"/>
            <a:r>
              <a:rPr lang="nl-NL"/>
              <a:t>Klik om de titel van het model te bewerken</a:t>
            </a:r>
            <a:endParaRPr lang="en-GB"/>
          </a:p>
        </p:txBody>
      </p:sp>
    </p:spTree>
    <p:extLst>
      <p:ext uri="{BB962C8B-B14F-4D97-AF65-F5344CB8AC3E}">
        <p14:creationId xmlns:p14="http://schemas.microsoft.com/office/powerpoint/2010/main" val="140686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en object - SLIDE">
    <p:bg>
      <p:bgPr>
        <a:solidFill>
          <a:schemeClr val="accent2"/>
        </a:solid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1852"/>
          <a:stretch/>
        </p:blipFill>
        <p:spPr>
          <a:xfrm>
            <a:off x="0" y="0"/>
            <a:ext cx="12192000" cy="6858000"/>
          </a:xfrm>
          <a:prstGeom prst="rect">
            <a:avLst/>
          </a:prstGeom>
        </p:spPr>
      </p:pic>
      <p:sp>
        <p:nvSpPr>
          <p:cNvPr id="8" name="Tijdelijke aanduiding voor tekst 8"/>
          <p:cNvSpPr>
            <a:spLocks noGrp="1"/>
          </p:cNvSpPr>
          <p:nvPr>
            <p:ph type="body" sz="quarter" idx="13" hasCustomPrompt="1"/>
          </p:nvPr>
        </p:nvSpPr>
        <p:spPr>
          <a:xfrm>
            <a:off x="359145" y="320613"/>
            <a:ext cx="6805774" cy="381546"/>
          </a:xfrm>
          <a:prstGeom prst="rect">
            <a:avLst/>
          </a:prstGeom>
          <a:solidFill>
            <a:schemeClr val="bg1"/>
          </a:solidFill>
        </p:spPr>
        <p:txBody>
          <a:bodyPr wrap="none" tIns="79200" bIns="79200" anchor="ctr">
            <a:spAutoFit/>
          </a:bodyPr>
          <a:lstStyle>
            <a:lvl1pPr marL="0" indent="0">
              <a:buFontTx/>
              <a:buNone/>
              <a:defRPr sz="1600" cap="all" spc="400" baseline="0">
                <a:solidFill>
                  <a:schemeClr val="accent2"/>
                </a:solidFill>
                <a:latin typeface="Trebuchet MS" charset="0"/>
                <a:ea typeface="Trebuchet MS" charset="0"/>
                <a:cs typeface="Trebuchet MS" charset="0"/>
              </a:defRPr>
            </a:lvl1pPr>
            <a:lvl2pPr marL="457189" indent="0">
              <a:buFontTx/>
              <a:buNone/>
              <a:defRPr sz="1600">
                <a:latin typeface="Trebuchet MS" charset="0"/>
                <a:ea typeface="Trebuchet MS" charset="0"/>
                <a:cs typeface="Trebuchet MS" charset="0"/>
              </a:defRPr>
            </a:lvl2pPr>
            <a:lvl3pPr marL="914377" indent="0">
              <a:buFontTx/>
              <a:buNone/>
              <a:defRPr sz="1600">
                <a:latin typeface="Trebuchet MS" charset="0"/>
                <a:ea typeface="Trebuchet MS" charset="0"/>
                <a:cs typeface="Trebuchet MS" charset="0"/>
              </a:defRPr>
            </a:lvl3pPr>
            <a:lvl4pPr marL="1371566" indent="0">
              <a:buFontTx/>
              <a:buNone/>
              <a:defRPr sz="1600">
                <a:latin typeface="Trebuchet MS" charset="0"/>
                <a:ea typeface="Trebuchet MS" charset="0"/>
                <a:cs typeface="Trebuchet MS" charset="0"/>
              </a:defRPr>
            </a:lvl4pPr>
            <a:lvl5pPr marL="1828754" indent="0">
              <a:buFontTx/>
              <a:buNone/>
              <a:defRPr sz="1600">
                <a:latin typeface="Trebuchet MS" charset="0"/>
                <a:ea typeface="Trebuchet MS" charset="0"/>
                <a:cs typeface="Trebuchet MS" charset="0"/>
              </a:defRPr>
            </a:lvl5pPr>
          </a:lstStyle>
          <a:p>
            <a:pPr lvl="0"/>
            <a:r>
              <a:rPr lang="nl-NL"/>
              <a:t>Klik om de titel van het model te bewerken</a:t>
            </a:r>
            <a:endParaRPr lang="en-GB"/>
          </a:p>
        </p:txBody>
      </p:sp>
    </p:spTree>
    <p:extLst>
      <p:ext uri="{BB962C8B-B14F-4D97-AF65-F5344CB8AC3E}">
        <p14:creationId xmlns:p14="http://schemas.microsoft.com/office/powerpoint/2010/main" val="643201754"/>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 FADE">
    <p:bg>
      <p:bgPr>
        <a:solidFill>
          <a:schemeClr val="accent2"/>
        </a:solid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r="1852"/>
          <a:stretch/>
        </p:blipFill>
        <p:spPr>
          <a:xfrm>
            <a:off x="0" y="0"/>
            <a:ext cx="12192000" cy="6858000"/>
          </a:xfrm>
          <a:prstGeom prst="rect">
            <a:avLst/>
          </a:prstGeom>
        </p:spPr>
      </p:pic>
      <p:sp>
        <p:nvSpPr>
          <p:cNvPr id="8" name="Tijdelijke aanduiding voor tekst 8"/>
          <p:cNvSpPr>
            <a:spLocks noGrp="1"/>
          </p:cNvSpPr>
          <p:nvPr>
            <p:ph type="body" sz="quarter" idx="13" hasCustomPrompt="1"/>
          </p:nvPr>
        </p:nvSpPr>
        <p:spPr>
          <a:xfrm>
            <a:off x="359145" y="320613"/>
            <a:ext cx="6805774" cy="381546"/>
          </a:xfrm>
          <a:prstGeom prst="rect">
            <a:avLst/>
          </a:prstGeom>
          <a:solidFill>
            <a:schemeClr val="bg1"/>
          </a:solidFill>
        </p:spPr>
        <p:txBody>
          <a:bodyPr wrap="none" tIns="79200" bIns="79200" anchor="ctr">
            <a:spAutoFit/>
          </a:bodyPr>
          <a:lstStyle>
            <a:lvl1pPr marL="0" indent="0">
              <a:buFontTx/>
              <a:buNone/>
              <a:defRPr sz="1600" cap="all" spc="400" baseline="0">
                <a:solidFill>
                  <a:schemeClr val="accent2"/>
                </a:solidFill>
                <a:latin typeface="Trebuchet MS" charset="0"/>
                <a:ea typeface="Trebuchet MS" charset="0"/>
                <a:cs typeface="Trebuchet MS" charset="0"/>
              </a:defRPr>
            </a:lvl1pPr>
            <a:lvl2pPr marL="457189" indent="0">
              <a:buFontTx/>
              <a:buNone/>
              <a:defRPr sz="1600">
                <a:latin typeface="Trebuchet MS" charset="0"/>
                <a:ea typeface="Trebuchet MS" charset="0"/>
                <a:cs typeface="Trebuchet MS" charset="0"/>
              </a:defRPr>
            </a:lvl2pPr>
            <a:lvl3pPr marL="914377" indent="0">
              <a:buFontTx/>
              <a:buNone/>
              <a:defRPr sz="1600">
                <a:latin typeface="Trebuchet MS" charset="0"/>
                <a:ea typeface="Trebuchet MS" charset="0"/>
                <a:cs typeface="Trebuchet MS" charset="0"/>
              </a:defRPr>
            </a:lvl3pPr>
            <a:lvl4pPr marL="1371566" indent="0">
              <a:buFontTx/>
              <a:buNone/>
              <a:defRPr sz="1600">
                <a:latin typeface="Trebuchet MS" charset="0"/>
                <a:ea typeface="Trebuchet MS" charset="0"/>
                <a:cs typeface="Trebuchet MS" charset="0"/>
              </a:defRPr>
            </a:lvl4pPr>
            <a:lvl5pPr marL="1828754" indent="0">
              <a:buFontTx/>
              <a:buNone/>
              <a:defRPr sz="1600">
                <a:latin typeface="Trebuchet MS" charset="0"/>
                <a:ea typeface="Trebuchet MS" charset="0"/>
                <a:cs typeface="Trebuchet MS" charset="0"/>
              </a:defRPr>
            </a:lvl5pPr>
          </a:lstStyle>
          <a:p>
            <a:pPr lvl="0"/>
            <a:r>
              <a:rPr lang="nl-NL"/>
              <a:t>Klik om de titel van het model te bewerken</a:t>
            </a:r>
            <a:endParaRPr lang="en-GB"/>
          </a:p>
        </p:txBody>
      </p:sp>
    </p:spTree>
    <p:extLst>
      <p:ext uri="{BB962C8B-B14F-4D97-AF65-F5344CB8AC3E}">
        <p14:creationId xmlns:p14="http://schemas.microsoft.com/office/powerpoint/2010/main" val="291403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tafel">
    <p:spTree>
      <p:nvGrpSpPr>
        <p:cNvPr id="1" name=""/>
        <p:cNvGrpSpPr/>
        <p:nvPr/>
      </p:nvGrpSpPr>
      <p:grpSpPr>
        <a:xfrm>
          <a:off x="0" y="0"/>
          <a:ext cx="0" cy="0"/>
          <a:chOff x="0" y="0"/>
          <a:chExt cx="0" cy="0"/>
        </a:xfrm>
      </p:grpSpPr>
      <p:sp>
        <p:nvSpPr>
          <p:cNvPr id="8" name="Freeform 7"/>
          <p:cNvSpPr/>
          <p:nvPr userDrawn="1"/>
        </p:nvSpPr>
        <p:spPr>
          <a:xfrm>
            <a:off x="0" y="0"/>
            <a:ext cx="12192000" cy="6858000"/>
          </a:xfrm>
          <a:custGeom>
            <a:avLst/>
            <a:gdLst>
              <a:gd name="connsiteX0" fmla="*/ 2231756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2231756 h 6858000"/>
              <a:gd name="connsiteX5" fmla="*/ 1100379 w 12192000"/>
              <a:gd name="connsiteY5" fmla="*/ 11313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2231756" y="0"/>
                </a:moveTo>
                <a:lnTo>
                  <a:pt x="12192000" y="0"/>
                </a:lnTo>
                <a:lnTo>
                  <a:pt x="12192000" y="6858000"/>
                </a:lnTo>
                <a:lnTo>
                  <a:pt x="0" y="6858000"/>
                </a:lnTo>
                <a:lnTo>
                  <a:pt x="0" y="2231756"/>
                </a:lnTo>
                <a:lnTo>
                  <a:pt x="1100379" y="1131377"/>
                </a:lnTo>
                <a:close/>
              </a:path>
            </a:pathLst>
          </a:custGeom>
          <a:solidFill>
            <a:srgbClr val="90C3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1F1E7"/>
              </a:solidFill>
            </a:endParaRPr>
          </a:p>
        </p:txBody>
      </p:sp>
      <p:pic>
        <p:nvPicPr>
          <p:cNvPr id="7" name="Picture 6"/>
          <p:cNvPicPr>
            <a:picLocks noChangeAspect="1"/>
          </p:cNvPicPr>
          <p:nvPr userDrawn="1"/>
        </p:nvPicPr>
        <p:blipFill>
          <a:blip r:embed="rId2"/>
          <a:stretch>
            <a:fillRect/>
          </a:stretch>
        </p:blipFill>
        <p:spPr>
          <a:xfrm>
            <a:off x="11353800" y="6018106"/>
            <a:ext cx="838200" cy="839894"/>
          </a:xfrm>
          <a:prstGeom prst="rect">
            <a:avLst/>
          </a:prstGeom>
        </p:spPr>
      </p:pic>
      <p:grpSp>
        <p:nvGrpSpPr>
          <p:cNvPr id="15" name="Group 14"/>
          <p:cNvGrpSpPr/>
          <p:nvPr userDrawn="1"/>
        </p:nvGrpSpPr>
        <p:grpSpPr>
          <a:xfrm>
            <a:off x="2190952" y="6329302"/>
            <a:ext cx="2092296" cy="528698"/>
            <a:chOff x="2190952" y="6329302"/>
            <a:chExt cx="2092296" cy="528698"/>
          </a:xfrm>
        </p:grpSpPr>
        <p:sp>
          <p:nvSpPr>
            <p:cNvPr id="9" name="Rectangle 8"/>
            <p:cNvSpPr/>
            <p:nvPr userDrawn="1"/>
          </p:nvSpPr>
          <p:spPr>
            <a:xfrm>
              <a:off x="2190952" y="6329302"/>
              <a:ext cx="697432" cy="528698"/>
            </a:xfrm>
            <a:custGeom>
              <a:avLst/>
              <a:gdLst>
                <a:gd name="connsiteX0" fmla="*/ 0 w 944880"/>
                <a:gd name="connsiteY0" fmla="*/ 0 h 944880"/>
                <a:gd name="connsiteX1" fmla="*/ 944880 w 944880"/>
                <a:gd name="connsiteY1" fmla="*/ 0 h 944880"/>
                <a:gd name="connsiteX2" fmla="*/ 944880 w 944880"/>
                <a:gd name="connsiteY2" fmla="*/ 944880 h 944880"/>
                <a:gd name="connsiteX3" fmla="*/ 0 w 944880"/>
                <a:gd name="connsiteY3" fmla="*/ 944880 h 944880"/>
                <a:gd name="connsiteX4" fmla="*/ 0 w 944880"/>
                <a:gd name="connsiteY4" fmla="*/ 0 h 944880"/>
                <a:gd name="connsiteX0" fmla="*/ 0 w 944880"/>
                <a:gd name="connsiteY0" fmla="*/ 0 h 944880"/>
                <a:gd name="connsiteX1" fmla="*/ 457200 w 944880"/>
                <a:gd name="connsiteY1" fmla="*/ 441960 h 944880"/>
                <a:gd name="connsiteX2" fmla="*/ 944880 w 944880"/>
                <a:gd name="connsiteY2" fmla="*/ 944880 h 944880"/>
                <a:gd name="connsiteX3" fmla="*/ 0 w 944880"/>
                <a:gd name="connsiteY3" fmla="*/ 944880 h 944880"/>
                <a:gd name="connsiteX4" fmla="*/ 0 w 944880"/>
                <a:gd name="connsiteY4" fmla="*/ 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944880">
                  <a:moveTo>
                    <a:pt x="0" y="0"/>
                  </a:moveTo>
                  <a:lnTo>
                    <a:pt x="457200" y="441960"/>
                  </a:lnTo>
                  <a:lnTo>
                    <a:pt x="944880" y="944880"/>
                  </a:lnTo>
                  <a:lnTo>
                    <a:pt x="0" y="944880"/>
                  </a:lnTo>
                  <a:lnTo>
                    <a:pt x="0" y="0"/>
                  </a:lnTo>
                  <a:close/>
                </a:path>
              </a:pathLst>
            </a:custGeom>
            <a:solidFill>
              <a:srgbClr val="3E5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8"/>
            <p:cNvSpPr/>
            <p:nvPr userDrawn="1"/>
          </p:nvSpPr>
          <p:spPr>
            <a:xfrm>
              <a:off x="2888384" y="6329302"/>
              <a:ext cx="697432" cy="528698"/>
            </a:xfrm>
            <a:custGeom>
              <a:avLst/>
              <a:gdLst>
                <a:gd name="connsiteX0" fmla="*/ 0 w 944880"/>
                <a:gd name="connsiteY0" fmla="*/ 0 h 944880"/>
                <a:gd name="connsiteX1" fmla="*/ 944880 w 944880"/>
                <a:gd name="connsiteY1" fmla="*/ 0 h 944880"/>
                <a:gd name="connsiteX2" fmla="*/ 944880 w 944880"/>
                <a:gd name="connsiteY2" fmla="*/ 944880 h 944880"/>
                <a:gd name="connsiteX3" fmla="*/ 0 w 944880"/>
                <a:gd name="connsiteY3" fmla="*/ 944880 h 944880"/>
                <a:gd name="connsiteX4" fmla="*/ 0 w 944880"/>
                <a:gd name="connsiteY4" fmla="*/ 0 h 944880"/>
                <a:gd name="connsiteX0" fmla="*/ 0 w 944880"/>
                <a:gd name="connsiteY0" fmla="*/ 0 h 944880"/>
                <a:gd name="connsiteX1" fmla="*/ 457200 w 944880"/>
                <a:gd name="connsiteY1" fmla="*/ 441960 h 944880"/>
                <a:gd name="connsiteX2" fmla="*/ 944880 w 944880"/>
                <a:gd name="connsiteY2" fmla="*/ 944880 h 944880"/>
                <a:gd name="connsiteX3" fmla="*/ 0 w 944880"/>
                <a:gd name="connsiteY3" fmla="*/ 944880 h 944880"/>
                <a:gd name="connsiteX4" fmla="*/ 0 w 944880"/>
                <a:gd name="connsiteY4" fmla="*/ 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944880">
                  <a:moveTo>
                    <a:pt x="0" y="0"/>
                  </a:moveTo>
                  <a:lnTo>
                    <a:pt x="457200" y="441960"/>
                  </a:lnTo>
                  <a:lnTo>
                    <a:pt x="944880" y="944880"/>
                  </a:lnTo>
                  <a:lnTo>
                    <a:pt x="0" y="944880"/>
                  </a:lnTo>
                  <a:lnTo>
                    <a:pt x="0" y="0"/>
                  </a:lnTo>
                  <a:close/>
                </a:path>
              </a:pathLst>
            </a:custGeom>
            <a:solidFill>
              <a:srgbClr val="D98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8"/>
            <p:cNvSpPr/>
            <p:nvPr userDrawn="1"/>
          </p:nvSpPr>
          <p:spPr>
            <a:xfrm>
              <a:off x="3585816" y="6329302"/>
              <a:ext cx="697432" cy="528698"/>
            </a:xfrm>
            <a:custGeom>
              <a:avLst/>
              <a:gdLst>
                <a:gd name="connsiteX0" fmla="*/ 0 w 944880"/>
                <a:gd name="connsiteY0" fmla="*/ 0 h 944880"/>
                <a:gd name="connsiteX1" fmla="*/ 944880 w 944880"/>
                <a:gd name="connsiteY1" fmla="*/ 0 h 944880"/>
                <a:gd name="connsiteX2" fmla="*/ 944880 w 944880"/>
                <a:gd name="connsiteY2" fmla="*/ 944880 h 944880"/>
                <a:gd name="connsiteX3" fmla="*/ 0 w 944880"/>
                <a:gd name="connsiteY3" fmla="*/ 944880 h 944880"/>
                <a:gd name="connsiteX4" fmla="*/ 0 w 944880"/>
                <a:gd name="connsiteY4" fmla="*/ 0 h 944880"/>
                <a:gd name="connsiteX0" fmla="*/ 0 w 944880"/>
                <a:gd name="connsiteY0" fmla="*/ 0 h 944880"/>
                <a:gd name="connsiteX1" fmla="*/ 457200 w 944880"/>
                <a:gd name="connsiteY1" fmla="*/ 441960 h 944880"/>
                <a:gd name="connsiteX2" fmla="*/ 944880 w 944880"/>
                <a:gd name="connsiteY2" fmla="*/ 944880 h 944880"/>
                <a:gd name="connsiteX3" fmla="*/ 0 w 944880"/>
                <a:gd name="connsiteY3" fmla="*/ 944880 h 944880"/>
                <a:gd name="connsiteX4" fmla="*/ 0 w 944880"/>
                <a:gd name="connsiteY4" fmla="*/ 0 h 94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4880" h="944880">
                  <a:moveTo>
                    <a:pt x="0" y="0"/>
                  </a:moveTo>
                  <a:lnTo>
                    <a:pt x="457200" y="441960"/>
                  </a:lnTo>
                  <a:lnTo>
                    <a:pt x="944880" y="944880"/>
                  </a:lnTo>
                  <a:lnTo>
                    <a:pt x="0" y="944880"/>
                  </a:lnTo>
                  <a:lnTo>
                    <a:pt x="0" y="0"/>
                  </a:lnTo>
                  <a:close/>
                </a:path>
              </a:pathLst>
            </a:custGeom>
            <a:solidFill>
              <a:srgbClr val="6FABAE">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 Placeholder 13"/>
          <p:cNvSpPr>
            <a:spLocks noGrp="1"/>
          </p:cNvSpPr>
          <p:nvPr>
            <p:ph type="body" sz="quarter" idx="10" hasCustomPrompt="1"/>
          </p:nvPr>
        </p:nvSpPr>
        <p:spPr>
          <a:xfrm>
            <a:off x="2190750" y="1570038"/>
            <a:ext cx="8050213" cy="2544762"/>
          </a:xfrm>
        </p:spPr>
        <p:txBody>
          <a:bodyPr>
            <a:normAutofit/>
          </a:bodyPr>
          <a:lstStyle>
            <a:lvl1pPr marL="514350" marR="0" indent="-514350" algn="l" defTabSz="914400" rtl="0" eaLnBrk="1" fontAlgn="auto" latinLnBrk="0" hangingPunct="1">
              <a:lnSpc>
                <a:spcPct val="90000"/>
              </a:lnSpc>
              <a:spcBef>
                <a:spcPts val="1000"/>
              </a:spcBef>
              <a:spcAft>
                <a:spcPts val="0"/>
              </a:spcAft>
              <a:buClrTx/>
              <a:buSzTx/>
              <a:buFont typeface="+mj-lt"/>
              <a:buAutoNum type="arabicPeriod"/>
              <a:tabLst/>
              <a:defRPr sz="2000" baseline="0">
                <a:solidFill>
                  <a:srgbClr val="2A4B6D"/>
                </a:solidFill>
              </a:defRPr>
            </a:lvl1pPr>
          </a:lstStyle>
          <a:p>
            <a:pPr lvl="0"/>
            <a:r>
              <a:rPr lang="en-US" err="1"/>
              <a:t>Titel</a:t>
            </a:r>
            <a:r>
              <a:rPr lang="en-US"/>
              <a:t>. Lorem ipsum dolor sit </a:t>
            </a:r>
            <a:r>
              <a:rPr lang="en-US" err="1"/>
              <a:t>amet</a:t>
            </a:r>
            <a:r>
              <a:rPr lang="en-US"/>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err="1"/>
              <a:t>Titel</a:t>
            </a:r>
            <a:r>
              <a:rPr lang="en-US"/>
              <a:t>. Lorem ipsum dolor sit </a:t>
            </a:r>
            <a:r>
              <a:rPr lang="en-US" err="1"/>
              <a:t>amet</a:t>
            </a:r>
            <a:r>
              <a:rPr lang="en-US"/>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err="1"/>
              <a:t>Titel</a:t>
            </a:r>
            <a:r>
              <a:rPr lang="en-US"/>
              <a:t>. Lorem ipsum dolor sit </a:t>
            </a:r>
            <a:r>
              <a:rPr lang="en-US" err="1"/>
              <a:t>amet</a:t>
            </a:r>
            <a:r>
              <a:rPr lang="en-US"/>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err="1"/>
              <a:t>Titel</a:t>
            </a:r>
            <a:r>
              <a:rPr lang="en-US"/>
              <a:t>. Lorem ipsum dolor sit </a:t>
            </a:r>
            <a:r>
              <a:rPr lang="en-US" err="1"/>
              <a:t>amet</a:t>
            </a:r>
            <a:r>
              <a:rPr lang="en-US"/>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lang="en-US" err="1"/>
              <a:t>Titel</a:t>
            </a:r>
            <a:r>
              <a:rPr lang="en-US"/>
              <a:t>. Lorem ipsum dolor sit </a:t>
            </a:r>
            <a:r>
              <a:rPr lang="en-US" err="1"/>
              <a:t>amet</a:t>
            </a:r>
            <a:r>
              <a:rPr lang="en-US"/>
              <a:t>.</a:t>
            </a:r>
          </a:p>
        </p:txBody>
      </p:sp>
      <p:sp>
        <p:nvSpPr>
          <p:cNvPr id="3" name="Text Placeholder 2"/>
          <p:cNvSpPr>
            <a:spLocks noGrp="1"/>
          </p:cNvSpPr>
          <p:nvPr>
            <p:ph type="body" sz="quarter" idx="11" hasCustomPrompt="1"/>
          </p:nvPr>
        </p:nvSpPr>
        <p:spPr>
          <a:xfrm>
            <a:off x="2190750" y="1069975"/>
            <a:ext cx="3773488" cy="500063"/>
          </a:xfrm>
        </p:spPr>
        <p:txBody>
          <a:bodyPr>
            <a:normAutofit/>
          </a:bodyPr>
          <a:lstStyle>
            <a:lvl1pPr marL="0" indent="0">
              <a:buNone/>
              <a:defRPr sz="1800"/>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INHOUD</a:t>
            </a:r>
          </a:p>
        </p:txBody>
      </p:sp>
    </p:spTree>
    <p:extLst>
      <p:ext uri="{BB962C8B-B14F-4D97-AF65-F5344CB8AC3E}">
        <p14:creationId xmlns:p14="http://schemas.microsoft.com/office/powerpoint/2010/main" val="2852531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ekst_v2">
    <p:spTree>
      <p:nvGrpSpPr>
        <p:cNvPr id="1" name=""/>
        <p:cNvGrpSpPr/>
        <p:nvPr/>
      </p:nvGrpSpPr>
      <p:grpSpPr>
        <a:xfrm>
          <a:off x="0" y="0"/>
          <a:ext cx="0" cy="0"/>
          <a:chOff x="0" y="0"/>
          <a:chExt cx="0" cy="0"/>
        </a:xfrm>
      </p:grpSpPr>
      <p:sp>
        <p:nvSpPr>
          <p:cNvPr id="8" name="Freeform 7"/>
          <p:cNvSpPr/>
          <p:nvPr userDrawn="1"/>
        </p:nvSpPr>
        <p:spPr>
          <a:xfrm>
            <a:off x="5272390" y="0"/>
            <a:ext cx="6919610" cy="6858000"/>
          </a:xfrm>
          <a:custGeom>
            <a:avLst/>
            <a:gdLst>
              <a:gd name="connsiteX0" fmla="*/ 5708081 w 5708081"/>
              <a:gd name="connsiteY0" fmla="*/ 0 h 6240521"/>
              <a:gd name="connsiteX1" fmla="*/ 5708081 w 5708081"/>
              <a:gd name="connsiteY1" fmla="*/ 6240521 h 6240521"/>
              <a:gd name="connsiteX2" fmla="*/ 0 w 5708081"/>
              <a:gd name="connsiteY2" fmla="*/ 6240521 h 6240521"/>
              <a:gd name="connsiteX3" fmla="*/ 8154 w 5708081"/>
              <a:gd name="connsiteY3" fmla="*/ 5918062 h 6240521"/>
              <a:gd name="connsiteX4" fmla="*/ 5645346 w 5708081"/>
              <a:gd name="connsiteY4" fmla="*/ 4621 h 624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8081" h="6240521">
                <a:moveTo>
                  <a:pt x="5708081" y="0"/>
                </a:moveTo>
                <a:lnTo>
                  <a:pt x="5708081" y="6240521"/>
                </a:lnTo>
                <a:lnTo>
                  <a:pt x="0" y="6240521"/>
                </a:lnTo>
                <a:lnTo>
                  <a:pt x="8154" y="5918062"/>
                </a:lnTo>
                <a:cubicBezTo>
                  <a:pt x="165496" y="2814082"/>
                  <a:pt x="2581488" y="306006"/>
                  <a:pt x="5645346" y="4621"/>
                </a:cubicBezTo>
                <a:close/>
              </a:path>
            </a:pathLst>
          </a:custGeom>
          <a:solidFill>
            <a:srgbClr val="90C3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1782445"/>
            <a:ext cx="10058400" cy="1356995"/>
          </a:xfrm>
        </p:spPr>
        <p:txBody>
          <a:bodyPr anchor="t" anchorCtr="0">
            <a:normAutofit/>
          </a:bodyPr>
          <a:lstStyle>
            <a:lvl1pPr>
              <a:defRPr sz="3500" baseline="0">
                <a:solidFill>
                  <a:srgbClr val="2A4B6D"/>
                </a:solidFill>
              </a:defRPr>
            </a:lvl1pPr>
          </a:lstStyle>
          <a:p>
            <a:r>
              <a:rPr lang="en-US" err="1"/>
              <a:t>Titel</a:t>
            </a:r>
            <a:r>
              <a:rPr lang="en-US"/>
              <a:t>. Lorem ipsum dolor sit </a:t>
            </a:r>
            <a:r>
              <a:rPr lang="en-US" err="1"/>
              <a:t>amet</a:t>
            </a:r>
            <a:r>
              <a:rPr lang="en-US"/>
              <a:t>.</a:t>
            </a:r>
            <a:br>
              <a:rPr lang="en-US"/>
            </a:br>
            <a:r>
              <a:rPr lang="en-US" err="1"/>
              <a:t>Kort</a:t>
            </a:r>
            <a:r>
              <a:rPr lang="en-US"/>
              <a:t> </a:t>
            </a:r>
            <a:r>
              <a:rPr lang="en-US" err="1"/>
              <a:t>en</a:t>
            </a:r>
            <a:r>
              <a:rPr lang="en-US"/>
              <a:t> </a:t>
            </a:r>
            <a:r>
              <a:rPr lang="en-US" err="1"/>
              <a:t>bondig</a:t>
            </a:r>
            <a:r>
              <a:rPr lang="en-US"/>
              <a:t>.</a:t>
            </a:r>
            <a:br>
              <a:rPr lang="en-US" sz="3500"/>
            </a:br>
            <a:endParaRPr lang="en-US"/>
          </a:p>
        </p:txBody>
      </p:sp>
      <p:pic>
        <p:nvPicPr>
          <p:cNvPr id="6" name="Picture 5"/>
          <p:cNvPicPr>
            <a:picLocks noChangeAspect="1"/>
          </p:cNvPicPr>
          <p:nvPr userDrawn="1"/>
        </p:nvPicPr>
        <p:blipFill>
          <a:blip r:embed="rId2"/>
          <a:stretch>
            <a:fillRect/>
          </a:stretch>
        </p:blipFill>
        <p:spPr>
          <a:xfrm>
            <a:off x="11369040" y="6018106"/>
            <a:ext cx="838200" cy="839894"/>
          </a:xfrm>
          <a:prstGeom prst="rect">
            <a:avLst/>
          </a:prstGeom>
        </p:spPr>
      </p:pic>
      <p:pic>
        <p:nvPicPr>
          <p:cNvPr id="7" name="Picture 6">
            <a:extLst>
              <a:ext uri="{FF2B5EF4-FFF2-40B4-BE49-F238E27FC236}">
                <a16:creationId xmlns:a16="http://schemas.microsoft.com/office/drawing/2014/main" id="{96A2DC65-E934-E54B-A440-782908C00559}"/>
              </a:ext>
            </a:extLst>
          </p:cNvPr>
          <p:cNvPicPr>
            <a:picLocks noChangeAspect="1"/>
          </p:cNvPicPr>
          <p:nvPr userDrawn="1"/>
        </p:nvPicPr>
        <p:blipFill>
          <a:blip r:embed="rId3"/>
          <a:stretch>
            <a:fillRect/>
          </a:stretch>
        </p:blipFill>
        <p:spPr>
          <a:xfrm rot="10800000">
            <a:off x="915783" y="-2"/>
            <a:ext cx="2088673" cy="551633"/>
          </a:xfrm>
          <a:prstGeom prst="rect">
            <a:avLst/>
          </a:prstGeom>
        </p:spPr>
      </p:pic>
      <p:sp>
        <p:nvSpPr>
          <p:cNvPr id="10" name="Text Placeholder 9"/>
          <p:cNvSpPr>
            <a:spLocks noGrp="1"/>
          </p:cNvSpPr>
          <p:nvPr>
            <p:ph type="body" sz="quarter" idx="10"/>
          </p:nvPr>
        </p:nvSpPr>
        <p:spPr>
          <a:xfrm>
            <a:off x="838200" y="3489325"/>
            <a:ext cx="10058400" cy="2652713"/>
          </a:xfrm>
        </p:spPr>
        <p:txBody>
          <a:bodyPr>
            <a:normAutofit/>
          </a:bodyPr>
          <a:lstStyle>
            <a:lvl1pPr>
              <a:defRPr sz="2000">
                <a:solidFill>
                  <a:srgbClr val="2A4B6D"/>
                </a:solidFill>
              </a:defRPr>
            </a:lvl1pPr>
          </a:lstStyle>
          <a:p>
            <a:pPr lvl="0"/>
            <a:r>
              <a:rPr lang="en-US"/>
              <a:t>Click to edit Master text style</a:t>
            </a:r>
          </a:p>
        </p:txBody>
      </p:sp>
    </p:spTree>
    <p:extLst>
      <p:ext uri="{BB962C8B-B14F-4D97-AF65-F5344CB8AC3E}">
        <p14:creationId xmlns:p14="http://schemas.microsoft.com/office/powerpoint/2010/main" val="3055554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kstmetf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5360" y="746760"/>
            <a:ext cx="5257800" cy="2006190"/>
          </a:xfrm>
        </p:spPr>
        <p:txBody>
          <a:bodyPr anchor="t" anchorCtr="0">
            <a:normAutofit/>
          </a:bodyPr>
          <a:lstStyle>
            <a:lvl1pPr>
              <a:defRPr sz="3500" baseline="0">
                <a:solidFill>
                  <a:srgbClr val="6FABAE"/>
                </a:solidFill>
              </a:defRPr>
            </a:lvl1pPr>
          </a:lstStyle>
          <a:p>
            <a:r>
              <a:rPr lang="en-US" err="1"/>
              <a:t>Titel</a:t>
            </a:r>
            <a:r>
              <a:rPr lang="en-US"/>
              <a:t>. </a:t>
            </a:r>
            <a:r>
              <a:rPr lang="en-US" err="1"/>
              <a:t>Tekstpagina</a:t>
            </a:r>
            <a:r>
              <a:rPr lang="en-US"/>
              <a:t> met </a:t>
            </a:r>
            <a:r>
              <a:rPr lang="en-US" err="1"/>
              <a:t>foto</a:t>
            </a:r>
            <a:r>
              <a:rPr lang="en-US"/>
              <a:t>. Lorem ipsum sit dolor </a:t>
            </a:r>
            <a:r>
              <a:rPr lang="en-US" err="1"/>
              <a:t>amet</a:t>
            </a:r>
            <a:r>
              <a:rPr lang="en-US"/>
              <a:t>.</a:t>
            </a:r>
          </a:p>
        </p:txBody>
      </p:sp>
      <p:sp>
        <p:nvSpPr>
          <p:cNvPr id="8" name="Freeform 7"/>
          <p:cNvSpPr/>
          <p:nvPr userDrawn="1"/>
        </p:nvSpPr>
        <p:spPr>
          <a:xfrm rot="16200000">
            <a:off x="9793605" y="-1993720"/>
            <a:ext cx="3150870" cy="6342470"/>
          </a:xfrm>
          <a:custGeom>
            <a:avLst/>
            <a:gdLst>
              <a:gd name="connsiteX0" fmla="*/ 2278380 w 2278380"/>
              <a:gd name="connsiteY0" fmla="*/ 0 h 4586212"/>
              <a:gd name="connsiteX1" fmla="*/ 2278380 w 2278380"/>
              <a:gd name="connsiteY1" fmla="*/ 4586212 h 4586212"/>
              <a:gd name="connsiteX2" fmla="*/ 2059353 w 2278380"/>
              <a:gd name="connsiteY2" fmla="*/ 4575152 h 4586212"/>
              <a:gd name="connsiteX3" fmla="*/ 0 w 2278380"/>
              <a:gd name="connsiteY3" fmla="*/ 2293106 h 4586212"/>
              <a:gd name="connsiteX4" fmla="*/ 2059353 w 2278380"/>
              <a:gd name="connsiteY4" fmla="*/ 11060 h 458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380" h="4586212">
                <a:moveTo>
                  <a:pt x="2278380" y="0"/>
                </a:moveTo>
                <a:lnTo>
                  <a:pt x="2278380" y="4586212"/>
                </a:lnTo>
                <a:lnTo>
                  <a:pt x="2059353" y="4575152"/>
                </a:lnTo>
                <a:cubicBezTo>
                  <a:pt x="902645" y="4457682"/>
                  <a:pt x="0" y="3480806"/>
                  <a:pt x="0" y="2293106"/>
                </a:cubicBezTo>
                <a:cubicBezTo>
                  <a:pt x="0" y="1105406"/>
                  <a:pt x="902645" y="128530"/>
                  <a:pt x="2059353" y="11060"/>
                </a:cubicBezTo>
                <a:close/>
              </a:path>
            </a:pathLst>
          </a:custGeom>
          <a:solidFill>
            <a:srgbClr val="D98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C8AE8E7-7DAB-464D-8E76-A50DC3002001}"/>
              </a:ext>
            </a:extLst>
          </p:cNvPr>
          <p:cNvPicPr>
            <a:picLocks noChangeAspect="1"/>
          </p:cNvPicPr>
          <p:nvPr userDrawn="1"/>
        </p:nvPicPr>
        <p:blipFill>
          <a:blip r:embed="rId2"/>
          <a:stretch>
            <a:fillRect/>
          </a:stretch>
        </p:blipFill>
        <p:spPr>
          <a:xfrm rot="5400000">
            <a:off x="-750659" y="1494140"/>
            <a:ext cx="1990950" cy="526670"/>
          </a:xfrm>
          <a:prstGeom prst="rect">
            <a:avLst/>
          </a:prstGeom>
        </p:spPr>
      </p:pic>
      <p:sp>
        <p:nvSpPr>
          <p:cNvPr id="12" name="Text Placeholder 11"/>
          <p:cNvSpPr>
            <a:spLocks noGrp="1"/>
          </p:cNvSpPr>
          <p:nvPr>
            <p:ph type="body" sz="quarter" idx="10" hasCustomPrompt="1"/>
          </p:nvPr>
        </p:nvSpPr>
        <p:spPr>
          <a:xfrm>
            <a:off x="974725" y="3016885"/>
            <a:ext cx="5257800" cy="2759075"/>
          </a:xfrm>
        </p:spPr>
        <p:txBody>
          <a:bodyPr>
            <a:normAutofit/>
          </a:bodyPr>
          <a:lstStyle>
            <a:lvl1pPr>
              <a:lnSpc>
                <a:spcPct val="150000"/>
              </a:lnSpc>
              <a:defRPr sz="2000" baseline="0">
                <a:solidFill>
                  <a:srgbClr val="2A4B6D"/>
                </a:solidFill>
              </a:defRPr>
            </a:lvl1pPr>
          </a:lstStyle>
          <a:p>
            <a:pPr lvl="0"/>
            <a:r>
              <a:rPr lang="en-US" sz="2000" err="1"/>
              <a:t>Tekst</a:t>
            </a:r>
            <a:r>
              <a:rPr lang="en-US" sz="2000"/>
              <a:t>. Lorem ipsum dolor sit </a:t>
            </a:r>
            <a:r>
              <a:rPr lang="en-US" sz="2000" err="1"/>
              <a:t>amet</a:t>
            </a:r>
            <a:r>
              <a:rPr lang="en-US" sz="2000"/>
              <a:t>.</a:t>
            </a:r>
          </a:p>
          <a:p>
            <a:pPr lvl="0"/>
            <a:r>
              <a:rPr lang="en-US" sz="2000" err="1"/>
              <a:t>Tekst</a:t>
            </a:r>
            <a:r>
              <a:rPr lang="en-US" sz="2000"/>
              <a:t>.</a:t>
            </a:r>
            <a:endParaRPr lang="en-US"/>
          </a:p>
        </p:txBody>
      </p:sp>
      <p:pic>
        <p:nvPicPr>
          <p:cNvPr id="13" name="Picture 12">
            <a:extLst>
              <a:ext uri="{FF2B5EF4-FFF2-40B4-BE49-F238E27FC236}">
                <a16:creationId xmlns:a16="http://schemas.microsoft.com/office/drawing/2014/main" id="{1C43DF7D-70F4-6643-B899-CE6A7F1352B7}"/>
              </a:ext>
            </a:extLst>
          </p:cNvPr>
          <p:cNvPicPr>
            <a:picLocks noChangeAspect="1"/>
          </p:cNvPicPr>
          <p:nvPr userDrawn="1"/>
        </p:nvPicPr>
        <p:blipFill>
          <a:blip r:embed="rId3"/>
          <a:stretch>
            <a:fillRect/>
          </a:stretch>
        </p:blipFill>
        <p:spPr>
          <a:xfrm rot="5400000">
            <a:off x="-300292" y="5850467"/>
            <a:ext cx="2615652" cy="2015066"/>
          </a:xfrm>
          <a:prstGeom prst="rect">
            <a:avLst/>
          </a:prstGeom>
        </p:spPr>
      </p:pic>
      <p:pic>
        <p:nvPicPr>
          <p:cNvPr id="14" name="Picture 13"/>
          <p:cNvPicPr>
            <a:picLocks noChangeAspect="1"/>
          </p:cNvPicPr>
          <p:nvPr userDrawn="1"/>
        </p:nvPicPr>
        <p:blipFill>
          <a:blip r:embed="rId4"/>
          <a:stretch>
            <a:fillRect/>
          </a:stretch>
        </p:blipFill>
        <p:spPr>
          <a:xfrm>
            <a:off x="11369040" y="6018106"/>
            <a:ext cx="838200" cy="839894"/>
          </a:xfrm>
          <a:prstGeom prst="rect">
            <a:avLst/>
          </a:prstGeom>
        </p:spPr>
      </p:pic>
      <p:sp>
        <p:nvSpPr>
          <p:cNvPr id="16" name="Picture Placeholder 15"/>
          <p:cNvSpPr>
            <a:spLocks noGrp="1"/>
          </p:cNvSpPr>
          <p:nvPr>
            <p:ph type="pic" sz="quarter" idx="11"/>
          </p:nvPr>
        </p:nvSpPr>
        <p:spPr>
          <a:xfrm>
            <a:off x="7498079" y="2177103"/>
            <a:ext cx="4038283" cy="3598222"/>
          </a:xfrm>
        </p:spPr>
        <p:txBody>
          <a:bodyPr/>
          <a:lstStyle/>
          <a:p>
            <a:endParaRPr lang="en-US"/>
          </a:p>
        </p:txBody>
      </p:sp>
    </p:spTree>
    <p:extLst>
      <p:ext uri="{BB962C8B-B14F-4D97-AF65-F5344CB8AC3E}">
        <p14:creationId xmlns:p14="http://schemas.microsoft.com/office/powerpoint/2010/main" val="221686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253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 inhou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hasCustomPrompt="1"/>
          </p:nvPr>
        </p:nvSpPr>
        <p:spPr/>
        <p:txBody>
          <a:bodyPr/>
          <a:lstStyle>
            <a:lvl1pPr>
              <a:defRPr/>
            </a:lvl1pPr>
          </a:lstStyle>
          <a:p>
            <a:pPr lvl="0"/>
            <a:r>
              <a:rPr lang="nl-NL"/>
              <a:t>Klik hier om tekst in te voegen.</a:t>
            </a:r>
            <a:br>
              <a:rPr lang="nl-NL"/>
            </a:br>
            <a:br>
              <a:rPr lang="nl-NL"/>
            </a:br>
            <a:r>
              <a:rPr lang="nl-NL"/>
              <a:t>Of klik op de iconen in het midden van dit kader om een object in te voegen.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64370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itel + inhoud op twee kolomm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1260000" y="2026800"/>
            <a:ext cx="4824000" cy="4125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480000" y="2026800"/>
            <a:ext cx="4824000" cy="4125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160859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kel inhoud">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a:xfrm>
            <a:off x="1260000" y="788400"/>
            <a:ext cx="10044000" cy="5364000"/>
          </a:xfrm>
        </p:spPr>
        <p:txBody>
          <a:bodyPr/>
          <a:lstStyle>
            <a:lvl1pPr>
              <a:defRPr/>
            </a:lvl1pPr>
          </a:lstStyle>
          <a:p>
            <a:pPr lvl="0"/>
            <a:r>
              <a:rPr lang="nl-NL"/>
              <a:t>Klik hier om tekst in te voegen.</a:t>
            </a:r>
            <a:br>
              <a:rPr lang="nl-NL"/>
            </a:br>
            <a:br>
              <a:rPr lang="nl-NL"/>
            </a:br>
            <a:r>
              <a:rPr lang="nl-NL"/>
              <a:t>Of klik op de iconen in het midden van dit kader om een object in te voegen.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924056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kel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4260144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to + tekst">
    <p:spTree>
      <p:nvGrpSpPr>
        <p:cNvPr id="1" name=""/>
        <p:cNvGrpSpPr/>
        <p:nvPr/>
      </p:nvGrpSpPr>
      <p:grpSpPr>
        <a:xfrm>
          <a:off x="0" y="0"/>
          <a:ext cx="0" cy="0"/>
          <a:chOff x="0" y="0"/>
          <a:chExt cx="0" cy="0"/>
        </a:xfrm>
      </p:grpSpPr>
      <p:sp>
        <p:nvSpPr>
          <p:cNvPr id="2" name="Titel 1"/>
          <p:cNvSpPr>
            <a:spLocks noGrp="1"/>
          </p:cNvSpPr>
          <p:nvPr>
            <p:ph type="title"/>
          </p:nvPr>
        </p:nvSpPr>
        <p:spPr>
          <a:xfrm>
            <a:off x="6840000" y="774145"/>
            <a:ext cx="4884000" cy="1040906"/>
          </a:xfrm>
        </p:spPr>
        <p:txBody>
          <a:bodyPr/>
          <a:lstStyle/>
          <a:p>
            <a:r>
              <a:rPr lang="nl-NL"/>
              <a:t>Klik om de stijl te bewerken</a:t>
            </a:r>
            <a:endParaRPr lang="nl-BE"/>
          </a:p>
        </p:txBody>
      </p:sp>
      <p:sp>
        <p:nvSpPr>
          <p:cNvPr id="5" name="Tijdelijke aanduiding voor tekst 4"/>
          <p:cNvSpPr>
            <a:spLocks noGrp="1"/>
          </p:cNvSpPr>
          <p:nvPr>
            <p:ph type="body" sz="quarter" idx="10"/>
          </p:nvPr>
        </p:nvSpPr>
        <p:spPr>
          <a:xfrm>
            <a:off x="6840000" y="2025009"/>
            <a:ext cx="4464000" cy="41256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afbeelding 6"/>
          <p:cNvSpPr>
            <a:spLocks noGrp="1"/>
          </p:cNvSpPr>
          <p:nvPr>
            <p:ph type="pic" sz="quarter" idx="11" hasCustomPrompt="1"/>
          </p:nvPr>
        </p:nvSpPr>
        <p:spPr>
          <a:xfrm>
            <a:off x="-1" y="0"/>
            <a:ext cx="6120000" cy="6858000"/>
          </a:xfrm>
          <a:solidFill>
            <a:schemeClr val="bg1">
              <a:lumMod val="85000"/>
            </a:schemeClr>
          </a:solidFill>
        </p:spPr>
        <p:txBody>
          <a:bodyPr anchor="ctr" anchorCtr="0"/>
          <a:lstStyle>
            <a:lvl1pPr algn="ctr">
              <a:lnSpc>
                <a:spcPct val="100000"/>
              </a:lnSpc>
              <a:spcBef>
                <a:spcPts val="0"/>
              </a:spcBef>
              <a:defRPr baseline="0">
                <a:solidFill>
                  <a:schemeClr val="bg1">
                    <a:lumMod val="65000"/>
                  </a:schemeClr>
                </a:solidFill>
              </a:defRPr>
            </a:lvl1pPr>
          </a:lstStyle>
          <a:p>
            <a:r>
              <a:rPr lang="nl-BE"/>
              <a:t>Klik op het </a:t>
            </a:r>
            <a:br>
              <a:rPr lang="nl-BE"/>
            </a:br>
            <a:r>
              <a:rPr lang="nl-BE"/>
              <a:t>pictogram om</a:t>
            </a:r>
            <a:br>
              <a:rPr lang="nl-BE"/>
            </a:br>
            <a:br>
              <a:rPr lang="nl-BE"/>
            </a:br>
            <a:r>
              <a:rPr lang="nl-BE"/>
              <a:t>een afbeelding </a:t>
            </a:r>
            <a:br>
              <a:rPr lang="nl-BE"/>
            </a:br>
            <a:r>
              <a:rPr lang="nl-BE"/>
              <a:t>in te voegen</a:t>
            </a:r>
          </a:p>
        </p:txBody>
      </p:sp>
    </p:spTree>
    <p:extLst>
      <p:ext uri="{BB962C8B-B14F-4D97-AF65-F5344CB8AC3E}">
        <p14:creationId xmlns:p14="http://schemas.microsoft.com/office/powerpoint/2010/main" val="1304632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to + bijschrift">
    <p:spTree>
      <p:nvGrpSpPr>
        <p:cNvPr id="1" name=""/>
        <p:cNvGrpSpPr/>
        <p:nvPr/>
      </p:nvGrpSpPr>
      <p:grpSpPr>
        <a:xfrm>
          <a:off x="0" y="0"/>
          <a:ext cx="0" cy="0"/>
          <a:chOff x="0" y="0"/>
          <a:chExt cx="0" cy="0"/>
        </a:xfrm>
      </p:grpSpPr>
      <p:sp>
        <p:nvSpPr>
          <p:cNvPr id="5" name="Tijdelijke aanduiding voor tekst 4"/>
          <p:cNvSpPr>
            <a:spLocks noGrp="1"/>
          </p:cNvSpPr>
          <p:nvPr>
            <p:ph type="body" sz="quarter" idx="10"/>
          </p:nvPr>
        </p:nvSpPr>
        <p:spPr>
          <a:xfrm>
            <a:off x="8910000" y="794770"/>
            <a:ext cx="2754000" cy="5355839"/>
          </a:xfrm>
        </p:spPr>
        <p:txBody>
          <a:bodyPr>
            <a:normAutofit/>
          </a:bodyPr>
          <a:lstStyle>
            <a:lvl1pPr>
              <a:lnSpc>
                <a:spcPct val="107000"/>
              </a:lnSpc>
              <a:spcBef>
                <a:spcPts val="300"/>
              </a:spcBef>
              <a:defRPr sz="2000" b="0"/>
            </a:lvl1pPr>
            <a:lvl2pPr marL="216000" indent="-216000">
              <a:lnSpc>
                <a:spcPct val="107000"/>
              </a:lnSpc>
              <a:spcBef>
                <a:spcPts val="300"/>
              </a:spcBef>
              <a:buClr>
                <a:schemeClr val="accent2"/>
              </a:buClr>
              <a:buSzPct val="95000"/>
              <a:buFont typeface="Arial" panose="020B0604020202020204" pitchFamily="34" charset="0"/>
              <a:buChar char="•"/>
              <a:defRPr sz="2000" b="0"/>
            </a:lvl2pPr>
            <a:lvl3pPr>
              <a:lnSpc>
                <a:spcPct val="107000"/>
              </a:lnSpc>
              <a:spcBef>
                <a:spcPts val="300"/>
              </a:spcBef>
              <a:defRPr sz="2000" b="0"/>
            </a:lvl3pPr>
            <a:lvl4pPr>
              <a:lnSpc>
                <a:spcPct val="107000"/>
              </a:lnSpc>
              <a:spcBef>
                <a:spcPts val="300"/>
              </a:spcBef>
              <a:defRPr sz="2000" b="0"/>
            </a:lvl4pPr>
            <a:lvl5pPr>
              <a:lnSpc>
                <a:spcPct val="107000"/>
              </a:lnSpc>
              <a:spcBef>
                <a:spcPts val="300"/>
              </a:spcBef>
              <a:defRPr sz="2000" b="0"/>
            </a:lvl5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7" name="Tijdelijke aanduiding voor afbeelding 6"/>
          <p:cNvSpPr>
            <a:spLocks noGrp="1"/>
          </p:cNvSpPr>
          <p:nvPr>
            <p:ph type="pic" sz="quarter" idx="11" hasCustomPrompt="1"/>
          </p:nvPr>
        </p:nvSpPr>
        <p:spPr>
          <a:xfrm>
            <a:off x="-1" y="0"/>
            <a:ext cx="8280000" cy="6858000"/>
          </a:xfrm>
          <a:solidFill>
            <a:schemeClr val="bg1">
              <a:lumMod val="85000"/>
            </a:schemeClr>
          </a:solidFill>
        </p:spPr>
        <p:txBody>
          <a:bodyPr anchor="ctr" anchorCtr="0"/>
          <a:lstStyle>
            <a:lvl1pPr algn="ctr">
              <a:lnSpc>
                <a:spcPct val="100000"/>
              </a:lnSpc>
              <a:spcBef>
                <a:spcPts val="0"/>
              </a:spcBef>
              <a:defRPr baseline="0">
                <a:solidFill>
                  <a:schemeClr val="bg1">
                    <a:lumMod val="65000"/>
                  </a:schemeClr>
                </a:solidFill>
              </a:defRPr>
            </a:lvl1pPr>
          </a:lstStyle>
          <a:p>
            <a:r>
              <a:rPr lang="nl-BE"/>
              <a:t>Klik op het </a:t>
            </a:r>
            <a:br>
              <a:rPr lang="nl-BE"/>
            </a:br>
            <a:r>
              <a:rPr lang="nl-BE"/>
              <a:t>pictogram om</a:t>
            </a:r>
            <a:br>
              <a:rPr lang="nl-BE"/>
            </a:br>
            <a:br>
              <a:rPr lang="nl-BE"/>
            </a:br>
            <a:r>
              <a:rPr lang="nl-BE"/>
              <a:t>een afbeelding </a:t>
            </a:r>
            <a:br>
              <a:rPr lang="nl-BE"/>
            </a:br>
            <a:r>
              <a:rPr lang="nl-BE"/>
              <a:t>in te voegen</a:t>
            </a:r>
          </a:p>
        </p:txBody>
      </p:sp>
    </p:spTree>
    <p:extLst>
      <p:ext uri="{BB962C8B-B14F-4D97-AF65-F5344CB8AC3E}">
        <p14:creationId xmlns:p14="http://schemas.microsoft.com/office/powerpoint/2010/main" val="546612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to schermvullend">
    <p:spTree>
      <p:nvGrpSpPr>
        <p:cNvPr id="1" name=""/>
        <p:cNvGrpSpPr/>
        <p:nvPr/>
      </p:nvGrpSpPr>
      <p:grpSpPr>
        <a:xfrm>
          <a:off x="0" y="0"/>
          <a:ext cx="0" cy="0"/>
          <a:chOff x="0" y="0"/>
          <a:chExt cx="0" cy="0"/>
        </a:xfrm>
      </p:grpSpPr>
      <p:sp>
        <p:nvSpPr>
          <p:cNvPr id="18" name="Tijdelijke aanduiding voor afbeelding 17"/>
          <p:cNvSpPr>
            <a:spLocks noGrp="1"/>
          </p:cNvSpPr>
          <p:nvPr>
            <p:ph type="pic" sz="quarter" idx="11" hasCustomPrompt="1"/>
          </p:nvPr>
        </p:nvSpPr>
        <p:spPr>
          <a:xfrm>
            <a:off x="0" y="0"/>
            <a:ext cx="12193200" cy="6858000"/>
          </a:xfrm>
          <a:custGeom>
            <a:avLst/>
            <a:gdLst>
              <a:gd name="connsiteX0" fmla="*/ 0 w 12193200"/>
              <a:gd name="connsiteY0" fmla="*/ 0 h 6858000"/>
              <a:gd name="connsiteX1" fmla="*/ 12193200 w 12193200"/>
              <a:gd name="connsiteY1" fmla="*/ 0 h 6858000"/>
              <a:gd name="connsiteX2" fmla="*/ 12193200 w 12193200"/>
              <a:gd name="connsiteY2" fmla="*/ 4495516 h 6858000"/>
              <a:gd name="connsiteX3" fmla="*/ 12120708 w 12193200"/>
              <a:gd name="connsiteY3" fmla="*/ 4741987 h 6858000"/>
              <a:gd name="connsiteX4" fmla="*/ 10238127 w 12193200"/>
              <a:gd name="connsiteY4" fmla="*/ 6827455 h 6858000"/>
              <a:gd name="connsiteX5" fmla="*/ 10155748 w 12193200"/>
              <a:gd name="connsiteY5" fmla="*/ 6858000 h 6858000"/>
              <a:gd name="connsiteX6" fmla="*/ 0 w 121932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3200" h="6858000">
                <a:moveTo>
                  <a:pt x="0" y="0"/>
                </a:moveTo>
                <a:lnTo>
                  <a:pt x="12193200" y="0"/>
                </a:lnTo>
                <a:lnTo>
                  <a:pt x="12193200" y="4495516"/>
                </a:lnTo>
                <a:lnTo>
                  <a:pt x="12120708" y="4741987"/>
                </a:lnTo>
                <a:cubicBezTo>
                  <a:pt x="11689862" y="6042359"/>
                  <a:pt x="10821242" y="6596845"/>
                  <a:pt x="10238127" y="6827455"/>
                </a:cubicBezTo>
                <a:lnTo>
                  <a:pt x="10155748" y="6858000"/>
                </a:lnTo>
                <a:lnTo>
                  <a:pt x="0" y="6858000"/>
                </a:lnTo>
                <a:close/>
              </a:path>
            </a:pathLst>
          </a:custGeom>
          <a:solidFill>
            <a:schemeClr val="bg1">
              <a:lumMod val="85000"/>
            </a:schemeClr>
          </a:solidFill>
        </p:spPr>
        <p:txBody>
          <a:bodyPr wrap="square" anchor="ctr" anchorCtr="0">
            <a:noAutofit/>
          </a:bodyPr>
          <a:lstStyle>
            <a:lvl1pPr algn="ctr">
              <a:lnSpc>
                <a:spcPct val="100000"/>
              </a:lnSpc>
              <a:spcBef>
                <a:spcPts val="0"/>
              </a:spcBef>
              <a:defRPr baseline="0">
                <a:solidFill>
                  <a:schemeClr val="bg1">
                    <a:lumMod val="65000"/>
                  </a:schemeClr>
                </a:solidFill>
              </a:defRPr>
            </a:lvl1pPr>
          </a:lstStyle>
          <a:p>
            <a:r>
              <a:rPr lang="nl-BE"/>
              <a:t>Klik op het </a:t>
            </a:r>
            <a:br>
              <a:rPr lang="nl-BE"/>
            </a:br>
            <a:r>
              <a:rPr lang="nl-BE"/>
              <a:t>pictogram om</a:t>
            </a:r>
            <a:br>
              <a:rPr lang="nl-BE"/>
            </a:br>
            <a:br>
              <a:rPr lang="nl-BE"/>
            </a:br>
            <a:r>
              <a:rPr lang="nl-BE"/>
              <a:t>een afbeelding </a:t>
            </a:r>
            <a:br>
              <a:rPr lang="nl-BE"/>
            </a:br>
            <a:r>
              <a:rPr lang="nl-BE"/>
              <a:t>in te voegen </a:t>
            </a:r>
          </a:p>
        </p:txBody>
      </p:sp>
      <p:sp>
        <p:nvSpPr>
          <p:cNvPr id="13" name="AutoShape 3"/>
          <p:cNvSpPr>
            <a:spLocks noChangeAspect="1" noChangeArrowheads="1" noTextEdit="1"/>
          </p:cNvSpPr>
          <p:nvPr userDrawn="1"/>
        </p:nvSpPr>
        <p:spPr bwMode="auto">
          <a:xfrm>
            <a:off x="9720263" y="3990975"/>
            <a:ext cx="248602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nl-BE">
              <a:solidFill>
                <a:prstClr val="black"/>
              </a:solidFill>
            </a:endParaRPr>
          </a:p>
        </p:txBody>
      </p:sp>
    </p:spTree>
    <p:extLst>
      <p:ext uri="{BB962C8B-B14F-4D97-AF65-F5344CB8AC3E}">
        <p14:creationId xmlns:p14="http://schemas.microsoft.com/office/powerpoint/2010/main" val="2530683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pagina_foto">
    <p:bg>
      <p:bgPr>
        <a:solidFill>
          <a:schemeClr val="bg1"/>
        </a:solidFill>
        <a:effectLst/>
      </p:bgPr>
    </p:bg>
    <p:spTree>
      <p:nvGrpSpPr>
        <p:cNvPr id="1" name=""/>
        <p:cNvGrpSpPr/>
        <p:nvPr/>
      </p:nvGrpSpPr>
      <p:grpSpPr>
        <a:xfrm>
          <a:off x="0" y="0"/>
          <a:ext cx="0" cy="0"/>
          <a:chOff x="0" y="0"/>
          <a:chExt cx="0" cy="0"/>
        </a:xfrm>
      </p:grpSpPr>
      <p:sp>
        <p:nvSpPr>
          <p:cNvPr id="8" name="Picture Placeholder 3"/>
          <p:cNvSpPr>
            <a:spLocks noGrp="1"/>
          </p:cNvSpPr>
          <p:nvPr>
            <p:ph type="pic" sz="quarter" idx="11"/>
          </p:nvPr>
        </p:nvSpPr>
        <p:spPr>
          <a:xfrm>
            <a:off x="0" y="0"/>
            <a:ext cx="12192000" cy="6858000"/>
          </a:xfrm>
          <a:prstGeom prst="rect">
            <a:avLst/>
          </a:prstGeom>
        </p:spPr>
        <p:txBody>
          <a:bodyPr/>
          <a:lstStyle/>
          <a:p>
            <a:endParaRPr lang="en-US"/>
          </a:p>
        </p:txBody>
      </p:sp>
      <p:sp useBgFill="1">
        <p:nvSpPr>
          <p:cNvPr id="6" name="TextBox 5"/>
          <p:cNvSpPr txBox="1"/>
          <p:nvPr userDrawn="1"/>
        </p:nvSpPr>
        <p:spPr>
          <a:xfrm>
            <a:off x="4358640" y="4983480"/>
            <a:ext cx="184731" cy="369332"/>
          </a:xfrm>
          <a:prstGeom prst="rect">
            <a:avLst/>
          </a:prstGeom>
        </p:spPr>
        <p:txBody>
          <a:bodyPr wrap="none" rtlCol="0">
            <a:spAutoFit/>
          </a:bodyPr>
          <a:lstStyle/>
          <a:p>
            <a:endParaRPr lang="en-US"/>
          </a:p>
        </p:txBody>
      </p:sp>
      <p:sp>
        <p:nvSpPr>
          <p:cNvPr id="2" name="Title 1"/>
          <p:cNvSpPr>
            <a:spLocks noGrp="1"/>
          </p:cNvSpPr>
          <p:nvPr>
            <p:ph type="title" hasCustomPrompt="1"/>
          </p:nvPr>
        </p:nvSpPr>
        <p:spPr>
          <a:xfrm>
            <a:off x="892786" y="761365"/>
            <a:ext cx="5166360" cy="3338195"/>
          </a:xfrm>
        </p:spPr>
        <p:txBody>
          <a:bodyPr anchor="t" anchorCtr="0"/>
          <a:lstStyle>
            <a:lvl1pPr>
              <a:defRPr baseline="0">
                <a:solidFill>
                  <a:schemeClr val="bg1"/>
                </a:solidFill>
              </a:defRPr>
            </a:lvl1pPr>
          </a:lstStyle>
          <a:p>
            <a:r>
              <a:rPr lang="en-US" err="1"/>
              <a:t>Titelpagina</a:t>
            </a:r>
            <a:r>
              <a:rPr lang="en-US"/>
              <a:t> met </a:t>
            </a:r>
            <a:r>
              <a:rPr lang="en-US" err="1"/>
              <a:t>foto.Lees</a:t>
            </a:r>
            <a:r>
              <a:rPr lang="en-US"/>
              <a:t> </a:t>
            </a:r>
            <a:r>
              <a:rPr lang="en-US" err="1"/>
              <a:t>gids</a:t>
            </a:r>
            <a:r>
              <a:rPr lang="en-US"/>
              <a:t> </a:t>
            </a:r>
            <a:r>
              <a:rPr lang="en-US" err="1"/>
              <a:t>voor</a:t>
            </a:r>
            <a:r>
              <a:rPr lang="en-US"/>
              <a:t> </a:t>
            </a:r>
            <a:r>
              <a:rPr lang="en-US" err="1"/>
              <a:t>instructies</a:t>
            </a:r>
            <a:r>
              <a:rPr lang="en-US"/>
              <a:t>.</a:t>
            </a:r>
          </a:p>
        </p:txBody>
      </p:sp>
      <p:sp>
        <p:nvSpPr>
          <p:cNvPr id="10" name="Text Placeholder 9"/>
          <p:cNvSpPr>
            <a:spLocks noGrp="1"/>
          </p:cNvSpPr>
          <p:nvPr>
            <p:ph type="body" sz="quarter" idx="10" hasCustomPrompt="1"/>
          </p:nvPr>
        </p:nvSpPr>
        <p:spPr>
          <a:xfrm>
            <a:off x="892786" y="4345027"/>
            <a:ext cx="2377440" cy="1646238"/>
          </a:xfrm>
        </p:spPr>
        <p:txBody>
          <a:bodyPr>
            <a:noAutofit/>
          </a:bodyPr>
          <a:lstStyle>
            <a:lvl1pPr marL="0" indent="0">
              <a:buNone/>
              <a:defRPr sz="15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sz="15000"/>
              <a:t>01</a:t>
            </a:r>
            <a:endParaRPr lang="en-US"/>
          </a:p>
        </p:txBody>
      </p:sp>
    </p:spTree>
    <p:extLst>
      <p:ext uri="{BB962C8B-B14F-4D97-AF65-F5344CB8AC3E}">
        <p14:creationId xmlns:p14="http://schemas.microsoft.com/office/powerpoint/2010/main" val="1819707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itaat">
    <p:spTree>
      <p:nvGrpSpPr>
        <p:cNvPr id="1" name=""/>
        <p:cNvGrpSpPr/>
        <p:nvPr/>
      </p:nvGrpSpPr>
      <p:grpSpPr>
        <a:xfrm>
          <a:off x="0" y="0"/>
          <a:ext cx="0" cy="0"/>
          <a:chOff x="0" y="0"/>
          <a:chExt cx="0" cy="0"/>
        </a:xfrm>
      </p:grpSpPr>
      <p:sp>
        <p:nvSpPr>
          <p:cNvPr id="3" name="Rechthoek 2"/>
          <p:cNvSpPr/>
          <p:nvPr userDrawn="1"/>
        </p:nvSpPr>
        <p:spPr>
          <a:xfrm>
            <a:off x="0" y="0"/>
            <a:ext cx="12193200" cy="6858000"/>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spc="-20">
              <a:solidFill>
                <a:prstClr val="white"/>
              </a:solidFill>
            </a:endParaRPr>
          </a:p>
        </p:txBody>
      </p:sp>
      <p:pic>
        <p:nvPicPr>
          <p:cNvPr id="2" name="Afbeelding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16230"/>
            <a:ext cx="12193200" cy="3241770"/>
          </a:xfrm>
          <a:prstGeom prst="rect">
            <a:avLst/>
          </a:prstGeom>
        </p:spPr>
      </p:pic>
      <p:sp>
        <p:nvSpPr>
          <p:cNvPr id="5" name="Tijdelijke aanduiding voor tekst 4"/>
          <p:cNvSpPr>
            <a:spLocks noGrp="1"/>
          </p:cNvSpPr>
          <p:nvPr>
            <p:ph type="body" sz="quarter" idx="10" hasCustomPrompt="1"/>
          </p:nvPr>
        </p:nvSpPr>
        <p:spPr>
          <a:xfrm>
            <a:off x="3038475" y="889615"/>
            <a:ext cx="6048000" cy="3996000"/>
          </a:xfrm>
        </p:spPr>
        <p:txBody>
          <a:bodyPr anchor="ctr" anchorCtr="0">
            <a:normAutofit/>
          </a:bodyPr>
          <a:lstStyle>
            <a:lvl1pPr>
              <a:lnSpc>
                <a:spcPct val="105000"/>
              </a:lnSpc>
              <a:buNone/>
              <a:defRPr sz="3500" i="1" spc="0" baseline="0">
                <a:solidFill>
                  <a:schemeClr val="tx2"/>
                </a:solidFill>
              </a:defRPr>
            </a:lvl1pPr>
          </a:lstStyle>
          <a:p>
            <a:pPr lvl="0"/>
            <a:r>
              <a:rPr lang="nl-NL"/>
              <a:t>“ klik hier om een citaat in te voegen ”</a:t>
            </a:r>
          </a:p>
        </p:txBody>
      </p:sp>
    </p:spTree>
    <p:extLst>
      <p:ext uri="{BB962C8B-B14F-4D97-AF65-F5344CB8AC3E}">
        <p14:creationId xmlns:p14="http://schemas.microsoft.com/office/powerpoint/2010/main" val="1762083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el presentatie">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90"/>
            <a:ext cx="12193200" cy="6858293"/>
          </a:xfrm>
          <a:prstGeom prst="rect">
            <a:avLst/>
          </a:prstGeom>
        </p:spPr>
      </p:pic>
      <p:sp>
        <p:nvSpPr>
          <p:cNvPr id="3" name="Ondertitel 2"/>
          <p:cNvSpPr>
            <a:spLocks noGrp="1"/>
          </p:cNvSpPr>
          <p:nvPr>
            <p:ph type="subTitle" idx="1"/>
          </p:nvPr>
        </p:nvSpPr>
        <p:spPr>
          <a:xfrm>
            <a:off x="1080000" y="2515759"/>
            <a:ext cx="5886000" cy="949329"/>
          </a:xfrm>
        </p:spPr>
        <p:txBody>
          <a:bodyPr anchor="t" anchorCtr="0">
            <a:normAutofit/>
          </a:bodyPr>
          <a:lstStyle>
            <a:lvl1pPr marL="0" indent="0" algn="l">
              <a:lnSpc>
                <a:spcPct val="89000"/>
              </a:lnSpc>
              <a:spcBef>
                <a:spcPts val="0"/>
              </a:spcBef>
              <a:buNone/>
              <a:defRPr sz="3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a:xfrm>
            <a:off x="987877" y="5870323"/>
            <a:ext cx="2743200" cy="365125"/>
          </a:xfrm>
        </p:spPr>
        <p:txBody>
          <a:bodyPr/>
          <a:lstStyle>
            <a:lvl1pPr>
              <a:defRPr sz="2000" b="1">
                <a:solidFill>
                  <a:schemeClr val="accent5"/>
                </a:solidFill>
              </a:defRPr>
            </a:lvl1pPr>
          </a:lstStyle>
          <a:p>
            <a:fld id="{22508242-D45F-4DF8-A7DC-458CC8C89180}" type="datetime4">
              <a:rPr lang="nl-BE" smtClean="0">
                <a:solidFill>
                  <a:srgbClr val="80AA9F"/>
                </a:solidFill>
              </a:rPr>
              <a:pPr/>
              <a:t>23 juni 2026</a:t>
            </a:fld>
            <a:endParaRPr lang="nl-BE">
              <a:solidFill>
                <a:srgbClr val="80AA9F"/>
              </a:solidFill>
            </a:endParaRPr>
          </a:p>
        </p:txBody>
      </p:sp>
      <p:sp>
        <p:nvSpPr>
          <p:cNvPr id="2" name="Titel 1"/>
          <p:cNvSpPr>
            <a:spLocks noGrp="1"/>
          </p:cNvSpPr>
          <p:nvPr>
            <p:ph type="ctrTitle"/>
          </p:nvPr>
        </p:nvSpPr>
        <p:spPr>
          <a:xfrm>
            <a:off x="1080000" y="908125"/>
            <a:ext cx="7992000" cy="1408816"/>
          </a:xfrm>
        </p:spPr>
        <p:txBody>
          <a:bodyPr anchor="b" anchorCtr="0">
            <a:normAutofit/>
          </a:bodyPr>
          <a:lstStyle>
            <a:lvl1pPr algn="l">
              <a:lnSpc>
                <a:spcPct val="99000"/>
              </a:lnSpc>
              <a:defRPr sz="4500">
                <a:solidFill>
                  <a:schemeClr val="tx2"/>
                </a:solidFill>
              </a:defRPr>
            </a:lvl1pPr>
          </a:lstStyle>
          <a:p>
            <a:r>
              <a:rPr lang="nl-NL"/>
              <a:t>Klik om de stijl te bewerken</a:t>
            </a:r>
            <a:endParaRPr lang="nl-BE"/>
          </a:p>
        </p:txBody>
      </p:sp>
    </p:spTree>
    <p:extLst>
      <p:ext uri="{BB962C8B-B14F-4D97-AF65-F5344CB8AC3E}">
        <p14:creationId xmlns:p14="http://schemas.microsoft.com/office/powerpoint/2010/main" val="29744879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cSld name="slot-dia">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2000"/>
            <a:ext cx="12193200" cy="5618255"/>
          </a:xfrm>
          <a:prstGeom prst="rect">
            <a:avLst/>
          </a:prstGeom>
        </p:spPr>
      </p:pic>
      <p:sp>
        <p:nvSpPr>
          <p:cNvPr id="2" name="Titel 1"/>
          <p:cNvSpPr>
            <a:spLocks noGrp="1"/>
          </p:cNvSpPr>
          <p:nvPr>
            <p:ph type="title" hasCustomPrompt="1"/>
          </p:nvPr>
        </p:nvSpPr>
        <p:spPr>
          <a:xfrm>
            <a:off x="1843784" y="1208316"/>
            <a:ext cx="8496000" cy="767968"/>
          </a:xfrm>
        </p:spPr>
        <p:txBody>
          <a:bodyPr anchor="t" anchorCtr="0">
            <a:normAutofit/>
          </a:bodyPr>
          <a:lstStyle>
            <a:lvl1pPr algn="ctr">
              <a:lnSpc>
                <a:spcPct val="99000"/>
              </a:lnSpc>
              <a:defRPr sz="4500">
                <a:solidFill>
                  <a:schemeClr val="tx2"/>
                </a:solidFill>
              </a:defRPr>
            </a:lvl1pPr>
          </a:lstStyle>
          <a:p>
            <a:r>
              <a:rPr lang="nl-NL"/>
              <a:t>Voeg hier je slotgroet in.</a:t>
            </a:r>
            <a:endParaRPr lang="nl-BE"/>
          </a:p>
        </p:txBody>
      </p:sp>
      <p:sp>
        <p:nvSpPr>
          <p:cNvPr id="3" name="Tijdelijke aanduiding voor tekst 2"/>
          <p:cNvSpPr>
            <a:spLocks noGrp="1"/>
          </p:cNvSpPr>
          <p:nvPr>
            <p:ph type="body" idx="1" hasCustomPrompt="1"/>
          </p:nvPr>
        </p:nvSpPr>
        <p:spPr>
          <a:xfrm>
            <a:off x="7454381" y="4651200"/>
            <a:ext cx="3934800" cy="1458000"/>
          </a:xfrm>
        </p:spPr>
        <p:txBody>
          <a:bodyPr anchor="b" anchorCtr="0">
            <a:normAutofit/>
          </a:bodyPr>
          <a:lstStyle>
            <a:lvl1pPr marL="0" indent="0" algn="r">
              <a:lnSpc>
                <a:spcPct val="117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Voornaam Familienaam</a:t>
            </a:r>
            <a:br>
              <a:rPr lang="nl-NL"/>
            </a:br>
            <a:r>
              <a:rPr lang="nl-NL"/>
              <a:t>rechtstreeks telefoonnummer rechtstreeks e-mailadres</a:t>
            </a:r>
          </a:p>
        </p:txBody>
      </p:sp>
    </p:spTree>
    <p:extLst>
      <p:ext uri="{BB962C8B-B14F-4D97-AF65-F5344CB8AC3E}">
        <p14:creationId xmlns:p14="http://schemas.microsoft.com/office/powerpoint/2010/main" val="3992378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hite - Slide">
    <p:spTree>
      <p:nvGrpSpPr>
        <p:cNvPr id="1" name=""/>
        <p:cNvGrpSpPr/>
        <p:nvPr/>
      </p:nvGrpSpPr>
      <p:grpSpPr>
        <a:xfrm>
          <a:off x="0" y="0"/>
          <a:ext cx="0" cy="0"/>
          <a:chOff x="0" y="0"/>
          <a:chExt cx="0" cy="0"/>
        </a:xfrm>
      </p:grpSpPr>
      <p:sp>
        <p:nvSpPr>
          <p:cNvPr id="9" name="Tijdelijke aanduiding voor tekst 8"/>
          <p:cNvSpPr>
            <a:spLocks noGrp="1"/>
          </p:cNvSpPr>
          <p:nvPr>
            <p:ph type="body" sz="quarter" idx="13" hasCustomPrompt="1"/>
          </p:nvPr>
        </p:nvSpPr>
        <p:spPr>
          <a:xfrm>
            <a:off x="359145" y="320614"/>
            <a:ext cx="6805774" cy="381546"/>
          </a:xfrm>
          <a:prstGeom prst="rect">
            <a:avLst/>
          </a:prstGeom>
          <a:solidFill>
            <a:schemeClr val="accent2"/>
          </a:solidFill>
        </p:spPr>
        <p:txBody>
          <a:bodyPr wrap="none" tIns="79200" bIns="79200" anchor="ctr">
            <a:spAutoFit/>
          </a:bodyPr>
          <a:lstStyle>
            <a:lvl1pPr marL="0" indent="0">
              <a:buFontTx/>
              <a:buNone/>
              <a:defRPr sz="1600" cap="all" spc="400" baseline="0">
                <a:solidFill>
                  <a:schemeClr val="bg1"/>
                </a:solidFill>
                <a:latin typeface="Trebuchet MS" charset="0"/>
                <a:ea typeface="Trebuchet MS" charset="0"/>
                <a:cs typeface="Trebuchet MS" charset="0"/>
              </a:defRPr>
            </a:lvl1pPr>
            <a:lvl2pPr marL="457189" indent="0">
              <a:buFontTx/>
              <a:buNone/>
              <a:defRPr sz="1600">
                <a:latin typeface="Trebuchet MS" charset="0"/>
                <a:ea typeface="Trebuchet MS" charset="0"/>
                <a:cs typeface="Trebuchet MS" charset="0"/>
              </a:defRPr>
            </a:lvl2pPr>
            <a:lvl3pPr marL="914377" indent="0">
              <a:buFontTx/>
              <a:buNone/>
              <a:defRPr sz="1600">
                <a:latin typeface="Trebuchet MS" charset="0"/>
                <a:ea typeface="Trebuchet MS" charset="0"/>
                <a:cs typeface="Trebuchet MS" charset="0"/>
              </a:defRPr>
            </a:lvl3pPr>
            <a:lvl4pPr marL="1371566" indent="0">
              <a:buFontTx/>
              <a:buNone/>
              <a:defRPr sz="1600">
                <a:latin typeface="Trebuchet MS" charset="0"/>
                <a:ea typeface="Trebuchet MS" charset="0"/>
                <a:cs typeface="Trebuchet MS" charset="0"/>
              </a:defRPr>
            </a:lvl4pPr>
            <a:lvl5pPr marL="1828754" indent="0">
              <a:buFontTx/>
              <a:buNone/>
              <a:defRPr sz="1600">
                <a:latin typeface="Trebuchet MS" charset="0"/>
                <a:ea typeface="Trebuchet MS" charset="0"/>
                <a:cs typeface="Trebuchet MS" charset="0"/>
              </a:defRPr>
            </a:lvl5pPr>
          </a:lstStyle>
          <a:p>
            <a:pPr lvl="0"/>
            <a:r>
              <a:rPr lang="nl-NL"/>
              <a:t>Klik om de titel van het model te bewerken</a:t>
            </a:r>
            <a:endParaRPr lang="en-GB"/>
          </a:p>
        </p:txBody>
      </p:sp>
    </p:spTree>
    <p:extLst>
      <p:ext uri="{BB962C8B-B14F-4D97-AF65-F5344CB8AC3E}">
        <p14:creationId xmlns:p14="http://schemas.microsoft.com/office/powerpoint/2010/main" val="1848663347"/>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hite - Fade">
    <p:spTree>
      <p:nvGrpSpPr>
        <p:cNvPr id="1" name=""/>
        <p:cNvGrpSpPr/>
        <p:nvPr/>
      </p:nvGrpSpPr>
      <p:grpSpPr>
        <a:xfrm>
          <a:off x="0" y="0"/>
          <a:ext cx="0" cy="0"/>
          <a:chOff x="0" y="0"/>
          <a:chExt cx="0" cy="0"/>
        </a:xfrm>
      </p:grpSpPr>
      <p:sp>
        <p:nvSpPr>
          <p:cNvPr id="9" name="Tijdelijke aanduiding voor tekst 8"/>
          <p:cNvSpPr>
            <a:spLocks noGrp="1"/>
          </p:cNvSpPr>
          <p:nvPr>
            <p:ph type="body" sz="quarter" idx="13" hasCustomPrompt="1"/>
          </p:nvPr>
        </p:nvSpPr>
        <p:spPr>
          <a:xfrm>
            <a:off x="359145" y="320614"/>
            <a:ext cx="6805774" cy="381546"/>
          </a:xfrm>
          <a:prstGeom prst="rect">
            <a:avLst/>
          </a:prstGeom>
          <a:solidFill>
            <a:schemeClr val="accent2"/>
          </a:solidFill>
        </p:spPr>
        <p:txBody>
          <a:bodyPr wrap="none" tIns="79200" bIns="79200" anchor="ctr">
            <a:spAutoFit/>
          </a:bodyPr>
          <a:lstStyle>
            <a:lvl1pPr marL="0" indent="0">
              <a:buFontTx/>
              <a:buNone/>
              <a:defRPr sz="1600" cap="all" spc="400" baseline="0">
                <a:solidFill>
                  <a:schemeClr val="bg1"/>
                </a:solidFill>
                <a:latin typeface="Trebuchet MS" charset="0"/>
                <a:ea typeface="Trebuchet MS" charset="0"/>
                <a:cs typeface="Trebuchet MS" charset="0"/>
              </a:defRPr>
            </a:lvl1pPr>
            <a:lvl2pPr marL="457189" indent="0">
              <a:buFontTx/>
              <a:buNone/>
              <a:defRPr sz="1600">
                <a:latin typeface="Trebuchet MS" charset="0"/>
                <a:ea typeface="Trebuchet MS" charset="0"/>
                <a:cs typeface="Trebuchet MS" charset="0"/>
              </a:defRPr>
            </a:lvl2pPr>
            <a:lvl3pPr marL="914377" indent="0">
              <a:buFontTx/>
              <a:buNone/>
              <a:defRPr sz="1600">
                <a:latin typeface="Trebuchet MS" charset="0"/>
                <a:ea typeface="Trebuchet MS" charset="0"/>
                <a:cs typeface="Trebuchet MS" charset="0"/>
              </a:defRPr>
            </a:lvl3pPr>
            <a:lvl4pPr marL="1371566" indent="0">
              <a:buFontTx/>
              <a:buNone/>
              <a:defRPr sz="1600">
                <a:latin typeface="Trebuchet MS" charset="0"/>
                <a:ea typeface="Trebuchet MS" charset="0"/>
                <a:cs typeface="Trebuchet MS" charset="0"/>
              </a:defRPr>
            </a:lvl4pPr>
            <a:lvl5pPr marL="1828754" indent="0">
              <a:buFontTx/>
              <a:buNone/>
              <a:defRPr sz="1600">
                <a:latin typeface="Trebuchet MS" charset="0"/>
                <a:ea typeface="Trebuchet MS" charset="0"/>
                <a:cs typeface="Trebuchet MS" charset="0"/>
              </a:defRPr>
            </a:lvl5pPr>
          </a:lstStyle>
          <a:p>
            <a:pPr lvl="0"/>
            <a:r>
              <a:rPr lang="nl-NL"/>
              <a:t>Klik om de titel van het model te bewerken</a:t>
            </a:r>
            <a:endParaRPr lang="en-GB"/>
          </a:p>
        </p:txBody>
      </p:sp>
    </p:spTree>
    <p:extLst>
      <p:ext uri="{BB962C8B-B14F-4D97-AF65-F5344CB8AC3E}">
        <p14:creationId xmlns:p14="http://schemas.microsoft.com/office/powerpoint/2010/main" val="57209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en object - SLIDE">
    <p:bg>
      <p:bgPr>
        <a:solidFill>
          <a:schemeClr val="accent2"/>
        </a:solid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r="1852"/>
          <a:stretch/>
        </p:blipFill>
        <p:spPr>
          <a:xfrm>
            <a:off x="0" y="0"/>
            <a:ext cx="12192000" cy="6858000"/>
          </a:xfrm>
          <a:prstGeom prst="rect">
            <a:avLst/>
          </a:prstGeom>
        </p:spPr>
      </p:pic>
      <p:sp>
        <p:nvSpPr>
          <p:cNvPr id="8" name="Tijdelijke aanduiding voor tekst 8"/>
          <p:cNvSpPr>
            <a:spLocks noGrp="1"/>
          </p:cNvSpPr>
          <p:nvPr>
            <p:ph type="body" sz="quarter" idx="13" hasCustomPrompt="1"/>
          </p:nvPr>
        </p:nvSpPr>
        <p:spPr>
          <a:xfrm>
            <a:off x="359145" y="320613"/>
            <a:ext cx="6805774" cy="381546"/>
          </a:xfrm>
          <a:prstGeom prst="rect">
            <a:avLst/>
          </a:prstGeom>
          <a:solidFill>
            <a:schemeClr val="bg1"/>
          </a:solidFill>
        </p:spPr>
        <p:txBody>
          <a:bodyPr wrap="none" tIns="79200" bIns="79200" anchor="ctr">
            <a:spAutoFit/>
          </a:bodyPr>
          <a:lstStyle>
            <a:lvl1pPr marL="0" indent="0">
              <a:buFontTx/>
              <a:buNone/>
              <a:defRPr sz="1600" cap="all" spc="400" baseline="0">
                <a:solidFill>
                  <a:schemeClr val="accent2"/>
                </a:solidFill>
                <a:latin typeface="Trebuchet MS" charset="0"/>
                <a:ea typeface="Trebuchet MS" charset="0"/>
                <a:cs typeface="Trebuchet MS" charset="0"/>
              </a:defRPr>
            </a:lvl1pPr>
            <a:lvl2pPr marL="457189" indent="0">
              <a:buFontTx/>
              <a:buNone/>
              <a:defRPr sz="1600">
                <a:latin typeface="Trebuchet MS" charset="0"/>
                <a:ea typeface="Trebuchet MS" charset="0"/>
                <a:cs typeface="Trebuchet MS" charset="0"/>
              </a:defRPr>
            </a:lvl2pPr>
            <a:lvl3pPr marL="914377" indent="0">
              <a:buFontTx/>
              <a:buNone/>
              <a:defRPr sz="1600">
                <a:latin typeface="Trebuchet MS" charset="0"/>
                <a:ea typeface="Trebuchet MS" charset="0"/>
                <a:cs typeface="Trebuchet MS" charset="0"/>
              </a:defRPr>
            </a:lvl3pPr>
            <a:lvl4pPr marL="1371566" indent="0">
              <a:buFontTx/>
              <a:buNone/>
              <a:defRPr sz="1600">
                <a:latin typeface="Trebuchet MS" charset="0"/>
                <a:ea typeface="Trebuchet MS" charset="0"/>
                <a:cs typeface="Trebuchet MS" charset="0"/>
              </a:defRPr>
            </a:lvl4pPr>
            <a:lvl5pPr marL="1828754" indent="0">
              <a:buFontTx/>
              <a:buNone/>
              <a:defRPr sz="1600">
                <a:latin typeface="Trebuchet MS" charset="0"/>
                <a:ea typeface="Trebuchet MS" charset="0"/>
                <a:cs typeface="Trebuchet MS" charset="0"/>
              </a:defRPr>
            </a:lvl5pPr>
          </a:lstStyle>
          <a:p>
            <a:pPr lvl="0"/>
            <a:r>
              <a:rPr lang="nl-NL"/>
              <a:t>Klik om de titel van het model te bewerken</a:t>
            </a:r>
            <a:endParaRPr lang="en-GB"/>
          </a:p>
        </p:txBody>
      </p:sp>
    </p:spTree>
    <p:extLst>
      <p:ext uri="{BB962C8B-B14F-4D97-AF65-F5344CB8AC3E}">
        <p14:creationId xmlns:p14="http://schemas.microsoft.com/office/powerpoint/2010/main" val="1457737784"/>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en object - FADE">
    <p:bg>
      <p:bgPr>
        <a:solidFill>
          <a:schemeClr val="accent2"/>
        </a:solid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r="1852"/>
          <a:stretch/>
        </p:blipFill>
        <p:spPr>
          <a:xfrm>
            <a:off x="0" y="0"/>
            <a:ext cx="12192000" cy="6858000"/>
          </a:xfrm>
          <a:prstGeom prst="rect">
            <a:avLst/>
          </a:prstGeom>
        </p:spPr>
      </p:pic>
      <p:sp>
        <p:nvSpPr>
          <p:cNvPr id="8" name="Tijdelijke aanduiding voor tekst 8"/>
          <p:cNvSpPr>
            <a:spLocks noGrp="1"/>
          </p:cNvSpPr>
          <p:nvPr>
            <p:ph type="body" sz="quarter" idx="13" hasCustomPrompt="1"/>
          </p:nvPr>
        </p:nvSpPr>
        <p:spPr>
          <a:xfrm>
            <a:off x="359145" y="320613"/>
            <a:ext cx="6805774" cy="381546"/>
          </a:xfrm>
          <a:prstGeom prst="rect">
            <a:avLst/>
          </a:prstGeom>
          <a:solidFill>
            <a:schemeClr val="bg1"/>
          </a:solidFill>
        </p:spPr>
        <p:txBody>
          <a:bodyPr wrap="none" tIns="79200" bIns="79200" anchor="ctr">
            <a:spAutoFit/>
          </a:bodyPr>
          <a:lstStyle>
            <a:lvl1pPr marL="0" indent="0">
              <a:buFontTx/>
              <a:buNone/>
              <a:defRPr sz="1600" cap="all" spc="400" baseline="0">
                <a:solidFill>
                  <a:schemeClr val="accent2"/>
                </a:solidFill>
                <a:latin typeface="Trebuchet MS" charset="0"/>
                <a:ea typeface="Trebuchet MS" charset="0"/>
                <a:cs typeface="Trebuchet MS" charset="0"/>
              </a:defRPr>
            </a:lvl1pPr>
            <a:lvl2pPr marL="457189" indent="0">
              <a:buFontTx/>
              <a:buNone/>
              <a:defRPr sz="1600">
                <a:latin typeface="Trebuchet MS" charset="0"/>
                <a:ea typeface="Trebuchet MS" charset="0"/>
                <a:cs typeface="Trebuchet MS" charset="0"/>
              </a:defRPr>
            </a:lvl2pPr>
            <a:lvl3pPr marL="914377" indent="0">
              <a:buFontTx/>
              <a:buNone/>
              <a:defRPr sz="1600">
                <a:latin typeface="Trebuchet MS" charset="0"/>
                <a:ea typeface="Trebuchet MS" charset="0"/>
                <a:cs typeface="Trebuchet MS" charset="0"/>
              </a:defRPr>
            </a:lvl3pPr>
            <a:lvl4pPr marL="1371566" indent="0">
              <a:buFontTx/>
              <a:buNone/>
              <a:defRPr sz="1600">
                <a:latin typeface="Trebuchet MS" charset="0"/>
                <a:ea typeface="Trebuchet MS" charset="0"/>
                <a:cs typeface="Trebuchet MS" charset="0"/>
              </a:defRPr>
            </a:lvl4pPr>
            <a:lvl5pPr marL="1828754" indent="0">
              <a:buFontTx/>
              <a:buNone/>
              <a:defRPr sz="1600">
                <a:latin typeface="Trebuchet MS" charset="0"/>
                <a:ea typeface="Trebuchet MS" charset="0"/>
                <a:cs typeface="Trebuchet MS" charset="0"/>
              </a:defRPr>
            </a:lvl5pPr>
          </a:lstStyle>
          <a:p>
            <a:pPr lvl="0"/>
            <a:r>
              <a:rPr lang="nl-NL"/>
              <a:t>Klik om de titel van het model te bewerken</a:t>
            </a:r>
            <a:endParaRPr lang="en-GB"/>
          </a:p>
        </p:txBody>
      </p:sp>
    </p:spTree>
    <p:extLst>
      <p:ext uri="{BB962C8B-B14F-4D97-AF65-F5344CB8AC3E}">
        <p14:creationId xmlns:p14="http://schemas.microsoft.com/office/powerpoint/2010/main" val="128725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ekst_v2">
    <p:spTree>
      <p:nvGrpSpPr>
        <p:cNvPr id="1" name=""/>
        <p:cNvGrpSpPr/>
        <p:nvPr/>
      </p:nvGrpSpPr>
      <p:grpSpPr>
        <a:xfrm>
          <a:off x="0" y="0"/>
          <a:ext cx="0" cy="0"/>
          <a:chOff x="0" y="0"/>
          <a:chExt cx="0" cy="0"/>
        </a:xfrm>
      </p:grpSpPr>
      <p:sp>
        <p:nvSpPr>
          <p:cNvPr id="8" name="Freeform 7"/>
          <p:cNvSpPr/>
          <p:nvPr userDrawn="1"/>
        </p:nvSpPr>
        <p:spPr>
          <a:xfrm>
            <a:off x="5272390" y="0"/>
            <a:ext cx="6919610" cy="6858000"/>
          </a:xfrm>
          <a:custGeom>
            <a:avLst/>
            <a:gdLst>
              <a:gd name="connsiteX0" fmla="*/ 5708081 w 5708081"/>
              <a:gd name="connsiteY0" fmla="*/ 0 h 6240521"/>
              <a:gd name="connsiteX1" fmla="*/ 5708081 w 5708081"/>
              <a:gd name="connsiteY1" fmla="*/ 6240521 h 6240521"/>
              <a:gd name="connsiteX2" fmla="*/ 0 w 5708081"/>
              <a:gd name="connsiteY2" fmla="*/ 6240521 h 6240521"/>
              <a:gd name="connsiteX3" fmla="*/ 8154 w 5708081"/>
              <a:gd name="connsiteY3" fmla="*/ 5918062 h 6240521"/>
              <a:gd name="connsiteX4" fmla="*/ 5645346 w 5708081"/>
              <a:gd name="connsiteY4" fmla="*/ 4621 h 624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8081" h="6240521">
                <a:moveTo>
                  <a:pt x="5708081" y="0"/>
                </a:moveTo>
                <a:lnTo>
                  <a:pt x="5708081" y="6240521"/>
                </a:lnTo>
                <a:lnTo>
                  <a:pt x="0" y="6240521"/>
                </a:lnTo>
                <a:lnTo>
                  <a:pt x="8154" y="5918062"/>
                </a:lnTo>
                <a:cubicBezTo>
                  <a:pt x="165496" y="2814082"/>
                  <a:pt x="2581488" y="306006"/>
                  <a:pt x="5645346" y="4621"/>
                </a:cubicBezTo>
                <a:close/>
              </a:path>
            </a:pathLst>
          </a:custGeom>
          <a:solidFill>
            <a:srgbClr val="90C3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1782445"/>
            <a:ext cx="10058400" cy="1356995"/>
          </a:xfrm>
        </p:spPr>
        <p:txBody>
          <a:bodyPr anchor="t" anchorCtr="0">
            <a:normAutofit/>
          </a:bodyPr>
          <a:lstStyle>
            <a:lvl1pPr>
              <a:defRPr sz="3500" baseline="0">
                <a:solidFill>
                  <a:srgbClr val="2A4B6D"/>
                </a:solidFill>
              </a:defRPr>
            </a:lvl1pPr>
          </a:lstStyle>
          <a:p>
            <a:r>
              <a:rPr lang="en-US" err="1"/>
              <a:t>Titel</a:t>
            </a:r>
            <a:r>
              <a:rPr lang="en-US"/>
              <a:t>. Lorem ipsum dolor sit </a:t>
            </a:r>
            <a:r>
              <a:rPr lang="en-US" err="1"/>
              <a:t>amet</a:t>
            </a:r>
            <a:r>
              <a:rPr lang="en-US"/>
              <a:t>.</a:t>
            </a:r>
            <a:br>
              <a:rPr lang="en-US"/>
            </a:br>
            <a:r>
              <a:rPr lang="en-US" err="1"/>
              <a:t>Kort</a:t>
            </a:r>
            <a:r>
              <a:rPr lang="en-US"/>
              <a:t> </a:t>
            </a:r>
            <a:r>
              <a:rPr lang="en-US" err="1"/>
              <a:t>en</a:t>
            </a:r>
            <a:r>
              <a:rPr lang="en-US"/>
              <a:t> </a:t>
            </a:r>
            <a:r>
              <a:rPr lang="en-US" err="1"/>
              <a:t>bondig</a:t>
            </a:r>
            <a:r>
              <a:rPr lang="en-US"/>
              <a:t>.</a:t>
            </a:r>
            <a:br>
              <a:rPr lang="en-US" sz="3500"/>
            </a:br>
            <a:endParaRPr lang="en-US"/>
          </a:p>
        </p:txBody>
      </p:sp>
      <p:pic>
        <p:nvPicPr>
          <p:cNvPr id="6" name="Picture 5"/>
          <p:cNvPicPr>
            <a:picLocks noChangeAspect="1"/>
          </p:cNvPicPr>
          <p:nvPr userDrawn="1"/>
        </p:nvPicPr>
        <p:blipFill>
          <a:blip r:embed="rId2"/>
          <a:stretch>
            <a:fillRect/>
          </a:stretch>
        </p:blipFill>
        <p:spPr>
          <a:xfrm>
            <a:off x="11369040" y="6018106"/>
            <a:ext cx="838200" cy="839894"/>
          </a:xfrm>
          <a:prstGeom prst="rect">
            <a:avLst/>
          </a:prstGeom>
        </p:spPr>
      </p:pic>
      <p:pic>
        <p:nvPicPr>
          <p:cNvPr id="7" name="Picture 6">
            <a:extLst>
              <a:ext uri="{FF2B5EF4-FFF2-40B4-BE49-F238E27FC236}">
                <a16:creationId xmlns:a16="http://schemas.microsoft.com/office/drawing/2014/main" id="{96A2DC65-E934-E54B-A440-782908C00559}"/>
              </a:ext>
            </a:extLst>
          </p:cNvPr>
          <p:cNvPicPr>
            <a:picLocks noChangeAspect="1"/>
          </p:cNvPicPr>
          <p:nvPr userDrawn="1"/>
        </p:nvPicPr>
        <p:blipFill>
          <a:blip r:embed="rId3"/>
          <a:stretch>
            <a:fillRect/>
          </a:stretch>
        </p:blipFill>
        <p:spPr>
          <a:xfrm rot="10800000">
            <a:off x="915783" y="-2"/>
            <a:ext cx="2088673" cy="551633"/>
          </a:xfrm>
          <a:prstGeom prst="rect">
            <a:avLst/>
          </a:prstGeom>
        </p:spPr>
      </p:pic>
      <p:sp>
        <p:nvSpPr>
          <p:cNvPr id="10" name="Text Placeholder 9"/>
          <p:cNvSpPr>
            <a:spLocks noGrp="1"/>
          </p:cNvSpPr>
          <p:nvPr>
            <p:ph type="body" sz="quarter" idx="10"/>
          </p:nvPr>
        </p:nvSpPr>
        <p:spPr>
          <a:xfrm>
            <a:off x="838200" y="3489325"/>
            <a:ext cx="10058400" cy="2652713"/>
          </a:xfrm>
        </p:spPr>
        <p:txBody>
          <a:bodyPr>
            <a:normAutofit/>
          </a:bodyPr>
          <a:lstStyle>
            <a:lvl1pPr>
              <a:defRPr sz="2000">
                <a:solidFill>
                  <a:srgbClr val="2A4B6D"/>
                </a:solidFill>
              </a:defRPr>
            </a:lvl1pPr>
          </a:lstStyle>
          <a:p>
            <a:pPr lvl="0"/>
            <a:r>
              <a:rPr lang="en-US"/>
              <a:t>Click to edit Master text style</a:t>
            </a:r>
          </a:p>
        </p:txBody>
      </p:sp>
    </p:spTree>
    <p:extLst>
      <p:ext uri="{BB962C8B-B14F-4D97-AF65-F5344CB8AC3E}">
        <p14:creationId xmlns:p14="http://schemas.microsoft.com/office/powerpoint/2010/main" val="826828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pagina_geenfoto-01">
    <p:bg>
      <p:bgPr>
        <a:solidFill>
          <a:srgbClr val="6FABAE">
            <a:alpha val="60000"/>
          </a:srgbClr>
        </a:solidFill>
        <a:effectLst/>
      </p:bgPr>
    </p:bg>
    <p:spTree>
      <p:nvGrpSpPr>
        <p:cNvPr id="1" name=""/>
        <p:cNvGrpSpPr/>
        <p:nvPr/>
      </p:nvGrpSpPr>
      <p:grpSpPr>
        <a:xfrm>
          <a:off x="0" y="0"/>
          <a:ext cx="0" cy="0"/>
          <a:chOff x="0" y="0"/>
          <a:chExt cx="0" cy="0"/>
        </a:xfrm>
      </p:grpSpPr>
      <p:sp>
        <p:nvSpPr>
          <p:cNvPr id="10" name="Freeform 9"/>
          <p:cNvSpPr/>
          <p:nvPr userDrawn="1"/>
        </p:nvSpPr>
        <p:spPr>
          <a:xfrm>
            <a:off x="5272390" y="0"/>
            <a:ext cx="6919610" cy="6858000"/>
          </a:xfrm>
          <a:custGeom>
            <a:avLst/>
            <a:gdLst>
              <a:gd name="connsiteX0" fmla="*/ 5708081 w 5708081"/>
              <a:gd name="connsiteY0" fmla="*/ 0 h 6240521"/>
              <a:gd name="connsiteX1" fmla="*/ 5708081 w 5708081"/>
              <a:gd name="connsiteY1" fmla="*/ 6240521 h 6240521"/>
              <a:gd name="connsiteX2" fmla="*/ 0 w 5708081"/>
              <a:gd name="connsiteY2" fmla="*/ 6240521 h 6240521"/>
              <a:gd name="connsiteX3" fmla="*/ 8154 w 5708081"/>
              <a:gd name="connsiteY3" fmla="*/ 5918062 h 6240521"/>
              <a:gd name="connsiteX4" fmla="*/ 5645346 w 5708081"/>
              <a:gd name="connsiteY4" fmla="*/ 4621 h 624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8081" h="6240521">
                <a:moveTo>
                  <a:pt x="5708081" y="0"/>
                </a:moveTo>
                <a:lnTo>
                  <a:pt x="5708081" y="6240521"/>
                </a:lnTo>
                <a:lnTo>
                  <a:pt x="0" y="6240521"/>
                </a:lnTo>
                <a:lnTo>
                  <a:pt x="8154" y="5918062"/>
                </a:lnTo>
                <a:cubicBezTo>
                  <a:pt x="165496" y="2814082"/>
                  <a:pt x="2581488" y="306006"/>
                  <a:pt x="5645346" y="4621"/>
                </a:cubicBezTo>
                <a:close/>
              </a:path>
            </a:pathLst>
          </a:custGeom>
          <a:solidFill>
            <a:srgbClr val="6FABA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C8AE8E7-7DAB-464D-8E76-A50DC3002001}"/>
              </a:ext>
            </a:extLst>
          </p:cNvPr>
          <p:cNvPicPr>
            <a:picLocks noChangeAspect="1"/>
          </p:cNvPicPr>
          <p:nvPr userDrawn="1"/>
        </p:nvPicPr>
        <p:blipFill>
          <a:blip r:embed="rId2"/>
          <a:stretch>
            <a:fillRect/>
          </a:stretch>
        </p:blipFill>
        <p:spPr>
          <a:xfrm rot="5400000">
            <a:off x="-750659" y="5225065"/>
            <a:ext cx="1990950" cy="526670"/>
          </a:xfrm>
          <a:prstGeom prst="rect">
            <a:avLst/>
          </a:prstGeom>
        </p:spPr>
      </p:pic>
      <p:sp>
        <p:nvSpPr>
          <p:cNvPr id="12" name="Freeform 11"/>
          <p:cNvSpPr/>
          <p:nvPr userDrawn="1"/>
        </p:nvSpPr>
        <p:spPr>
          <a:xfrm rot="16200000">
            <a:off x="1751081" y="-2365353"/>
            <a:ext cx="2278380" cy="4586212"/>
          </a:xfrm>
          <a:custGeom>
            <a:avLst/>
            <a:gdLst>
              <a:gd name="connsiteX0" fmla="*/ 2278380 w 2278380"/>
              <a:gd name="connsiteY0" fmla="*/ 0 h 4586212"/>
              <a:gd name="connsiteX1" fmla="*/ 2278380 w 2278380"/>
              <a:gd name="connsiteY1" fmla="*/ 4586212 h 4586212"/>
              <a:gd name="connsiteX2" fmla="*/ 2059353 w 2278380"/>
              <a:gd name="connsiteY2" fmla="*/ 4575152 h 4586212"/>
              <a:gd name="connsiteX3" fmla="*/ 0 w 2278380"/>
              <a:gd name="connsiteY3" fmla="*/ 2293106 h 4586212"/>
              <a:gd name="connsiteX4" fmla="*/ 2059353 w 2278380"/>
              <a:gd name="connsiteY4" fmla="*/ 11060 h 458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380" h="4586212">
                <a:moveTo>
                  <a:pt x="2278380" y="0"/>
                </a:moveTo>
                <a:lnTo>
                  <a:pt x="2278380" y="4586212"/>
                </a:lnTo>
                <a:lnTo>
                  <a:pt x="2059353" y="4575152"/>
                </a:lnTo>
                <a:cubicBezTo>
                  <a:pt x="902645" y="4457682"/>
                  <a:pt x="0" y="3480806"/>
                  <a:pt x="0" y="2293106"/>
                </a:cubicBezTo>
                <a:cubicBezTo>
                  <a:pt x="0" y="1105406"/>
                  <a:pt x="902645" y="128530"/>
                  <a:pt x="2059353" y="11060"/>
                </a:cubicBezTo>
                <a:close/>
              </a:path>
            </a:pathLst>
          </a:custGeom>
          <a:solidFill>
            <a:srgbClr val="6FABA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13243560" y="1432560"/>
            <a:ext cx="184731" cy="369332"/>
          </a:xfrm>
          <a:prstGeom prst="rect">
            <a:avLst/>
          </a:prstGeom>
          <a:noFill/>
        </p:spPr>
        <p:txBody>
          <a:bodyPr wrap="none" rtlCol="0">
            <a:spAutoFit/>
          </a:bodyPr>
          <a:lstStyle/>
          <a:p>
            <a:endParaRPr lang="en-US"/>
          </a:p>
        </p:txBody>
      </p:sp>
      <p:sp>
        <p:nvSpPr>
          <p:cNvPr id="15" name="Text Placeholder 14"/>
          <p:cNvSpPr>
            <a:spLocks noGrp="1"/>
          </p:cNvSpPr>
          <p:nvPr>
            <p:ph type="body" sz="quarter" idx="10" hasCustomPrompt="1"/>
          </p:nvPr>
        </p:nvSpPr>
        <p:spPr>
          <a:xfrm>
            <a:off x="1219200" y="4366831"/>
            <a:ext cx="2757488" cy="2243138"/>
          </a:xfrm>
        </p:spPr>
        <p:txBody>
          <a:bodyPr>
            <a:normAutofit/>
          </a:bodyPr>
          <a:lstStyle>
            <a:lvl1pPr marL="0" indent="0">
              <a:buFontTx/>
              <a:buNone/>
              <a:defRPr sz="15000">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01</a:t>
            </a:r>
          </a:p>
        </p:txBody>
      </p:sp>
      <p:pic>
        <p:nvPicPr>
          <p:cNvPr id="17" name="Picture 16"/>
          <p:cNvPicPr>
            <a:picLocks noChangeAspect="1"/>
          </p:cNvPicPr>
          <p:nvPr userDrawn="1"/>
        </p:nvPicPr>
        <p:blipFill>
          <a:blip r:embed="rId3"/>
          <a:stretch>
            <a:fillRect/>
          </a:stretch>
        </p:blipFill>
        <p:spPr>
          <a:xfrm>
            <a:off x="11353800" y="6018106"/>
            <a:ext cx="838200" cy="839894"/>
          </a:xfrm>
          <a:prstGeom prst="rect">
            <a:avLst/>
          </a:prstGeom>
        </p:spPr>
      </p:pic>
      <p:sp>
        <p:nvSpPr>
          <p:cNvPr id="2" name="Title 1"/>
          <p:cNvSpPr>
            <a:spLocks noGrp="1"/>
          </p:cNvSpPr>
          <p:nvPr>
            <p:ph type="title" hasCustomPrompt="1"/>
          </p:nvPr>
        </p:nvSpPr>
        <p:spPr>
          <a:xfrm>
            <a:off x="1219200" y="1432560"/>
            <a:ext cx="7665720" cy="1325563"/>
          </a:xfrm>
        </p:spPr>
        <p:txBody>
          <a:bodyPr/>
          <a:lstStyle>
            <a:lvl1pPr>
              <a:defRPr baseline="0">
                <a:solidFill>
                  <a:schemeClr val="bg1"/>
                </a:solidFill>
              </a:defRPr>
            </a:lvl1pPr>
          </a:lstStyle>
          <a:p>
            <a:r>
              <a:rPr lang="en-US" err="1"/>
              <a:t>Titelpagina</a:t>
            </a:r>
            <a:r>
              <a:rPr lang="en-US"/>
              <a:t> </a:t>
            </a:r>
            <a:r>
              <a:rPr lang="en-US" err="1"/>
              <a:t>zonder</a:t>
            </a:r>
            <a:r>
              <a:rPr lang="en-US"/>
              <a:t> </a:t>
            </a:r>
            <a:r>
              <a:rPr lang="en-US" err="1"/>
              <a:t>foto</a:t>
            </a:r>
            <a:r>
              <a:rPr lang="en-US"/>
              <a:t>.</a:t>
            </a:r>
            <a:br>
              <a:rPr lang="en-US"/>
            </a:br>
            <a:r>
              <a:rPr lang="en-US"/>
              <a:t>Lorem ipsum dolor sit </a:t>
            </a:r>
            <a:r>
              <a:rPr lang="en-US" err="1"/>
              <a:t>amet</a:t>
            </a:r>
            <a:r>
              <a:rPr lang="en-US"/>
              <a:t>.</a:t>
            </a:r>
          </a:p>
        </p:txBody>
      </p:sp>
    </p:spTree>
    <p:extLst>
      <p:ext uri="{BB962C8B-B14F-4D97-AF65-F5344CB8AC3E}">
        <p14:creationId xmlns:p14="http://schemas.microsoft.com/office/powerpoint/2010/main" val="2089831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pagina_zonderfoto-v2">
    <p:bg>
      <p:bgPr>
        <a:solidFill>
          <a:srgbClr val="2A4B6D"/>
        </a:solidFill>
        <a:effectLst/>
      </p:bgPr>
    </p:bg>
    <p:spTree>
      <p:nvGrpSpPr>
        <p:cNvPr id="1" name=""/>
        <p:cNvGrpSpPr/>
        <p:nvPr/>
      </p:nvGrpSpPr>
      <p:grpSpPr>
        <a:xfrm>
          <a:off x="0" y="0"/>
          <a:ext cx="0" cy="0"/>
          <a:chOff x="0" y="0"/>
          <a:chExt cx="0" cy="0"/>
        </a:xfrm>
      </p:grpSpPr>
      <p:sp>
        <p:nvSpPr>
          <p:cNvPr id="6" name="Freeform 5"/>
          <p:cNvSpPr/>
          <p:nvPr userDrawn="1"/>
        </p:nvSpPr>
        <p:spPr>
          <a:xfrm>
            <a:off x="5272390" y="0"/>
            <a:ext cx="6919610" cy="6858000"/>
          </a:xfrm>
          <a:custGeom>
            <a:avLst/>
            <a:gdLst>
              <a:gd name="connsiteX0" fmla="*/ 5708081 w 5708081"/>
              <a:gd name="connsiteY0" fmla="*/ 0 h 6240521"/>
              <a:gd name="connsiteX1" fmla="*/ 5708081 w 5708081"/>
              <a:gd name="connsiteY1" fmla="*/ 6240521 h 6240521"/>
              <a:gd name="connsiteX2" fmla="*/ 0 w 5708081"/>
              <a:gd name="connsiteY2" fmla="*/ 6240521 h 6240521"/>
              <a:gd name="connsiteX3" fmla="*/ 8154 w 5708081"/>
              <a:gd name="connsiteY3" fmla="*/ 5918062 h 6240521"/>
              <a:gd name="connsiteX4" fmla="*/ 5645346 w 5708081"/>
              <a:gd name="connsiteY4" fmla="*/ 4621 h 624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8081" h="6240521">
                <a:moveTo>
                  <a:pt x="5708081" y="0"/>
                </a:moveTo>
                <a:lnTo>
                  <a:pt x="5708081" y="6240521"/>
                </a:lnTo>
                <a:lnTo>
                  <a:pt x="0" y="6240521"/>
                </a:lnTo>
                <a:lnTo>
                  <a:pt x="8154" y="5918062"/>
                </a:lnTo>
                <a:cubicBezTo>
                  <a:pt x="165496" y="2814082"/>
                  <a:pt x="2581488" y="306006"/>
                  <a:pt x="5645346" y="4621"/>
                </a:cubicBezTo>
                <a:close/>
              </a:path>
            </a:pathLst>
          </a:custGeom>
          <a:solidFill>
            <a:srgbClr val="3E5F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19200" y="1691005"/>
            <a:ext cx="10515600" cy="1325563"/>
          </a:xfrm>
        </p:spPr>
        <p:txBody>
          <a:bodyPr/>
          <a:lstStyle>
            <a:lvl1pPr>
              <a:defRPr baseline="0">
                <a:solidFill>
                  <a:schemeClr val="bg1"/>
                </a:solidFill>
              </a:defRPr>
            </a:lvl1pPr>
          </a:lstStyle>
          <a:p>
            <a:r>
              <a:rPr lang="en-US" err="1"/>
              <a:t>Titelpagina</a:t>
            </a:r>
            <a:r>
              <a:rPr lang="en-US"/>
              <a:t> </a:t>
            </a:r>
            <a:r>
              <a:rPr lang="en-US" err="1"/>
              <a:t>zonder</a:t>
            </a:r>
            <a:r>
              <a:rPr lang="en-US"/>
              <a:t> </a:t>
            </a:r>
            <a:r>
              <a:rPr lang="en-US" err="1"/>
              <a:t>foto</a:t>
            </a:r>
            <a:r>
              <a:rPr lang="en-US"/>
              <a:t>.</a:t>
            </a:r>
            <a:br>
              <a:rPr lang="en-US"/>
            </a:br>
            <a:r>
              <a:rPr lang="en-US"/>
              <a:t>Lorem ipsum dolor sit </a:t>
            </a:r>
            <a:r>
              <a:rPr lang="en-US" err="1"/>
              <a:t>amet</a:t>
            </a:r>
            <a:r>
              <a:rPr lang="en-US"/>
              <a:t>.</a:t>
            </a:r>
          </a:p>
        </p:txBody>
      </p:sp>
      <p:sp>
        <p:nvSpPr>
          <p:cNvPr id="7" name="Freeform 6"/>
          <p:cNvSpPr/>
          <p:nvPr userDrawn="1"/>
        </p:nvSpPr>
        <p:spPr>
          <a:xfrm rot="16200000">
            <a:off x="1751081" y="-2201983"/>
            <a:ext cx="2278380" cy="4586212"/>
          </a:xfrm>
          <a:custGeom>
            <a:avLst/>
            <a:gdLst>
              <a:gd name="connsiteX0" fmla="*/ 2278380 w 2278380"/>
              <a:gd name="connsiteY0" fmla="*/ 0 h 4586212"/>
              <a:gd name="connsiteX1" fmla="*/ 2278380 w 2278380"/>
              <a:gd name="connsiteY1" fmla="*/ 4586212 h 4586212"/>
              <a:gd name="connsiteX2" fmla="*/ 2059353 w 2278380"/>
              <a:gd name="connsiteY2" fmla="*/ 4575152 h 4586212"/>
              <a:gd name="connsiteX3" fmla="*/ 0 w 2278380"/>
              <a:gd name="connsiteY3" fmla="*/ 2293106 h 4586212"/>
              <a:gd name="connsiteX4" fmla="*/ 2059353 w 2278380"/>
              <a:gd name="connsiteY4" fmla="*/ 11060 h 458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380" h="4586212">
                <a:moveTo>
                  <a:pt x="2278380" y="0"/>
                </a:moveTo>
                <a:lnTo>
                  <a:pt x="2278380" y="4586212"/>
                </a:lnTo>
                <a:lnTo>
                  <a:pt x="2059353" y="4575152"/>
                </a:lnTo>
                <a:cubicBezTo>
                  <a:pt x="902645" y="4457682"/>
                  <a:pt x="0" y="3480806"/>
                  <a:pt x="0" y="2293106"/>
                </a:cubicBezTo>
                <a:cubicBezTo>
                  <a:pt x="0" y="1105406"/>
                  <a:pt x="902645" y="128530"/>
                  <a:pt x="2059353" y="11060"/>
                </a:cubicBezTo>
                <a:close/>
              </a:path>
            </a:pathLst>
          </a:custGeom>
          <a:solidFill>
            <a:srgbClr val="DAEDE4">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8AE8E7-7DAB-464D-8E76-A50DC3002001}"/>
              </a:ext>
            </a:extLst>
          </p:cNvPr>
          <p:cNvPicPr>
            <a:picLocks noChangeAspect="1"/>
          </p:cNvPicPr>
          <p:nvPr userDrawn="1"/>
        </p:nvPicPr>
        <p:blipFill>
          <a:blip r:embed="rId2"/>
          <a:stretch>
            <a:fillRect/>
          </a:stretch>
        </p:blipFill>
        <p:spPr>
          <a:xfrm rot="5400000">
            <a:off x="-750659" y="5225065"/>
            <a:ext cx="1990950" cy="526670"/>
          </a:xfrm>
          <a:prstGeom prst="rect">
            <a:avLst/>
          </a:prstGeom>
        </p:spPr>
      </p:pic>
      <p:pic>
        <p:nvPicPr>
          <p:cNvPr id="9" name="Picture 8"/>
          <p:cNvPicPr>
            <a:picLocks noChangeAspect="1"/>
          </p:cNvPicPr>
          <p:nvPr userDrawn="1"/>
        </p:nvPicPr>
        <p:blipFill>
          <a:blip r:embed="rId3"/>
          <a:stretch>
            <a:fillRect/>
          </a:stretch>
        </p:blipFill>
        <p:spPr>
          <a:xfrm>
            <a:off x="11353800" y="6018106"/>
            <a:ext cx="838200" cy="839894"/>
          </a:xfrm>
          <a:prstGeom prst="rect">
            <a:avLst/>
          </a:prstGeom>
        </p:spPr>
      </p:pic>
      <p:sp>
        <p:nvSpPr>
          <p:cNvPr id="11" name="Text Placeholder 10"/>
          <p:cNvSpPr>
            <a:spLocks noGrp="1"/>
          </p:cNvSpPr>
          <p:nvPr>
            <p:ph type="body" sz="quarter" idx="10" hasCustomPrompt="1"/>
          </p:nvPr>
        </p:nvSpPr>
        <p:spPr>
          <a:xfrm>
            <a:off x="1219200" y="4334400"/>
            <a:ext cx="2834640" cy="2149475"/>
          </a:xfrm>
        </p:spPr>
        <p:txBody>
          <a:bodyPr>
            <a:noAutofit/>
          </a:bodyPr>
          <a:lstStyle>
            <a:lvl1pPr marL="0" indent="0">
              <a:buFontTx/>
              <a:buNone/>
              <a:defRPr sz="15000">
                <a:solidFill>
                  <a:schemeClr val="bg1"/>
                </a:solidFill>
              </a:defRPr>
            </a:lvl1pPr>
          </a:lstStyle>
          <a:p>
            <a:pPr lvl="0"/>
            <a:r>
              <a:rPr lang="en-US"/>
              <a:t>01</a:t>
            </a:r>
          </a:p>
        </p:txBody>
      </p:sp>
    </p:spTree>
    <p:extLst>
      <p:ext uri="{BB962C8B-B14F-4D97-AF65-F5344CB8AC3E}">
        <p14:creationId xmlns:p14="http://schemas.microsoft.com/office/powerpoint/2010/main" val="930050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agina">
    <p:spTree>
      <p:nvGrpSpPr>
        <p:cNvPr id="1" name=""/>
        <p:cNvGrpSpPr/>
        <p:nvPr/>
      </p:nvGrpSpPr>
      <p:grpSpPr>
        <a:xfrm>
          <a:off x="0" y="0"/>
          <a:ext cx="0" cy="0"/>
          <a:chOff x="0" y="0"/>
          <a:chExt cx="0" cy="0"/>
        </a:xfrm>
      </p:grpSpPr>
      <p:sp>
        <p:nvSpPr>
          <p:cNvPr id="10" name="Rectangle 16"/>
          <p:cNvSpPr/>
          <p:nvPr userDrawn="1"/>
        </p:nvSpPr>
        <p:spPr>
          <a:xfrm rot="16200000">
            <a:off x="2675313" y="-2675313"/>
            <a:ext cx="6858000" cy="12208625"/>
          </a:xfrm>
          <a:custGeom>
            <a:avLst/>
            <a:gdLst>
              <a:gd name="connsiteX0" fmla="*/ 0 w 1086522"/>
              <a:gd name="connsiteY0" fmla="*/ 0 h 1086522"/>
              <a:gd name="connsiteX1" fmla="*/ 1086522 w 1086522"/>
              <a:gd name="connsiteY1" fmla="*/ 0 h 1086522"/>
              <a:gd name="connsiteX2" fmla="*/ 1086522 w 1086522"/>
              <a:gd name="connsiteY2" fmla="*/ 1086522 h 1086522"/>
              <a:gd name="connsiteX3" fmla="*/ 0 w 1086522"/>
              <a:gd name="connsiteY3" fmla="*/ 1086522 h 1086522"/>
              <a:gd name="connsiteX4" fmla="*/ 0 w 1086522"/>
              <a:gd name="connsiteY4" fmla="*/ 0 h 1086522"/>
              <a:gd name="connsiteX0" fmla="*/ 0 w 1086522"/>
              <a:gd name="connsiteY0" fmla="*/ 0 h 1086522"/>
              <a:gd name="connsiteX1" fmla="*/ 505609 w 1086522"/>
              <a:gd name="connsiteY1" fmla="*/ 494852 h 1086522"/>
              <a:gd name="connsiteX2" fmla="*/ 1086522 w 1086522"/>
              <a:gd name="connsiteY2" fmla="*/ 1086522 h 1086522"/>
              <a:gd name="connsiteX3" fmla="*/ 0 w 1086522"/>
              <a:gd name="connsiteY3" fmla="*/ 1086522 h 1086522"/>
              <a:gd name="connsiteX4" fmla="*/ 0 w 1086522"/>
              <a:gd name="connsiteY4" fmla="*/ 0 h 1086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6522" h="1086522">
                <a:moveTo>
                  <a:pt x="0" y="0"/>
                </a:moveTo>
                <a:lnTo>
                  <a:pt x="505609" y="494852"/>
                </a:lnTo>
                <a:lnTo>
                  <a:pt x="1086522" y="1086522"/>
                </a:lnTo>
                <a:lnTo>
                  <a:pt x="0" y="1086522"/>
                </a:lnTo>
                <a:lnTo>
                  <a:pt x="0" y="0"/>
                </a:lnTo>
                <a:close/>
              </a:path>
            </a:pathLst>
          </a:custGeom>
          <a:solidFill>
            <a:srgbClr val="90C3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2590165"/>
            <a:ext cx="10515600" cy="1325563"/>
          </a:xfrm>
        </p:spPr>
        <p:txBody>
          <a:bodyPr>
            <a:normAutofit/>
          </a:bodyPr>
          <a:lstStyle>
            <a:lvl1pPr algn="ctr">
              <a:defRPr sz="3000">
                <a:solidFill>
                  <a:srgbClr val="2A4B6D"/>
                </a:solidFill>
              </a:defRPr>
            </a:lvl1pPr>
          </a:lstStyle>
          <a:p>
            <a:r>
              <a:rPr lang="en-US"/>
              <a:t>Lorem ipsum dolor sit </a:t>
            </a:r>
            <a:r>
              <a:rPr lang="en-US" err="1"/>
              <a:t>amet</a:t>
            </a:r>
            <a:r>
              <a:rPr lang="en-US"/>
              <a:t>.</a:t>
            </a:r>
            <a:br>
              <a:rPr lang="en-US"/>
            </a:br>
            <a:r>
              <a:rPr lang="en-US" err="1"/>
              <a:t>Quotepagina</a:t>
            </a:r>
            <a:r>
              <a:rPr lang="en-US"/>
              <a:t>.</a:t>
            </a:r>
          </a:p>
        </p:txBody>
      </p:sp>
      <p:pic>
        <p:nvPicPr>
          <p:cNvPr id="6" name="Picture 5"/>
          <p:cNvPicPr>
            <a:picLocks noChangeAspect="1"/>
          </p:cNvPicPr>
          <p:nvPr userDrawn="1"/>
        </p:nvPicPr>
        <p:blipFill>
          <a:blip r:embed="rId2"/>
          <a:stretch>
            <a:fillRect/>
          </a:stretch>
        </p:blipFill>
        <p:spPr>
          <a:xfrm>
            <a:off x="11369040" y="6018106"/>
            <a:ext cx="838200" cy="839894"/>
          </a:xfrm>
          <a:prstGeom prst="rect">
            <a:avLst/>
          </a:prstGeom>
        </p:spPr>
      </p:pic>
      <p:sp>
        <p:nvSpPr>
          <p:cNvPr id="7" name="Title 8"/>
          <p:cNvSpPr txBox="1">
            <a:spLocks/>
          </p:cNvSpPr>
          <p:nvPr userDrawn="1"/>
        </p:nvSpPr>
        <p:spPr>
          <a:xfrm>
            <a:off x="5477393" y="1146523"/>
            <a:ext cx="780011" cy="931660"/>
          </a:xfrm>
          <a:prstGeom prst="rect">
            <a:avLst/>
          </a:prstGeom>
        </p:spPr>
        <p:txBody>
          <a:bodyPr/>
          <a:lstStyle>
            <a:lvl1pPr algn="ctr" defTabSz="914400" rtl="0" eaLnBrk="1" latinLnBrk="0" hangingPunct="1">
              <a:lnSpc>
                <a:spcPct val="90000"/>
              </a:lnSpc>
              <a:spcBef>
                <a:spcPct val="0"/>
              </a:spcBef>
              <a:buNone/>
              <a:defRPr sz="4000" kern="1200" baseline="0">
                <a:solidFill>
                  <a:schemeClr val="bg1"/>
                </a:solidFill>
                <a:latin typeface="Arial" charset="0"/>
                <a:ea typeface="Arial" charset="0"/>
                <a:cs typeface="Arial" charset="0"/>
              </a:defRPr>
            </a:lvl1pPr>
          </a:lstStyle>
          <a:p>
            <a:pPr algn="l"/>
            <a:r>
              <a:rPr lang="en-US" sz="15000">
                <a:solidFill>
                  <a:srgbClr val="E7876B"/>
                </a:solidFill>
              </a:rPr>
              <a:t>“</a:t>
            </a:r>
          </a:p>
        </p:txBody>
      </p:sp>
      <p:sp>
        <p:nvSpPr>
          <p:cNvPr id="9" name="Text Placeholder 8"/>
          <p:cNvSpPr>
            <a:spLocks noGrp="1"/>
          </p:cNvSpPr>
          <p:nvPr>
            <p:ph type="body" sz="quarter" idx="10" hasCustomPrompt="1"/>
          </p:nvPr>
        </p:nvSpPr>
        <p:spPr>
          <a:xfrm>
            <a:off x="5471157" y="4256894"/>
            <a:ext cx="851580" cy="341632"/>
          </a:xfrm>
        </p:spPr>
        <p:txBody>
          <a:bodyPr wrap="square" rIns="90000">
            <a:spAutoFit/>
          </a:bodyPr>
          <a:lstStyle>
            <a:lvl1pPr marL="0" indent="0" algn="ctr">
              <a:buFontTx/>
              <a:buNone/>
              <a:defRPr sz="1800">
                <a:solidFill>
                  <a:srgbClr val="D98D72"/>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err="1"/>
              <a:t>naam</a:t>
            </a:r>
            <a:endParaRPr lang="en-US"/>
          </a:p>
        </p:txBody>
      </p:sp>
    </p:spTree>
    <p:extLst>
      <p:ext uri="{BB962C8B-B14F-4D97-AF65-F5344CB8AC3E}">
        <p14:creationId xmlns:p14="http://schemas.microsoft.com/office/powerpoint/2010/main" val="1792956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metf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5360" y="746760"/>
            <a:ext cx="5257800" cy="2006190"/>
          </a:xfrm>
        </p:spPr>
        <p:txBody>
          <a:bodyPr anchor="t" anchorCtr="0">
            <a:normAutofit/>
          </a:bodyPr>
          <a:lstStyle>
            <a:lvl1pPr>
              <a:defRPr sz="3500" baseline="0">
                <a:solidFill>
                  <a:srgbClr val="6FABAE"/>
                </a:solidFill>
              </a:defRPr>
            </a:lvl1pPr>
          </a:lstStyle>
          <a:p>
            <a:r>
              <a:rPr lang="en-US" err="1"/>
              <a:t>Titel</a:t>
            </a:r>
            <a:r>
              <a:rPr lang="en-US"/>
              <a:t>. </a:t>
            </a:r>
            <a:r>
              <a:rPr lang="en-US" err="1"/>
              <a:t>Tekstpagina</a:t>
            </a:r>
            <a:r>
              <a:rPr lang="en-US"/>
              <a:t> met </a:t>
            </a:r>
            <a:r>
              <a:rPr lang="en-US" err="1"/>
              <a:t>foto</a:t>
            </a:r>
            <a:r>
              <a:rPr lang="en-US"/>
              <a:t>. Lorem ipsum sit dolor </a:t>
            </a:r>
            <a:r>
              <a:rPr lang="en-US" err="1"/>
              <a:t>amet</a:t>
            </a:r>
            <a:r>
              <a:rPr lang="en-US"/>
              <a:t>.</a:t>
            </a:r>
          </a:p>
        </p:txBody>
      </p:sp>
      <p:sp>
        <p:nvSpPr>
          <p:cNvPr id="8" name="Freeform 7"/>
          <p:cNvSpPr/>
          <p:nvPr userDrawn="1"/>
        </p:nvSpPr>
        <p:spPr>
          <a:xfrm rot="16200000">
            <a:off x="9793605" y="-1993720"/>
            <a:ext cx="3150870" cy="6342470"/>
          </a:xfrm>
          <a:custGeom>
            <a:avLst/>
            <a:gdLst>
              <a:gd name="connsiteX0" fmla="*/ 2278380 w 2278380"/>
              <a:gd name="connsiteY0" fmla="*/ 0 h 4586212"/>
              <a:gd name="connsiteX1" fmla="*/ 2278380 w 2278380"/>
              <a:gd name="connsiteY1" fmla="*/ 4586212 h 4586212"/>
              <a:gd name="connsiteX2" fmla="*/ 2059353 w 2278380"/>
              <a:gd name="connsiteY2" fmla="*/ 4575152 h 4586212"/>
              <a:gd name="connsiteX3" fmla="*/ 0 w 2278380"/>
              <a:gd name="connsiteY3" fmla="*/ 2293106 h 4586212"/>
              <a:gd name="connsiteX4" fmla="*/ 2059353 w 2278380"/>
              <a:gd name="connsiteY4" fmla="*/ 11060 h 458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380" h="4586212">
                <a:moveTo>
                  <a:pt x="2278380" y="0"/>
                </a:moveTo>
                <a:lnTo>
                  <a:pt x="2278380" y="4586212"/>
                </a:lnTo>
                <a:lnTo>
                  <a:pt x="2059353" y="4575152"/>
                </a:lnTo>
                <a:cubicBezTo>
                  <a:pt x="902645" y="4457682"/>
                  <a:pt x="0" y="3480806"/>
                  <a:pt x="0" y="2293106"/>
                </a:cubicBezTo>
                <a:cubicBezTo>
                  <a:pt x="0" y="1105406"/>
                  <a:pt x="902645" y="128530"/>
                  <a:pt x="2059353" y="11060"/>
                </a:cubicBezTo>
                <a:close/>
              </a:path>
            </a:pathLst>
          </a:custGeom>
          <a:solidFill>
            <a:srgbClr val="D98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C8AE8E7-7DAB-464D-8E76-A50DC3002001}"/>
              </a:ext>
            </a:extLst>
          </p:cNvPr>
          <p:cNvPicPr>
            <a:picLocks noChangeAspect="1"/>
          </p:cNvPicPr>
          <p:nvPr userDrawn="1"/>
        </p:nvPicPr>
        <p:blipFill>
          <a:blip r:embed="rId2"/>
          <a:stretch>
            <a:fillRect/>
          </a:stretch>
        </p:blipFill>
        <p:spPr>
          <a:xfrm rot="5400000">
            <a:off x="-750659" y="1494140"/>
            <a:ext cx="1990950" cy="526670"/>
          </a:xfrm>
          <a:prstGeom prst="rect">
            <a:avLst/>
          </a:prstGeom>
        </p:spPr>
      </p:pic>
      <p:sp>
        <p:nvSpPr>
          <p:cNvPr id="12" name="Text Placeholder 11"/>
          <p:cNvSpPr>
            <a:spLocks noGrp="1"/>
          </p:cNvSpPr>
          <p:nvPr>
            <p:ph type="body" sz="quarter" idx="10" hasCustomPrompt="1"/>
          </p:nvPr>
        </p:nvSpPr>
        <p:spPr>
          <a:xfrm>
            <a:off x="974725" y="3016885"/>
            <a:ext cx="5257800" cy="2759075"/>
          </a:xfrm>
        </p:spPr>
        <p:txBody>
          <a:bodyPr>
            <a:normAutofit/>
          </a:bodyPr>
          <a:lstStyle>
            <a:lvl1pPr>
              <a:lnSpc>
                <a:spcPct val="150000"/>
              </a:lnSpc>
              <a:defRPr sz="2000" baseline="0">
                <a:solidFill>
                  <a:srgbClr val="2A4B6D"/>
                </a:solidFill>
              </a:defRPr>
            </a:lvl1pPr>
          </a:lstStyle>
          <a:p>
            <a:pPr lvl="0"/>
            <a:r>
              <a:rPr lang="en-US" sz="2000" err="1"/>
              <a:t>Tekst</a:t>
            </a:r>
            <a:r>
              <a:rPr lang="en-US" sz="2000"/>
              <a:t>. Lorem ipsum dolor sit </a:t>
            </a:r>
            <a:r>
              <a:rPr lang="en-US" sz="2000" err="1"/>
              <a:t>amet</a:t>
            </a:r>
            <a:r>
              <a:rPr lang="en-US" sz="2000"/>
              <a:t>.</a:t>
            </a:r>
          </a:p>
          <a:p>
            <a:pPr lvl="0"/>
            <a:r>
              <a:rPr lang="en-US" sz="2000" err="1"/>
              <a:t>Tekst</a:t>
            </a:r>
            <a:r>
              <a:rPr lang="en-US" sz="2000"/>
              <a:t>.</a:t>
            </a:r>
            <a:endParaRPr lang="en-US"/>
          </a:p>
        </p:txBody>
      </p:sp>
      <p:pic>
        <p:nvPicPr>
          <p:cNvPr id="13" name="Picture 12">
            <a:extLst>
              <a:ext uri="{FF2B5EF4-FFF2-40B4-BE49-F238E27FC236}">
                <a16:creationId xmlns:a16="http://schemas.microsoft.com/office/drawing/2014/main" id="{1C43DF7D-70F4-6643-B899-CE6A7F1352B7}"/>
              </a:ext>
            </a:extLst>
          </p:cNvPr>
          <p:cNvPicPr>
            <a:picLocks noChangeAspect="1"/>
          </p:cNvPicPr>
          <p:nvPr userDrawn="1"/>
        </p:nvPicPr>
        <p:blipFill>
          <a:blip r:embed="rId3"/>
          <a:stretch>
            <a:fillRect/>
          </a:stretch>
        </p:blipFill>
        <p:spPr>
          <a:xfrm rot="5400000">
            <a:off x="-300292" y="5850467"/>
            <a:ext cx="2615652" cy="2015066"/>
          </a:xfrm>
          <a:prstGeom prst="rect">
            <a:avLst/>
          </a:prstGeom>
        </p:spPr>
      </p:pic>
      <p:pic>
        <p:nvPicPr>
          <p:cNvPr id="14" name="Picture 13"/>
          <p:cNvPicPr>
            <a:picLocks noChangeAspect="1"/>
          </p:cNvPicPr>
          <p:nvPr userDrawn="1"/>
        </p:nvPicPr>
        <p:blipFill>
          <a:blip r:embed="rId4"/>
          <a:stretch>
            <a:fillRect/>
          </a:stretch>
        </p:blipFill>
        <p:spPr>
          <a:xfrm>
            <a:off x="11369040" y="6018106"/>
            <a:ext cx="838200" cy="839894"/>
          </a:xfrm>
          <a:prstGeom prst="rect">
            <a:avLst/>
          </a:prstGeom>
        </p:spPr>
      </p:pic>
      <p:sp>
        <p:nvSpPr>
          <p:cNvPr id="16" name="Picture Placeholder 15"/>
          <p:cNvSpPr>
            <a:spLocks noGrp="1"/>
          </p:cNvSpPr>
          <p:nvPr>
            <p:ph type="pic" sz="quarter" idx="11"/>
          </p:nvPr>
        </p:nvSpPr>
        <p:spPr>
          <a:xfrm>
            <a:off x="7498079" y="2177103"/>
            <a:ext cx="4038283" cy="3598222"/>
          </a:xfrm>
        </p:spPr>
        <p:txBody>
          <a:bodyPr/>
          <a:lstStyle/>
          <a:p>
            <a:endParaRPr lang="en-US"/>
          </a:p>
        </p:txBody>
      </p:sp>
    </p:spTree>
    <p:extLst>
      <p:ext uri="{BB962C8B-B14F-4D97-AF65-F5344CB8AC3E}">
        <p14:creationId xmlns:p14="http://schemas.microsoft.com/office/powerpoint/2010/main" val="44590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6" name="Freeform 5"/>
          <p:cNvSpPr/>
          <p:nvPr userDrawn="1"/>
        </p:nvSpPr>
        <p:spPr>
          <a:xfrm rot="16200000">
            <a:off x="8793613" y="-1703313"/>
            <a:ext cx="2136726" cy="4301072"/>
          </a:xfrm>
          <a:custGeom>
            <a:avLst/>
            <a:gdLst>
              <a:gd name="connsiteX0" fmla="*/ 2278380 w 2278380"/>
              <a:gd name="connsiteY0" fmla="*/ 0 h 4586212"/>
              <a:gd name="connsiteX1" fmla="*/ 2278380 w 2278380"/>
              <a:gd name="connsiteY1" fmla="*/ 4586212 h 4586212"/>
              <a:gd name="connsiteX2" fmla="*/ 2059353 w 2278380"/>
              <a:gd name="connsiteY2" fmla="*/ 4575152 h 4586212"/>
              <a:gd name="connsiteX3" fmla="*/ 0 w 2278380"/>
              <a:gd name="connsiteY3" fmla="*/ 2293106 h 4586212"/>
              <a:gd name="connsiteX4" fmla="*/ 2059353 w 2278380"/>
              <a:gd name="connsiteY4" fmla="*/ 11060 h 458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380" h="4586212">
                <a:moveTo>
                  <a:pt x="2278380" y="0"/>
                </a:moveTo>
                <a:lnTo>
                  <a:pt x="2278380" y="4586212"/>
                </a:lnTo>
                <a:lnTo>
                  <a:pt x="2059353" y="4575152"/>
                </a:lnTo>
                <a:cubicBezTo>
                  <a:pt x="902645" y="4457682"/>
                  <a:pt x="0" y="3480806"/>
                  <a:pt x="0" y="2293106"/>
                </a:cubicBezTo>
                <a:cubicBezTo>
                  <a:pt x="0" y="1105406"/>
                  <a:pt x="902645" y="128530"/>
                  <a:pt x="2059353" y="11060"/>
                </a:cubicBezTo>
                <a:close/>
              </a:path>
            </a:pathLst>
          </a:custGeom>
          <a:solidFill>
            <a:srgbClr val="B6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6A2DC65-E934-E54B-A440-782908C00559}"/>
              </a:ext>
            </a:extLst>
          </p:cNvPr>
          <p:cNvPicPr>
            <a:picLocks noChangeAspect="1"/>
          </p:cNvPicPr>
          <p:nvPr userDrawn="1"/>
        </p:nvPicPr>
        <p:blipFill>
          <a:blip r:embed="rId2"/>
          <a:stretch>
            <a:fillRect/>
          </a:stretch>
        </p:blipFill>
        <p:spPr>
          <a:xfrm>
            <a:off x="915784" y="6326154"/>
            <a:ext cx="2032689" cy="545592"/>
          </a:xfrm>
          <a:prstGeom prst="rect">
            <a:avLst/>
          </a:prstGeom>
        </p:spPr>
      </p:pic>
      <p:pic>
        <p:nvPicPr>
          <p:cNvPr id="8" name="Picture 7"/>
          <p:cNvPicPr>
            <a:picLocks noChangeAspect="1"/>
          </p:cNvPicPr>
          <p:nvPr userDrawn="1"/>
        </p:nvPicPr>
        <p:blipFill>
          <a:blip r:embed="rId3"/>
          <a:stretch>
            <a:fillRect/>
          </a:stretch>
        </p:blipFill>
        <p:spPr>
          <a:xfrm>
            <a:off x="11369040" y="6018106"/>
            <a:ext cx="838200" cy="839894"/>
          </a:xfrm>
          <a:prstGeom prst="rect">
            <a:avLst/>
          </a:prstGeom>
        </p:spPr>
      </p:pic>
      <p:sp>
        <p:nvSpPr>
          <p:cNvPr id="2" name="Title 1"/>
          <p:cNvSpPr>
            <a:spLocks noGrp="1"/>
          </p:cNvSpPr>
          <p:nvPr>
            <p:ph type="title" hasCustomPrompt="1"/>
          </p:nvPr>
        </p:nvSpPr>
        <p:spPr>
          <a:xfrm>
            <a:off x="838200" y="852805"/>
            <a:ext cx="10515600" cy="1325563"/>
          </a:xfrm>
        </p:spPr>
        <p:txBody>
          <a:bodyPr anchor="t" anchorCtr="0">
            <a:normAutofit/>
          </a:bodyPr>
          <a:lstStyle>
            <a:lvl1pPr>
              <a:defRPr sz="3500" baseline="0">
                <a:solidFill>
                  <a:srgbClr val="2A4B6D"/>
                </a:solidFill>
              </a:defRPr>
            </a:lvl1pPr>
          </a:lstStyle>
          <a:p>
            <a:r>
              <a:rPr lang="en-US" err="1"/>
              <a:t>Titel</a:t>
            </a:r>
            <a:r>
              <a:rPr lang="en-US"/>
              <a:t>. Lorem ipsum dolor sit </a:t>
            </a:r>
            <a:r>
              <a:rPr lang="en-US" err="1"/>
              <a:t>amet</a:t>
            </a:r>
            <a:r>
              <a:rPr lang="en-US"/>
              <a:t>. </a:t>
            </a:r>
            <a:r>
              <a:rPr lang="en-US" err="1"/>
              <a:t>Kort</a:t>
            </a:r>
            <a:r>
              <a:rPr lang="en-US"/>
              <a:t> </a:t>
            </a:r>
            <a:r>
              <a:rPr lang="en-US" err="1"/>
              <a:t>en</a:t>
            </a:r>
            <a:r>
              <a:rPr lang="en-US"/>
              <a:t> </a:t>
            </a:r>
            <a:r>
              <a:rPr lang="en-US" err="1"/>
              <a:t>bondig</a:t>
            </a:r>
            <a:r>
              <a:rPr lang="en-US"/>
              <a:t>.</a:t>
            </a:r>
            <a:br>
              <a:rPr lang="en-US"/>
            </a:br>
            <a:r>
              <a:rPr lang="en-US"/>
              <a:t>Max. 2 regels.</a:t>
            </a:r>
          </a:p>
        </p:txBody>
      </p:sp>
    </p:spTree>
    <p:extLst>
      <p:ext uri="{BB962C8B-B14F-4D97-AF65-F5344CB8AC3E}">
        <p14:creationId xmlns:p14="http://schemas.microsoft.com/office/powerpoint/2010/main" val="736508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_v2">
    <p:spTree>
      <p:nvGrpSpPr>
        <p:cNvPr id="1" name=""/>
        <p:cNvGrpSpPr/>
        <p:nvPr/>
      </p:nvGrpSpPr>
      <p:grpSpPr>
        <a:xfrm>
          <a:off x="0" y="0"/>
          <a:ext cx="0" cy="0"/>
          <a:chOff x="0" y="0"/>
          <a:chExt cx="0" cy="0"/>
        </a:xfrm>
      </p:grpSpPr>
      <p:sp>
        <p:nvSpPr>
          <p:cNvPr id="8" name="Freeform 7"/>
          <p:cNvSpPr/>
          <p:nvPr userDrawn="1"/>
        </p:nvSpPr>
        <p:spPr>
          <a:xfrm>
            <a:off x="5272390" y="0"/>
            <a:ext cx="6919610" cy="6858000"/>
          </a:xfrm>
          <a:custGeom>
            <a:avLst/>
            <a:gdLst>
              <a:gd name="connsiteX0" fmla="*/ 5708081 w 5708081"/>
              <a:gd name="connsiteY0" fmla="*/ 0 h 6240521"/>
              <a:gd name="connsiteX1" fmla="*/ 5708081 w 5708081"/>
              <a:gd name="connsiteY1" fmla="*/ 6240521 h 6240521"/>
              <a:gd name="connsiteX2" fmla="*/ 0 w 5708081"/>
              <a:gd name="connsiteY2" fmla="*/ 6240521 h 6240521"/>
              <a:gd name="connsiteX3" fmla="*/ 8154 w 5708081"/>
              <a:gd name="connsiteY3" fmla="*/ 5918062 h 6240521"/>
              <a:gd name="connsiteX4" fmla="*/ 5645346 w 5708081"/>
              <a:gd name="connsiteY4" fmla="*/ 4621 h 624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8081" h="6240521">
                <a:moveTo>
                  <a:pt x="5708081" y="0"/>
                </a:moveTo>
                <a:lnTo>
                  <a:pt x="5708081" y="6240521"/>
                </a:lnTo>
                <a:lnTo>
                  <a:pt x="0" y="6240521"/>
                </a:lnTo>
                <a:lnTo>
                  <a:pt x="8154" y="5918062"/>
                </a:lnTo>
                <a:cubicBezTo>
                  <a:pt x="165496" y="2814082"/>
                  <a:pt x="2581488" y="306006"/>
                  <a:pt x="5645346" y="4621"/>
                </a:cubicBezTo>
                <a:close/>
              </a:path>
            </a:pathLst>
          </a:custGeom>
          <a:solidFill>
            <a:srgbClr val="90C39B">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1782445"/>
            <a:ext cx="10058400" cy="1356995"/>
          </a:xfrm>
        </p:spPr>
        <p:txBody>
          <a:bodyPr anchor="t" anchorCtr="0">
            <a:normAutofit/>
          </a:bodyPr>
          <a:lstStyle>
            <a:lvl1pPr>
              <a:defRPr sz="3500" baseline="0">
                <a:solidFill>
                  <a:srgbClr val="2A4B6D"/>
                </a:solidFill>
              </a:defRPr>
            </a:lvl1pPr>
          </a:lstStyle>
          <a:p>
            <a:r>
              <a:rPr lang="en-US" err="1"/>
              <a:t>Titel</a:t>
            </a:r>
            <a:r>
              <a:rPr lang="en-US"/>
              <a:t>. Lorem ipsum dolor sit </a:t>
            </a:r>
            <a:r>
              <a:rPr lang="en-US" err="1"/>
              <a:t>amet</a:t>
            </a:r>
            <a:r>
              <a:rPr lang="en-US"/>
              <a:t>.</a:t>
            </a:r>
            <a:br>
              <a:rPr lang="en-US"/>
            </a:br>
            <a:r>
              <a:rPr lang="en-US" err="1"/>
              <a:t>Kort</a:t>
            </a:r>
            <a:r>
              <a:rPr lang="en-US"/>
              <a:t> </a:t>
            </a:r>
            <a:r>
              <a:rPr lang="en-US" err="1"/>
              <a:t>en</a:t>
            </a:r>
            <a:r>
              <a:rPr lang="en-US"/>
              <a:t> </a:t>
            </a:r>
            <a:r>
              <a:rPr lang="en-US" err="1"/>
              <a:t>bondig</a:t>
            </a:r>
            <a:r>
              <a:rPr lang="en-US"/>
              <a:t>.</a:t>
            </a:r>
            <a:br>
              <a:rPr lang="en-US" sz="3500"/>
            </a:br>
            <a:endParaRPr lang="en-US"/>
          </a:p>
        </p:txBody>
      </p:sp>
      <p:pic>
        <p:nvPicPr>
          <p:cNvPr id="6" name="Picture 5"/>
          <p:cNvPicPr>
            <a:picLocks noChangeAspect="1"/>
          </p:cNvPicPr>
          <p:nvPr userDrawn="1"/>
        </p:nvPicPr>
        <p:blipFill>
          <a:blip r:embed="rId2"/>
          <a:stretch>
            <a:fillRect/>
          </a:stretch>
        </p:blipFill>
        <p:spPr>
          <a:xfrm>
            <a:off x="11369040" y="6018106"/>
            <a:ext cx="838200" cy="839894"/>
          </a:xfrm>
          <a:prstGeom prst="rect">
            <a:avLst/>
          </a:prstGeom>
        </p:spPr>
      </p:pic>
      <p:pic>
        <p:nvPicPr>
          <p:cNvPr id="7" name="Picture 6">
            <a:extLst>
              <a:ext uri="{FF2B5EF4-FFF2-40B4-BE49-F238E27FC236}">
                <a16:creationId xmlns:a16="http://schemas.microsoft.com/office/drawing/2014/main" id="{96A2DC65-E934-E54B-A440-782908C00559}"/>
              </a:ext>
            </a:extLst>
          </p:cNvPr>
          <p:cNvPicPr>
            <a:picLocks noChangeAspect="1"/>
          </p:cNvPicPr>
          <p:nvPr userDrawn="1"/>
        </p:nvPicPr>
        <p:blipFill>
          <a:blip r:embed="rId3"/>
          <a:stretch>
            <a:fillRect/>
          </a:stretch>
        </p:blipFill>
        <p:spPr>
          <a:xfrm rot="10800000">
            <a:off x="915783" y="-2"/>
            <a:ext cx="2088673" cy="551633"/>
          </a:xfrm>
          <a:prstGeom prst="rect">
            <a:avLst/>
          </a:prstGeom>
        </p:spPr>
      </p:pic>
      <p:sp>
        <p:nvSpPr>
          <p:cNvPr id="10" name="Text Placeholder 9"/>
          <p:cNvSpPr>
            <a:spLocks noGrp="1"/>
          </p:cNvSpPr>
          <p:nvPr>
            <p:ph type="body" sz="quarter" idx="10"/>
          </p:nvPr>
        </p:nvSpPr>
        <p:spPr>
          <a:xfrm>
            <a:off x="838200" y="3489325"/>
            <a:ext cx="10058400" cy="2652713"/>
          </a:xfrm>
        </p:spPr>
        <p:txBody>
          <a:bodyPr>
            <a:normAutofit/>
          </a:bodyPr>
          <a:lstStyle>
            <a:lvl1pPr>
              <a:defRPr sz="2000">
                <a:solidFill>
                  <a:srgbClr val="2A4B6D"/>
                </a:solidFill>
              </a:defRPr>
            </a:lvl1pPr>
          </a:lstStyle>
          <a:p>
            <a:pPr lvl="0"/>
            <a:r>
              <a:rPr lang="en-US"/>
              <a:t>Click to edit Master text style</a:t>
            </a:r>
          </a:p>
        </p:txBody>
      </p:sp>
    </p:spTree>
    <p:extLst>
      <p:ext uri="{BB962C8B-B14F-4D97-AF65-F5344CB8AC3E}">
        <p14:creationId xmlns:p14="http://schemas.microsoft.com/office/powerpoint/2010/main" val="547984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6.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4.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9D7C3-FD08-BD4D-A1A8-461E8A776A78}" type="datetimeFigureOut">
              <a:rPr lang="en-US" smtClean="0"/>
              <a:t>6/23/2026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D804DC-B9C5-5441-BD66-6277ADF2EB81}" type="slidenum">
              <a:rPr lang="en-US" smtClean="0"/>
              <a:t>‹#›</a:t>
            </a:fld>
            <a:endParaRPr lang="en-US"/>
          </a:p>
        </p:txBody>
      </p:sp>
    </p:spTree>
    <p:extLst>
      <p:ext uri="{BB962C8B-B14F-4D97-AF65-F5344CB8AC3E}">
        <p14:creationId xmlns:p14="http://schemas.microsoft.com/office/powerpoint/2010/main" val="10142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70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29198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705" r:id="rId5"/>
    <p:sldLayoutId id="2147483706" r:id="rId6"/>
  </p:sldLayoutIdLst>
  <p:transition spd="slow">
    <p:cover/>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033200" y="4338000"/>
            <a:ext cx="2164084" cy="2523749"/>
          </a:xfrm>
          <a:prstGeom prst="rect">
            <a:avLst/>
          </a:prstGeom>
        </p:spPr>
      </p:pic>
      <p:sp>
        <p:nvSpPr>
          <p:cNvPr id="2" name="Tijdelijke aanduiding voor titel 1"/>
          <p:cNvSpPr>
            <a:spLocks noGrp="1"/>
          </p:cNvSpPr>
          <p:nvPr>
            <p:ph type="title"/>
          </p:nvPr>
        </p:nvSpPr>
        <p:spPr>
          <a:xfrm>
            <a:off x="900000" y="774145"/>
            <a:ext cx="9612000" cy="1040906"/>
          </a:xfrm>
          <a:prstGeom prst="rect">
            <a:avLst/>
          </a:prstGeom>
        </p:spPr>
        <p:txBody>
          <a:bodyPr vert="horz" lIns="0" tIns="0" rIns="0" bIns="0" rtlCol="0" anchor="t" anchorCtr="0">
            <a:normAutofit/>
          </a:bodyPr>
          <a:lstStyle/>
          <a:p>
            <a:r>
              <a:rPr lang="nl-NL"/>
              <a:t>Klik om de stijl te bewerken</a:t>
            </a:r>
            <a:endParaRPr lang="nl-BE"/>
          </a:p>
        </p:txBody>
      </p:sp>
      <p:sp>
        <p:nvSpPr>
          <p:cNvPr id="3" name="Tijdelijke aanduiding voor tekst 2"/>
          <p:cNvSpPr>
            <a:spLocks noGrp="1"/>
          </p:cNvSpPr>
          <p:nvPr>
            <p:ph type="body" idx="1"/>
          </p:nvPr>
        </p:nvSpPr>
        <p:spPr>
          <a:xfrm>
            <a:off x="1260000" y="2025009"/>
            <a:ext cx="10044000" cy="4126066"/>
          </a:xfrm>
          <a:prstGeom prst="rect">
            <a:avLst/>
          </a:prstGeom>
        </p:spPr>
        <p:txBody>
          <a:bodyPr vert="horz" lIns="0" tIns="0" rIns="0" bIns="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82CC5-ABF7-44AE-8A2C-0202AA44A031}" type="datetime4">
              <a:rPr lang="nl-BE" smtClean="0">
                <a:solidFill>
                  <a:prstClr val="black">
                    <a:tint val="75000"/>
                  </a:prstClr>
                </a:solidFill>
              </a:rPr>
              <a:pPr/>
              <a:t>23 juni 2026</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8987D8-2740-47F3-ABD9-38CE14749C95}"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340186876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p:txStyles>
    <p:titleStyle>
      <a:lvl1pPr algn="l" defTabSz="914400" rtl="0" eaLnBrk="1" latinLnBrk="0" hangingPunct="1">
        <a:lnSpc>
          <a:spcPct val="94000"/>
        </a:lnSpc>
        <a:spcBef>
          <a:spcPct val="0"/>
        </a:spcBef>
        <a:buNone/>
        <a:defRPr sz="3400" b="1" kern="1200">
          <a:solidFill>
            <a:schemeClr val="tx2"/>
          </a:solidFill>
          <a:latin typeface="+mj-lt"/>
          <a:ea typeface="+mj-ea"/>
          <a:cs typeface="+mj-cs"/>
        </a:defRPr>
      </a:lvl1pPr>
    </p:titleStyle>
    <p:bodyStyle>
      <a:lvl1pPr marL="0" indent="0" algn="l" defTabSz="914400" rtl="0" eaLnBrk="1" latinLnBrk="0" hangingPunct="1">
        <a:lnSpc>
          <a:spcPct val="107000"/>
        </a:lnSpc>
        <a:spcBef>
          <a:spcPts val="700"/>
        </a:spcBef>
        <a:buFont typeface="Arial" panose="020B0604020202020204" pitchFamily="34" charset="0"/>
        <a:buChar char="​"/>
        <a:defRPr sz="2300" b="0" kern="1200">
          <a:solidFill>
            <a:schemeClr val="tx1"/>
          </a:solidFill>
          <a:latin typeface="+mn-lt"/>
          <a:ea typeface="+mn-ea"/>
          <a:cs typeface="+mn-cs"/>
        </a:defRPr>
      </a:lvl1pPr>
      <a:lvl2pPr marL="0" indent="0" algn="l" defTabSz="914400" rtl="0" eaLnBrk="1" latinLnBrk="0" hangingPunct="1">
        <a:lnSpc>
          <a:spcPct val="96000"/>
        </a:lnSpc>
        <a:spcBef>
          <a:spcPts val="1400"/>
        </a:spcBef>
        <a:buFont typeface="Arial" panose="020B0604020202020204" pitchFamily="34" charset="0"/>
        <a:buChar char="​"/>
        <a:defRPr sz="2500" b="1" kern="1200" spc="10" baseline="0">
          <a:solidFill>
            <a:schemeClr val="tx1"/>
          </a:solidFill>
          <a:latin typeface="+mn-lt"/>
          <a:ea typeface="+mn-ea"/>
          <a:cs typeface="+mn-cs"/>
        </a:defRPr>
      </a:lvl2pPr>
      <a:lvl3pPr marL="215900" indent="-215900" algn="l" defTabSz="914400" rtl="0" eaLnBrk="1" latinLnBrk="0" hangingPunct="1">
        <a:lnSpc>
          <a:spcPct val="107000"/>
        </a:lnSpc>
        <a:spcBef>
          <a:spcPts val="550"/>
        </a:spcBef>
        <a:buClr>
          <a:schemeClr val="accent2"/>
        </a:buClr>
        <a:buSzPct val="95000"/>
        <a:buFont typeface="Arial" panose="020B0604020202020204" pitchFamily="34" charset="0"/>
        <a:buChar char="•"/>
        <a:defRPr sz="2300" kern="1200">
          <a:solidFill>
            <a:schemeClr val="tx1"/>
          </a:solidFill>
          <a:latin typeface="+mn-lt"/>
          <a:ea typeface="+mn-ea"/>
          <a:cs typeface="+mn-cs"/>
        </a:defRPr>
      </a:lvl3pPr>
      <a:lvl4pPr marL="522000" indent="-288000" algn="l" defTabSz="914400" rtl="0" eaLnBrk="1" latinLnBrk="0" hangingPunct="1">
        <a:lnSpc>
          <a:spcPct val="107000"/>
        </a:lnSpc>
        <a:spcBef>
          <a:spcPts val="450"/>
        </a:spcBef>
        <a:buClr>
          <a:schemeClr val="accent2"/>
        </a:buClr>
        <a:buSzPct val="100000"/>
        <a:buFont typeface="Arial" panose="020B0604020202020204" pitchFamily="34" charset="0"/>
        <a:buChar char="–"/>
        <a:defRPr sz="2300" kern="1200">
          <a:solidFill>
            <a:schemeClr val="tx1"/>
          </a:solidFill>
          <a:latin typeface="+mn-lt"/>
          <a:ea typeface="+mn-ea"/>
          <a:cs typeface="+mn-cs"/>
        </a:defRPr>
      </a:lvl4pPr>
      <a:lvl5pPr marL="766800" indent="-244800" algn="l" defTabSz="914400" rtl="0" eaLnBrk="1" latinLnBrk="0" hangingPunct="1">
        <a:lnSpc>
          <a:spcPct val="107000"/>
        </a:lnSpc>
        <a:spcBef>
          <a:spcPts val="300"/>
        </a:spcBef>
        <a:buSzPct val="100000"/>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55127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Lst>
  <p:transition spd="slow">
    <p:cover/>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1.png"/><Relationship Id="rId7" Type="http://schemas.openxmlformats.org/officeDocument/2006/relationships/image" Target="../media/image24.sv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3.svg"/><Relationship Id="rId5" Type="http://schemas.openxmlformats.org/officeDocument/2006/relationships/image" Target="../media/image13.svg"/><Relationship Id="rId4" Type="http://schemas.openxmlformats.org/officeDocument/2006/relationships/image" Target="../media/image22.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0.xml"/><Relationship Id="rId1" Type="http://schemas.openxmlformats.org/officeDocument/2006/relationships/video" Target="https://www.youtube.com/embed/O_-qGK7v78U?start=419&amp;feature=oembed" TargetMode="External"/><Relationship Id="rId5" Type="http://schemas.openxmlformats.org/officeDocument/2006/relationships/image" Target="../media/image33.jpeg"/><Relationship Id="rId4" Type="http://schemas.microsoft.com/office/2018/10/relationships/comments" Target="../comments/modernComment_2F0_46D4E9F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hyperlink" Target="https://vad.be/artikels/waarom-is-een-verslaving-moeilijk-te-doorbreken/"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mailto:vlaamsbrabant@zelfhulpgokken.be"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hyperlink" Target="https://vad.be/catalogus/hoe-motiveer-je-clienten-om-aan-de-slag-te-gaan-met-hun-middelengebruik-gamen-of-gokken/"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2.svg"/><Relationship Id="rId3" Type="http://schemas.openxmlformats.org/officeDocument/2006/relationships/image" Target="../media/image43.jpeg"/><Relationship Id="rId7" Type="http://schemas.openxmlformats.org/officeDocument/2006/relationships/image" Target="../media/image47.svg"/><Relationship Id="rId12" Type="http://schemas.openxmlformats.org/officeDocument/2006/relationships/image" Target="../media/image32.sv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46.svg"/><Relationship Id="rId11" Type="http://schemas.openxmlformats.org/officeDocument/2006/relationships/image" Target="../media/image51.svg"/><Relationship Id="rId5" Type="http://schemas.openxmlformats.org/officeDocument/2006/relationships/image" Target="../media/image45.svg"/><Relationship Id="rId15" Type="http://schemas.openxmlformats.org/officeDocument/2006/relationships/image" Target="../media/image54.svg"/><Relationship Id="rId10" Type="http://schemas.openxmlformats.org/officeDocument/2006/relationships/image" Target="../media/image50.svg"/><Relationship Id="rId4" Type="http://schemas.openxmlformats.org/officeDocument/2006/relationships/image" Target="../media/image44.jpeg"/><Relationship Id="rId9" Type="http://schemas.openxmlformats.org/officeDocument/2006/relationships/image" Target="../media/image49.svg"/><Relationship Id="rId14" Type="http://schemas.openxmlformats.org/officeDocument/2006/relationships/image" Target="../media/image53.sv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video" Target="https://www.youtube.com/embed/-4EDhdAHrOg?feature=oembed" TargetMode="Externa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me-assist.com/test/nods-perc" TargetMode="External"/><Relationship Id="rId7" Type="http://schemas.openxmlformats.org/officeDocument/2006/relationships/hyperlink" Target="https://gokhulp.be/gokken-zelftest" TargetMode="External"/><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hyperlink" Target="https://vad.be/catalogus/bezorgd-over-gokken/" TargetMode="External"/><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hyperlink" Target="https://www.druglijn.be/test-jezelf/gokke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me-assist.com/"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www.vad.be/catalogus/detail/bezorgd-over-gokken" TargetMode="External"/><Relationship Id="rId7" Type="http://schemas.openxmlformats.org/officeDocument/2006/relationships/hyperlink" Target="https://www.druglijn.be/drugs/gokken/"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hyperlink" Target="https://vad.be/catalogus/wat-je-moet-weten-over-gokken/" TargetMode="External"/><Relationship Id="rId4" Type="http://schemas.openxmlformats.org/officeDocument/2006/relationships/image" Target="../media/image65.jpeg"/><Relationship Id="rId9"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72.svg"/><Relationship Id="rId5" Type="http://schemas.openxmlformats.org/officeDocument/2006/relationships/image" Target="../media/image71.svg"/><Relationship Id="rId4" Type="http://schemas.openxmlformats.org/officeDocument/2006/relationships/image" Target="../media/image70.sv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76.svg"/><Relationship Id="rId7" Type="http://schemas.openxmlformats.org/officeDocument/2006/relationships/image" Target="../media/image13.svg"/><Relationship Id="rId12" Type="http://schemas.openxmlformats.org/officeDocument/2006/relationships/image" Target="../media/image78.png"/><Relationship Id="rId2" Type="http://schemas.openxmlformats.org/officeDocument/2006/relationships/notesSlide" Target="../notesSlides/notesSlide48.xml"/><Relationship Id="rId1" Type="http://schemas.openxmlformats.org/officeDocument/2006/relationships/slideLayout" Target="../slideLayouts/slideLayout9.xml"/><Relationship Id="rId6" Type="http://schemas.openxmlformats.org/officeDocument/2006/relationships/image" Target="../media/image11.svg"/><Relationship Id="rId11" Type="http://schemas.openxmlformats.org/officeDocument/2006/relationships/image" Target="../media/image19.jpeg"/><Relationship Id="rId5" Type="http://schemas.openxmlformats.org/officeDocument/2006/relationships/image" Target="../media/image77.svg"/><Relationship Id="rId10" Type="http://schemas.openxmlformats.org/officeDocument/2006/relationships/image" Target="../media/image18.jpeg"/><Relationship Id="rId4" Type="http://schemas.openxmlformats.org/officeDocument/2006/relationships/hyperlink" Target="https://gamingcommission.be/" TargetMode="External"/><Relationship Id="rId9" Type="http://schemas.openxmlformats.org/officeDocument/2006/relationships/image" Target="../media/image17.sv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9.xml"/><Relationship Id="rId1" Type="http://schemas.openxmlformats.org/officeDocument/2006/relationships/slideLayout" Target="../slideLayouts/slideLayout9.xml"/><Relationship Id="rId5" Type="http://schemas.openxmlformats.org/officeDocument/2006/relationships/image" Target="../media/image80.png"/><Relationship Id="rId4" Type="http://schemas.openxmlformats.org/officeDocument/2006/relationships/hyperlink" Target="http://www.kansspelcommissie.be/" TargetMode="External"/></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1.png"/><Relationship Id="rId7" Type="http://schemas.openxmlformats.org/officeDocument/2006/relationships/diagramQuickStyle" Target="../diagrams/quickStyle1.xml"/><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2.png"/><Relationship Id="rId9" Type="http://schemas.microsoft.com/office/2007/relationships/diagramDrawing" Target="../diagrams/drawing1.xml"/></Relationships>
</file>

<file path=ppt/slides/_rels/slide5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s://freedom.to/" TargetMode="External"/><Relationship Id="rId7" Type="http://schemas.openxmlformats.org/officeDocument/2006/relationships/hyperlink" Target="https://betblocker.org/" TargetMode="External"/><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hyperlink" Target="https://www.gamblock.com/" TargetMode="External"/><Relationship Id="rId5" Type="http://schemas.openxmlformats.org/officeDocument/2006/relationships/hyperlink" Target="https://gamban.com/nl/" TargetMode="External"/><Relationship Id="rId4" Type="http://schemas.openxmlformats.org/officeDocument/2006/relationships/hyperlink" Target="https://www.opal.so/"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budgetwijzer.be/nl/" TargetMode="Externa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svg"/><Relationship Id="rId7"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18.xml"/><Relationship Id="rId6" Type="http://schemas.openxmlformats.org/officeDocument/2006/relationships/image" Target="../media/image87.png"/><Relationship Id="rId11" Type="http://schemas.openxmlformats.org/officeDocument/2006/relationships/image" Target="../media/image91.png"/><Relationship Id="rId5" Type="http://schemas.openxmlformats.org/officeDocument/2006/relationships/hyperlink" Target="https://gokhulp.be/home" TargetMode="External"/><Relationship Id="rId10" Type="http://schemas.openxmlformats.org/officeDocument/2006/relationships/image" Target="../media/image90.png"/><Relationship Id="rId4" Type="http://schemas.openxmlformats.org/officeDocument/2006/relationships/image" Target="../media/image86.png"/><Relationship Id="rId9" Type="http://schemas.openxmlformats.org/officeDocument/2006/relationships/hyperlink" Target="https://www.druglijn.be/drugs/gokken/welke-hulp-is-er-mogelijk-bij-gokproblemen/"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gokhulp.be/begeleiding" TargetMode="External"/><Relationship Id="rId2" Type="http://schemas.openxmlformats.org/officeDocument/2006/relationships/notesSlide" Target="../notesSlides/notesSlide54.xml"/><Relationship Id="rId1" Type="http://schemas.openxmlformats.org/officeDocument/2006/relationships/slideLayout" Target="../slideLayouts/slideLayout21.xml"/><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hyperlink" Target="https://vad.be/doorverwijsgids/" TargetMode="External"/><Relationship Id="rId2" Type="http://schemas.openxmlformats.org/officeDocument/2006/relationships/notesSlide" Target="../notesSlides/notesSlide55.xml"/><Relationship Id="rId1" Type="http://schemas.openxmlformats.org/officeDocument/2006/relationships/slideLayout" Target="../slideLayouts/slideLayout8.xml"/><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hyperlink" Target="http://www.vad.be/" TargetMode="External"/><Relationship Id="rId7"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37.xml"/><Relationship Id="rId6" Type="http://schemas.openxmlformats.org/officeDocument/2006/relationships/hyperlink" Target="https://vormingen.vad.be/vormingen/motiverende-gespreksvoering/" TargetMode="External"/><Relationship Id="rId5" Type="http://schemas.openxmlformats.org/officeDocument/2006/relationships/image" Target="../media/image94.png"/><Relationship Id="rId4" Type="http://schemas.openxmlformats.org/officeDocument/2006/relationships/hyperlink" Target="https://vad.be/catalogus/hoe-motiveer-je-clienten-om-aan-de-slag-te-gaan-met-hun-middelengebruik-gamen-of-gokken/"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8.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4.svg"/><Relationship Id="rId11" Type="http://schemas.openxmlformats.org/officeDocument/2006/relationships/image" Target="../media/image19.jpeg"/><Relationship Id="rId5" Type="http://schemas.openxmlformats.org/officeDocument/2006/relationships/image" Target="../media/image13.svg"/><Relationship Id="rId10" Type="http://schemas.openxmlformats.org/officeDocument/2006/relationships/image" Target="../media/image18.jpeg"/><Relationship Id="rId4" Type="http://schemas.openxmlformats.org/officeDocument/2006/relationships/image" Target="../media/image12.svg"/><Relationship Id="rId9" Type="http://schemas.openxmlformats.org/officeDocument/2006/relationships/image" Target="../media/image17.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8.png"/><Relationship Id="rId7" Type="http://schemas.openxmlformats.org/officeDocument/2006/relationships/diagramColors" Target="../diagrams/colors3.xml"/><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3.xml.rels><?xml version="1.0" encoding="UTF-8" standalone="yes"?>
<Relationships xmlns="http://schemas.openxmlformats.org/package/2006/relationships"><Relationship Id="rId3" Type="http://schemas.openxmlformats.org/officeDocument/2006/relationships/hyperlink" Target="https://vormingen.vad.be/online-aanbod/" TargetMode="Externa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hyperlink" Target="https://vad.be/" TargetMode="External"/><Relationship Id="rId7"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9.xml"/><Relationship Id="rId6" Type="http://schemas.openxmlformats.org/officeDocument/2006/relationships/hyperlink" Target="https://vad.be/content/uploads/2024/06/Overzicht-materiaal_gokken.pdf" TargetMode="External"/><Relationship Id="rId5" Type="http://schemas.openxmlformats.org/officeDocument/2006/relationships/hyperlink" Target="https://vad.be/doorverwijsgids/" TargetMode="External"/><Relationship Id="rId10" Type="http://schemas.openxmlformats.org/officeDocument/2006/relationships/image" Target="../media/image104.png"/><Relationship Id="rId4" Type="http://schemas.openxmlformats.org/officeDocument/2006/relationships/hyperlink" Target="https://vad.be/onze-themas/gokken/" TargetMode="External"/><Relationship Id="rId9" Type="http://schemas.openxmlformats.org/officeDocument/2006/relationships/image" Target="../media/image103.png"/></Relationships>
</file>

<file path=ppt/slides/_rels/slide6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hyperlink" Target="https://vad.be/vormingen/" TargetMode="External"/><Relationship Id="rId7" Type="http://schemas.openxmlformats.org/officeDocument/2006/relationships/hyperlink" Target="https://www.druglijn.be/drugs/gokken/" TargetMode="External"/><Relationship Id="rId2" Type="http://schemas.openxmlformats.org/officeDocument/2006/relationships/notesSlide" Target="../notesSlides/notesSlide65.xml"/><Relationship Id="rId1" Type="http://schemas.openxmlformats.org/officeDocument/2006/relationships/slideLayout" Target="../slideLayouts/slideLayout9.xml"/><Relationship Id="rId6" Type="http://schemas.openxmlformats.org/officeDocument/2006/relationships/hyperlink" Target="https://www.druglijn.be/" TargetMode="External"/><Relationship Id="rId5" Type="http://schemas.openxmlformats.org/officeDocument/2006/relationships/hyperlink" Target="https://vormingen.vad.be/vormingen/motiverende-gespreksvoering/" TargetMode="External"/><Relationship Id="rId4" Type="http://schemas.openxmlformats.org/officeDocument/2006/relationships/hyperlink" Target="https://vormingen.vad.be/vormingen/productinfo-gokken/" TargetMode="External"/><Relationship Id="rId9"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gompel-svacina.eu/product/gokken-is-geen-spel/" TargetMode="Externa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hyperlink" Target="http://www.gokhulp.be/" TargetMode="Externa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hyperlink" Target="https://www.verslavingszorglier.be/podcastverslaving"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5780" y="1546350"/>
            <a:ext cx="9199225" cy="3646279"/>
          </a:xfrm>
        </p:spPr>
        <p:txBody>
          <a:bodyPr/>
          <a:lstStyle/>
          <a:p>
            <a:r>
              <a:rPr lang="en-US" err="1"/>
              <a:t>Gokken</a:t>
            </a:r>
            <a:r>
              <a:rPr lang="en-US"/>
              <a:t>, een </a:t>
            </a:r>
            <a:r>
              <a:rPr lang="en-US" err="1"/>
              <a:t>gezondheidsprobleem</a:t>
            </a:r>
            <a:r>
              <a:rPr lang="en-US"/>
              <a:t>?</a:t>
            </a:r>
            <a:br>
              <a:rPr lang="en-US"/>
            </a:br>
            <a:r>
              <a:rPr lang="en-US" sz="3000"/>
              <a:t>Hoe </a:t>
            </a:r>
            <a:r>
              <a:rPr lang="en-US" sz="3000" err="1"/>
              <a:t>herken</a:t>
            </a:r>
            <a:r>
              <a:rPr lang="en-US" sz="3000"/>
              <a:t> </a:t>
            </a:r>
            <a:r>
              <a:rPr lang="en-US" sz="3000" err="1"/>
              <a:t>en</a:t>
            </a:r>
            <a:r>
              <a:rPr lang="en-US" sz="3000"/>
              <a:t> </a:t>
            </a:r>
            <a:r>
              <a:rPr lang="en-US" sz="3000" err="1"/>
              <a:t>begeleid</a:t>
            </a:r>
            <a:r>
              <a:rPr lang="en-US" sz="3000"/>
              <a:t> </a:t>
            </a:r>
            <a:r>
              <a:rPr lang="en-US" sz="3000" err="1"/>
              <a:t>ik</a:t>
            </a:r>
            <a:r>
              <a:rPr lang="en-US" sz="3000"/>
              <a:t> een </a:t>
            </a:r>
            <a:r>
              <a:rPr lang="en-US" sz="3000" err="1"/>
              <a:t>cliënt</a:t>
            </a:r>
            <a:r>
              <a:rPr lang="en-US" sz="3000"/>
              <a:t> met </a:t>
            </a:r>
            <a:r>
              <a:rPr lang="en-US" sz="3000" err="1"/>
              <a:t>gokproblemen</a:t>
            </a:r>
            <a:r>
              <a:rPr lang="en-US" sz="3000"/>
              <a:t>?</a:t>
            </a:r>
            <a:br>
              <a:rPr lang="en-US" sz="3000"/>
            </a:br>
            <a:br>
              <a:rPr lang="en-US" sz="3000"/>
            </a:br>
            <a:br>
              <a:rPr lang="en-US" sz="3000"/>
            </a:br>
            <a:r>
              <a:rPr lang="en-US" sz="3000"/>
              <a:t>Datum + naam </a:t>
            </a:r>
            <a:r>
              <a:rPr lang="en-US" sz="3000" err="1"/>
              <a:t>sprekers</a:t>
            </a:r>
            <a:endParaRPr lang="en-US" sz="2000" i="1">
              <a:cs typeface="Arial"/>
            </a:endParaRPr>
          </a:p>
        </p:txBody>
      </p:sp>
      <p:sp>
        <p:nvSpPr>
          <p:cNvPr id="3" name="Text Placeholder 2"/>
          <p:cNvSpPr>
            <a:spLocks noGrp="1"/>
          </p:cNvSpPr>
          <p:nvPr>
            <p:ph type="body" sz="quarter" idx="10"/>
          </p:nvPr>
        </p:nvSpPr>
        <p:spPr/>
        <p:txBody>
          <a:bodyPr/>
          <a:lstStyle/>
          <a:p>
            <a:r>
              <a:rPr lang="en-US"/>
              <a:t>PRESENTATIE</a:t>
            </a:r>
          </a:p>
        </p:txBody>
      </p:sp>
    </p:spTree>
    <p:extLst>
      <p:ext uri="{BB962C8B-B14F-4D97-AF65-F5344CB8AC3E}">
        <p14:creationId xmlns:p14="http://schemas.microsoft.com/office/powerpoint/2010/main" val="123090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327A8-B7F5-8C8C-A67D-8F283F2108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7A044C-7255-FA62-0684-FCE61A79844F}"/>
              </a:ext>
            </a:extLst>
          </p:cNvPr>
          <p:cNvSpPr>
            <a:spLocks noGrp="1"/>
          </p:cNvSpPr>
          <p:nvPr>
            <p:ph type="title"/>
          </p:nvPr>
        </p:nvSpPr>
        <p:spPr>
          <a:xfrm>
            <a:off x="1219200" y="1598814"/>
            <a:ext cx="9035970" cy="1325563"/>
          </a:xfrm>
        </p:spPr>
        <p:txBody>
          <a:bodyPr>
            <a:normAutofit/>
          </a:bodyPr>
          <a:lstStyle/>
          <a:p>
            <a:r>
              <a:rPr lang="en-US"/>
              <a:t>Wat is </a:t>
            </a:r>
            <a:r>
              <a:rPr lang="en-US" err="1"/>
              <a:t>riskant</a:t>
            </a:r>
            <a:r>
              <a:rPr lang="en-US"/>
              <a:t> </a:t>
            </a:r>
            <a:r>
              <a:rPr lang="en-US" err="1"/>
              <a:t>gokken</a:t>
            </a:r>
            <a:r>
              <a:rPr lang="en-US"/>
              <a:t>? Wat is een </a:t>
            </a:r>
            <a:r>
              <a:rPr lang="en-US" err="1"/>
              <a:t>gokstoornis</a:t>
            </a:r>
            <a:r>
              <a:rPr lang="en-US"/>
              <a:t>?</a:t>
            </a:r>
          </a:p>
        </p:txBody>
      </p:sp>
    </p:spTree>
    <p:extLst>
      <p:ext uri="{BB962C8B-B14F-4D97-AF65-F5344CB8AC3E}">
        <p14:creationId xmlns:p14="http://schemas.microsoft.com/office/powerpoint/2010/main" val="661198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D6573-4C1C-59E8-5F91-E4E1BC0C923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49656E0-615D-7750-4524-F57F2D7A5C54}"/>
              </a:ext>
            </a:extLst>
          </p:cNvPr>
          <p:cNvSpPr>
            <a:spLocks noGrp="1"/>
          </p:cNvSpPr>
          <p:nvPr>
            <p:ph type="title"/>
          </p:nvPr>
        </p:nvSpPr>
        <p:spPr>
          <a:xfrm>
            <a:off x="975359" y="746760"/>
            <a:ext cx="10561003" cy="2006190"/>
          </a:xfrm>
        </p:spPr>
        <p:txBody>
          <a:bodyPr/>
          <a:lstStyle/>
          <a:p>
            <a:r>
              <a:rPr lang="nl-NL" sz="3200">
                <a:solidFill>
                  <a:srgbClr val="2A4B6D"/>
                </a:solidFill>
              </a:rPr>
              <a:t>Welk kansspel bevat de meest risicovolle elementen </a:t>
            </a:r>
            <a:br>
              <a:rPr lang="nl-NL" sz="3200">
                <a:solidFill>
                  <a:srgbClr val="2A4B6D"/>
                </a:solidFill>
                <a:cs typeface="Arial"/>
              </a:rPr>
            </a:br>
            <a:r>
              <a:rPr lang="nl-NL" sz="3200">
                <a:solidFill>
                  <a:srgbClr val="2A4B6D"/>
                </a:solidFill>
              </a:rPr>
              <a:t>voor verslaving?</a:t>
            </a:r>
            <a:endParaRPr lang="nl-BE" sz="3200">
              <a:solidFill>
                <a:srgbClr val="2A4B6D"/>
              </a:solidFill>
              <a:cs typeface="Arial" panose="020B0604020202020204"/>
            </a:endParaRPr>
          </a:p>
        </p:txBody>
      </p:sp>
      <p:sp>
        <p:nvSpPr>
          <p:cNvPr id="3" name="Tijdelijke aanduiding voor tekst 2">
            <a:extLst>
              <a:ext uri="{FF2B5EF4-FFF2-40B4-BE49-F238E27FC236}">
                <a16:creationId xmlns:a16="http://schemas.microsoft.com/office/drawing/2014/main" id="{4BA01C4E-9D9F-5CBA-C349-09816AEE56F1}"/>
              </a:ext>
            </a:extLst>
          </p:cNvPr>
          <p:cNvSpPr>
            <a:spLocks noGrp="1"/>
          </p:cNvSpPr>
          <p:nvPr>
            <p:ph type="body" sz="quarter" idx="10"/>
          </p:nvPr>
        </p:nvSpPr>
        <p:spPr>
          <a:xfrm>
            <a:off x="974725" y="3070358"/>
            <a:ext cx="6501063" cy="2705602"/>
          </a:xfrm>
        </p:spPr>
        <p:txBody>
          <a:bodyPr vert="horz" lIns="91440" tIns="45720" rIns="91440" bIns="45720" rtlCol="0" anchor="t">
            <a:normAutofit/>
          </a:bodyPr>
          <a:lstStyle/>
          <a:p>
            <a:pPr marL="0" indent="0">
              <a:buNone/>
            </a:pPr>
            <a:r>
              <a:rPr lang="nl-BE"/>
              <a:t>A: loterijspelen </a:t>
            </a:r>
          </a:p>
          <a:p>
            <a:pPr marL="0" indent="0">
              <a:buNone/>
            </a:pPr>
            <a:r>
              <a:rPr lang="nl-BE"/>
              <a:t>B: wedden op de uitkomst van een voetbalwedstrijd</a:t>
            </a:r>
            <a:endParaRPr lang="nl-BE">
              <a:cs typeface="Arial"/>
            </a:endParaRPr>
          </a:p>
          <a:p>
            <a:pPr marL="0" indent="0">
              <a:buNone/>
            </a:pPr>
            <a:r>
              <a:rPr lang="nl-BE"/>
              <a:t>C: </a:t>
            </a:r>
            <a:r>
              <a:rPr lang="nl-BE" err="1"/>
              <a:t>slots</a:t>
            </a:r>
            <a:r>
              <a:rPr lang="nl-BE"/>
              <a:t> in (online) casino's</a:t>
            </a:r>
            <a:endParaRPr lang="nl-BE" err="1">
              <a:cs typeface="Arial"/>
            </a:endParaRPr>
          </a:p>
        </p:txBody>
      </p:sp>
      <p:pic>
        <p:nvPicPr>
          <p:cNvPr id="6" name="Afbeelding 5">
            <a:extLst>
              <a:ext uri="{FF2B5EF4-FFF2-40B4-BE49-F238E27FC236}">
                <a16:creationId xmlns:a16="http://schemas.microsoft.com/office/drawing/2014/main" id="{E3995302-9B75-3307-A4F3-43EFE9DE9B51}"/>
              </a:ext>
            </a:extLst>
          </p:cNvPr>
          <p:cNvPicPr>
            <a:picLocks noChangeAspect="1"/>
          </p:cNvPicPr>
          <p:nvPr/>
        </p:nvPicPr>
        <p:blipFill>
          <a:blip r:embed="rId3"/>
          <a:srcRect l="2435" t="1184"/>
          <a:stretch/>
        </p:blipFill>
        <p:spPr>
          <a:xfrm>
            <a:off x="7247459" y="3449550"/>
            <a:ext cx="4944541" cy="3408450"/>
          </a:xfrm>
          <a:prstGeom prst="rect">
            <a:avLst/>
          </a:prstGeom>
        </p:spPr>
      </p:pic>
    </p:spTree>
    <p:extLst>
      <p:ext uri="{BB962C8B-B14F-4D97-AF65-F5344CB8AC3E}">
        <p14:creationId xmlns:p14="http://schemas.microsoft.com/office/powerpoint/2010/main" val="1189889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96A7D-D94E-C0D4-F4FF-00790DFBED6A}"/>
              </a:ext>
            </a:extLst>
          </p:cNvPr>
          <p:cNvSpPr>
            <a:spLocks noGrp="1"/>
          </p:cNvSpPr>
          <p:nvPr>
            <p:ph type="title"/>
          </p:nvPr>
        </p:nvSpPr>
        <p:spPr>
          <a:xfrm>
            <a:off x="889096" y="2845854"/>
            <a:ext cx="10419272" cy="1186681"/>
          </a:xfrm>
        </p:spPr>
        <p:txBody>
          <a:bodyPr/>
          <a:lstStyle/>
          <a:p>
            <a:pPr algn="ctr"/>
            <a:r>
              <a:rPr lang="en-US">
                <a:cs typeface="Arial"/>
              </a:rPr>
              <a:t>Wat </a:t>
            </a:r>
            <a:r>
              <a:rPr lang="en-US" err="1">
                <a:cs typeface="Arial"/>
              </a:rPr>
              <a:t>zijn</a:t>
            </a:r>
            <a:r>
              <a:rPr lang="en-US">
                <a:cs typeface="Arial"/>
              </a:rPr>
              <a:t> </a:t>
            </a:r>
            <a:r>
              <a:rPr lang="en-US" err="1">
                <a:cs typeface="Arial"/>
              </a:rPr>
              <a:t>risicofactoren</a:t>
            </a:r>
            <a:r>
              <a:rPr lang="en-US">
                <a:cs typeface="Arial"/>
              </a:rPr>
              <a:t> om een </a:t>
            </a:r>
            <a:r>
              <a:rPr lang="en-US" err="1">
                <a:cs typeface="Arial"/>
              </a:rPr>
              <a:t>gokprobleem</a:t>
            </a:r>
            <a:r>
              <a:rPr lang="en-US">
                <a:cs typeface="Arial"/>
              </a:rPr>
              <a:t> </a:t>
            </a:r>
            <a:r>
              <a:rPr lang="en-US" err="1">
                <a:cs typeface="Arial"/>
              </a:rPr>
              <a:t>te</a:t>
            </a:r>
            <a:r>
              <a:rPr lang="en-US">
                <a:cs typeface="Arial"/>
              </a:rPr>
              <a:t> </a:t>
            </a:r>
            <a:r>
              <a:rPr lang="en-US" err="1">
                <a:cs typeface="Arial"/>
              </a:rPr>
              <a:t>ontwikkelen</a:t>
            </a:r>
            <a:r>
              <a:rPr lang="en-US">
                <a:cs typeface="Arial"/>
              </a:rPr>
              <a:t>?</a:t>
            </a:r>
          </a:p>
        </p:txBody>
      </p:sp>
    </p:spTree>
    <p:extLst>
      <p:ext uri="{BB962C8B-B14F-4D97-AF65-F5344CB8AC3E}">
        <p14:creationId xmlns:p14="http://schemas.microsoft.com/office/powerpoint/2010/main" val="246205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8A24DA3-B7A1-7740-8A6E-C7B68AD3B41E}"/>
              </a:ext>
            </a:extLst>
          </p:cNvPr>
          <p:cNvSpPr>
            <a:spLocks noGrp="1"/>
          </p:cNvSpPr>
          <p:nvPr>
            <p:ph type="body" sz="quarter" idx="13"/>
          </p:nvPr>
        </p:nvSpPr>
        <p:spPr>
          <a:xfrm>
            <a:off x="359145" y="320613"/>
            <a:ext cx="2412327" cy="381546"/>
          </a:xfrm>
        </p:spPr>
        <p:txBody>
          <a:bodyPr/>
          <a:lstStyle/>
          <a:p>
            <a:r>
              <a:rPr lang="nl-BE"/>
              <a:t>Het MMM-model</a:t>
            </a:r>
          </a:p>
        </p:txBody>
      </p:sp>
      <p:pic>
        <p:nvPicPr>
          <p:cNvPr id="38" name="Afbeelding 37">
            <a:extLst>
              <a:ext uri="{FF2B5EF4-FFF2-40B4-BE49-F238E27FC236}">
                <a16:creationId xmlns:a16="http://schemas.microsoft.com/office/drawing/2014/main" id="{7FBC51CB-AAC0-4341-B33B-DBBBB5E3B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006669">
            <a:off x="6249717" y="2644057"/>
            <a:ext cx="3760624" cy="3552819"/>
          </a:xfrm>
          <a:prstGeom prst="rect">
            <a:avLst/>
          </a:prstGeom>
        </p:spPr>
      </p:pic>
      <p:pic>
        <p:nvPicPr>
          <p:cNvPr id="39" name="Afbeelding 38">
            <a:extLst>
              <a:ext uri="{FF2B5EF4-FFF2-40B4-BE49-F238E27FC236}">
                <a16:creationId xmlns:a16="http://schemas.microsoft.com/office/drawing/2014/main" id="{AF611D2D-1F8D-1E4A-872E-CE2A16089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33527">
            <a:off x="3115292" y="3186695"/>
            <a:ext cx="3760624" cy="3552819"/>
          </a:xfrm>
          <a:prstGeom prst="rect">
            <a:avLst/>
          </a:prstGeom>
        </p:spPr>
      </p:pic>
      <p:sp>
        <p:nvSpPr>
          <p:cNvPr id="40" name="Tijdelijke aanduiding voor tekst 1">
            <a:extLst>
              <a:ext uri="{FF2B5EF4-FFF2-40B4-BE49-F238E27FC236}">
                <a16:creationId xmlns:a16="http://schemas.microsoft.com/office/drawing/2014/main" id="{FF53AF12-33C3-B646-AE37-713A2C25E882}"/>
              </a:ext>
            </a:extLst>
          </p:cNvPr>
          <p:cNvSpPr txBox="1">
            <a:spLocks/>
          </p:cNvSpPr>
          <p:nvPr/>
        </p:nvSpPr>
        <p:spPr>
          <a:xfrm>
            <a:off x="7978112" y="1113053"/>
            <a:ext cx="877163" cy="434862"/>
          </a:xfrm>
          <a:prstGeom prst="rect">
            <a:avLst/>
          </a:prstGeom>
          <a:solidFill>
            <a:schemeClr val="bg1"/>
          </a:solidFill>
        </p:spPr>
        <p:txBody>
          <a:bodyPr wrap="none" tIns="105600" bIns="105600" anchor="ctr">
            <a:spAutoFit/>
          </a:bodyPr>
          <a:lstStyle>
            <a:lvl1pPr marL="0" indent="0" algn="l" defTabSz="685800" rtl="0" eaLnBrk="1" latinLnBrk="0" hangingPunct="1">
              <a:lnSpc>
                <a:spcPct val="90000"/>
              </a:lnSpc>
              <a:spcBef>
                <a:spcPts val="750"/>
              </a:spcBef>
              <a:buFontTx/>
              <a:buNone/>
              <a:defRPr sz="1200" kern="1200" cap="all" spc="300" baseline="0">
                <a:solidFill>
                  <a:schemeClr val="accent2"/>
                </a:solidFill>
                <a:latin typeface="Trebuchet MS" charset="0"/>
                <a:ea typeface="Trebuchet MS" charset="0"/>
                <a:cs typeface="Trebuchet MS" charset="0"/>
              </a:defRPr>
            </a:lvl1pPr>
            <a:lvl2pPr marL="3429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2pPr>
            <a:lvl3pPr marL="6858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3pPr>
            <a:lvl4pPr marL="10287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4pPr>
            <a:lvl5pPr marL="13716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Tx/>
              <a:buNone/>
              <a:tabLst/>
              <a:defRPr/>
            </a:pPr>
            <a:r>
              <a:rPr kumimoji="0" lang="en-GB" sz="1600" b="0" i="0" u="none" strike="noStrike" kern="1200" cap="all" spc="400" normalizeH="0" baseline="0" noProof="0">
                <a:ln>
                  <a:noFill/>
                </a:ln>
                <a:solidFill>
                  <a:srgbClr val="00698D"/>
                </a:solidFill>
                <a:effectLst/>
                <a:uLnTx/>
                <a:uFillTx/>
                <a:latin typeface="Trebuchet MS" charset="0"/>
              </a:rPr>
              <a:t>MENS</a:t>
            </a:r>
          </a:p>
        </p:txBody>
      </p:sp>
      <p:sp>
        <p:nvSpPr>
          <p:cNvPr id="41" name="Tijdelijke aanduiding voor tekst 1">
            <a:extLst>
              <a:ext uri="{FF2B5EF4-FFF2-40B4-BE49-F238E27FC236}">
                <a16:creationId xmlns:a16="http://schemas.microsoft.com/office/drawing/2014/main" id="{3CA781CF-3C42-4948-B540-8CD9098A6C97}"/>
              </a:ext>
            </a:extLst>
          </p:cNvPr>
          <p:cNvSpPr txBox="1">
            <a:spLocks/>
          </p:cNvSpPr>
          <p:nvPr/>
        </p:nvSpPr>
        <p:spPr>
          <a:xfrm>
            <a:off x="2518263" y="3319887"/>
            <a:ext cx="1101584" cy="434862"/>
          </a:xfrm>
          <a:prstGeom prst="rect">
            <a:avLst/>
          </a:prstGeom>
          <a:solidFill>
            <a:schemeClr val="bg1"/>
          </a:solidFill>
        </p:spPr>
        <p:txBody>
          <a:bodyPr wrap="square" tIns="105600" bIns="105600" anchor="ctr">
            <a:spAutoFit/>
          </a:bodyPr>
          <a:lstStyle>
            <a:lvl1pPr marL="0" indent="0" algn="l" defTabSz="685800" rtl="0" eaLnBrk="1" latinLnBrk="0" hangingPunct="1">
              <a:lnSpc>
                <a:spcPct val="90000"/>
              </a:lnSpc>
              <a:spcBef>
                <a:spcPts val="750"/>
              </a:spcBef>
              <a:buFontTx/>
              <a:buNone/>
              <a:defRPr sz="1200" kern="1200" cap="all" spc="300" baseline="0">
                <a:solidFill>
                  <a:schemeClr val="accent2"/>
                </a:solidFill>
                <a:latin typeface="Trebuchet MS" charset="0"/>
                <a:ea typeface="Trebuchet MS" charset="0"/>
                <a:cs typeface="Trebuchet MS" charset="0"/>
              </a:defRPr>
            </a:lvl1pPr>
            <a:lvl2pPr marL="3429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2pPr>
            <a:lvl3pPr marL="6858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3pPr>
            <a:lvl4pPr marL="10287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4pPr>
            <a:lvl5pPr marL="13716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Tx/>
              <a:buNone/>
              <a:tabLst/>
              <a:defRPr/>
            </a:pPr>
            <a:r>
              <a:rPr kumimoji="0" lang="en-GB" sz="1600" b="0" i="0" u="none" strike="noStrike" kern="1200" cap="all" spc="400" normalizeH="0" baseline="0" noProof="0">
                <a:ln>
                  <a:noFill/>
                </a:ln>
                <a:solidFill>
                  <a:srgbClr val="00698D"/>
                </a:solidFill>
                <a:effectLst/>
                <a:uLnTx/>
                <a:uFillTx/>
                <a:latin typeface="Trebuchet MS" charset="0"/>
              </a:rPr>
              <a:t>MILIEU</a:t>
            </a:r>
          </a:p>
        </p:txBody>
      </p:sp>
      <p:sp>
        <p:nvSpPr>
          <p:cNvPr id="42" name="Tijdelijke aanduiding voor tekst 1">
            <a:extLst>
              <a:ext uri="{FF2B5EF4-FFF2-40B4-BE49-F238E27FC236}">
                <a16:creationId xmlns:a16="http://schemas.microsoft.com/office/drawing/2014/main" id="{29E77BFA-7333-AE4A-B085-057EE98001D1}"/>
              </a:ext>
            </a:extLst>
          </p:cNvPr>
          <p:cNvSpPr txBox="1">
            <a:spLocks/>
          </p:cNvSpPr>
          <p:nvPr/>
        </p:nvSpPr>
        <p:spPr>
          <a:xfrm>
            <a:off x="9887533" y="3524671"/>
            <a:ext cx="1164100" cy="434862"/>
          </a:xfrm>
          <a:prstGeom prst="rect">
            <a:avLst/>
          </a:prstGeom>
          <a:solidFill>
            <a:schemeClr val="bg1"/>
          </a:solidFill>
        </p:spPr>
        <p:txBody>
          <a:bodyPr wrap="none" tIns="105600" bIns="105600" anchor="ctr">
            <a:spAutoFit/>
          </a:bodyPr>
          <a:lstStyle>
            <a:lvl1pPr marL="0" indent="0" algn="l" defTabSz="685800" rtl="0" eaLnBrk="1" latinLnBrk="0" hangingPunct="1">
              <a:lnSpc>
                <a:spcPct val="90000"/>
              </a:lnSpc>
              <a:spcBef>
                <a:spcPts val="750"/>
              </a:spcBef>
              <a:buFontTx/>
              <a:buNone/>
              <a:defRPr sz="1200" kern="1200" cap="all" spc="300" baseline="0">
                <a:solidFill>
                  <a:schemeClr val="accent2"/>
                </a:solidFill>
                <a:latin typeface="Trebuchet MS" charset="0"/>
                <a:ea typeface="Trebuchet MS" charset="0"/>
                <a:cs typeface="Trebuchet MS" charset="0"/>
              </a:defRPr>
            </a:lvl1pPr>
            <a:lvl2pPr marL="3429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2pPr>
            <a:lvl3pPr marL="6858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3pPr>
            <a:lvl4pPr marL="10287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4pPr>
            <a:lvl5pPr marL="13716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Tx/>
              <a:buNone/>
              <a:tabLst/>
              <a:defRPr/>
            </a:pPr>
            <a:r>
              <a:rPr kumimoji="0" lang="en-GB" sz="1600" b="0" i="0" u="none" strike="noStrike" kern="1200" cap="all" spc="400" normalizeH="0" baseline="0" noProof="0" err="1">
                <a:ln>
                  <a:noFill/>
                </a:ln>
                <a:solidFill>
                  <a:srgbClr val="00698D"/>
                </a:solidFill>
                <a:effectLst/>
                <a:uLnTx/>
                <a:uFillTx/>
                <a:latin typeface="Trebuchet MS" charset="0"/>
              </a:rPr>
              <a:t>middel</a:t>
            </a:r>
            <a:endParaRPr kumimoji="0" lang="en-GB" sz="1600" b="0" i="0" u="none" strike="noStrike" kern="1200" cap="all" spc="400" normalizeH="0" baseline="0" noProof="0">
              <a:ln>
                <a:noFill/>
              </a:ln>
              <a:solidFill>
                <a:srgbClr val="00698D"/>
              </a:solidFill>
              <a:effectLst/>
              <a:uLnTx/>
              <a:uFillTx/>
              <a:latin typeface="Trebuchet MS" charset="0"/>
            </a:endParaRPr>
          </a:p>
        </p:txBody>
      </p:sp>
      <p:pic>
        <p:nvPicPr>
          <p:cNvPr id="44" name="Afbeelding 43">
            <a:extLst>
              <a:ext uri="{FF2B5EF4-FFF2-40B4-BE49-F238E27FC236}">
                <a16:creationId xmlns:a16="http://schemas.microsoft.com/office/drawing/2014/main" id="{9210979D-4E37-E446-A298-8405B37577FB}"/>
              </a:ext>
            </a:extLst>
          </p:cNvPr>
          <p:cNvPicPr>
            <a:picLocks noChangeAspect="1"/>
          </p:cNvPicPr>
          <p:nvPr/>
        </p:nvPicPr>
        <p:blipFill rotWithShape="1">
          <a:blip r:embed="rId4"/>
          <a:srcRect l="4480" t="-7770" r="-5233" b="7016"/>
          <a:stretch/>
        </p:blipFill>
        <p:spPr>
          <a:xfrm>
            <a:off x="3875415" y="3901465"/>
            <a:ext cx="2158592" cy="2158592"/>
          </a:xfrm>
          <a:prstGeom prst="ellipse">
            <a:avLst/>
          </a:prstGeom>
          <a:noFill/>
        </p:spPr>
      </p:pic>
      <p:grpSp>
        <p:nvGrpSpPr>
          <p:cNvPr id="45" name="Groep 44">
            <a:extLst>
              <a:ext uri="{FF2B5EF4-FFF2-40B4-BE49-F238E27FC236}">
                <a16:creationId xmlns:a16="http://schemas.microsoft.com/office/drawing/2014/main" id="{839334CA-E693-164B-AE7C-02A8D21D3CEC}"/>
              </a:ext>
            </a:extLst>
          </p:cNvPr>
          <p:cNvGrpSpPr/>
          <p:nvPr/>
        </p:nvGrpSpPr>
        <p:grpSpPr>
          <a:xfrm>
            <a:off x="7159040" y="3248282"/>
            <a:ext cx="2171116" cy="2362685"/>
            <a:chOff x="5391568" y="2685183"/>
            <a:chExt cx="1628336" cy="1772015"/>
          </a:xfrm>
        </p:grpSpPr>
        <p:pic>
          <p:nvPicPr>
            <p:cNvPr id="46" name="Afbeelding 45">
              <a:extLst>
                <a:ext uri="{FF2B5EF4-FFF2-40B4-BE49-F238E27FC236}">
                  <a16:creationId xmlns:a16="http://schemas.microsoft.com/office/drawing/2014/main" id="{FA105443-CC00-D944-B3FE-ABE611073342}"/>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5391568" y="3357901"/>
              <a:ext cx="817801" cy="817801"/>
            </a:xfrm>
            <a:prstGeom prst="rect">
              <a:avLst/>
            </a:prstGeom>
          </p:spPr>
        </p:pic>
        <p:pic>
          <p:nvPicPr>
            <p:cNvPr id="47" name="Afbeelding 46">
              <a:extLst>
                <a:ext uri="{FF2B5EF4-FFF2-40B4-BE49-F238E27FC236}">
                  <a16:creationId xmlns:a16="http://schemas.microsoft.com/office/drawing/2014/main" id="{52D4F590-ACE2-1B41-903F-09AF11A8BA7D}"/>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108014" y="2901956"/>
              <a:ext cx="911890" cy="911890"/>
            </a:xfrm>
            <a:prstGeom prst="rect">
              <a:avLst/>
            </a:prstGeom>
          </p:spPr>
        </p:pic>
        <p:pic>
          <p:nvPicPr>
            <p:cNvPr id="52" name="Afbeelding 45">
              <a:extLst>
                <a:ext uri="{FF2B5EF4-FFF2-40B4-BE49-F238E27FC236}">
                  <a16:creationId xmlns:a16="http://schemas.microsoft.com/office/drawing/2014/main" id="{06F9B309-AA72-B24D-AF31-5924F51C3B36}"/>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5544907" y="2685183"/>
              <a:ext cx="740723" cy="740723"/>
            </a:xfrm>
            <a:prstGeom prst="rect">
              <a:avLst/>
            </a:prstGeom>
          </p:spPr>
        </p:pic>
        <p:pic>
          <p:nvPicPr>
            <p:cNvPr id="53" name="Afbeelding 45">
              <a:extLst>
                <a:ext uri="{FF2B5EF4-FFF2-40B4-BE49-F238E27FC236}">
                  <a16:creationId xmlns:a16="http://schemas.microsoft.com/office/drawing/2014/main" id="{EE54BDFA-15BD-7D41-B9C9-117B7FAD08C1}"/>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rot="19783838">
              <a:off x="6050047" y="3823884"/>
              <a:ext cx="633314" cy="633314"/>
            </a:xfrm>
            <a:prstGeom prst="rect">
              <a:avLst/>
            </a:prstGeom>
          </p:spPr>
        </p:pic>
      </p:grpSp>
      <p:sp>
        <p:nvSpPr>
          <p:cNvPr id="48" name="Vrije vorm 47">
            <a:extLst>
              <a:ext uri="{FF2B5EF4-FFF2-40B4-BE49-F238E27FC236}">
                <a16:creationId xmlns:a16="http://schemas.microsoft.com/office/drawing/2014/main" id="{0D707E6A-49FB-5244-B098-2A58D3A54B19}"/>
              </a:ext>
            </a:extLst>
          </p:cNvPr>
          <p:cNvSpPr/>
          <p:nvPr/>
        </p:nvSpPr>
        <p:spPr>
          <a:xfrm>
            <a:off x="3157728" y="3279648"/>
            <a:ext cx="3621024" cy="3389376"/>
          </a:xfrm>
          <a:custGeom>
            <a:avLst/>
            <a:gdLst>
              <a:gd name="connsiteX0" fmla="*/ 1783080 w 2715768"/>
              <a:gd name="connsiteY0" fmla="*/ 0 h 2542032"/>
              <a:gd name="connsiteX1" fmla="*/ 1472184 w 2715768"/>
              <a:gd name="connsiteY1" fmla="*/ 64008 h 2542032"/>
              <a:gd name="connsiteX2" fmla="*/ 1005840 w 2715768"/>
              <a:gd name="connsiteY2" fmla="*/ 64008 h 2542032"/>
              <a:gd name="connsiteX3" fmla="*/ 493776 w 2715768"/>
              <a:gd name="connsiteY3" fmla="*/ 265176 h 2542032"/>
              <a:gd name="connsiteX4" fmla="*/ 118872 w 2715768"/>
              <a:gd name="connsiteY4" fmla="*/ 722376 h 2542032"/>
              <a:gd name="connsiteX5" fmla="*/ 0 w 2715768"/>
              <a:gd name="connsiteY5" fmla="*/ 1371600 h 2542032"/>
              <a:gd name="connsiteX6" fmla="*/ 27432 w 2715768"/>
              <a:gd name="connsiteY6" fmla="*/ 2157984 h 2542032"/>
              <a:gd name="connsiteX7" fmla="*/ 640080 w 2715768"/>
              <a:gd name="connsiteY7" fmla="*/ 2542032 h 2542032"/>
              <a:gd name="connsiteX8" fmla="*/ 1673352 w 2715768"/>
              <a:gd name="connsiteY8" fmla="*/ 2532888 h 2542032"/>
              <a:gd name="connsiteX9" fmla="*/ 2322576 w 2715768"/>
              <a:gd name="connsiteY9" fmla="*/ 2350008 h 2542032"/>
              <a:gd name="connsiteX10" fmla="*/ 2633472 w 2715768"/>
              <a:gd name="connsiteY10" fmla="*/ 1865376 h 2542032"/>
              <a:gd name="connsiteX11" fmla="*/ 2715768 w 2715768"/>
              <a:gd name="connsiteY11" fmla="*/ 1517904 h 2542032"/>
              <a:gd name="connsiteX12" fmla="*/ 2569464 w 2715768"/>
              <a:gd name="connsiteY12" fmla="*/ 1316736 h 2542032"/>
              <a:gd name="connsiteX13" fmla="*/ 2423160 w 2715768"/>
              <a:gd name="connsiteY13" fmla="*/ 1060704 h 2542032"/>
              <a:gd name="connsiteX14" fmla="*/ 2615184 w 2715768"/>
              <a:gd name="connsiteY14" fmla="*/ 905256 h 2542032"/>
              <a:gd name="connsiteX15" fmla="*/ 2359152 w 2715768"/>
              <a:gd name="connsiteY15" fmla="*/ 457200 h 2542032"/>
              <a:gd name="connsiteX16" fmla="*/ 2084832 w 2715768"/>
              <a:gd name="connsiteY16" fmla="*/ 283464 h 2542032"/>
              <a:gd name="connsiteX17" fmla="*/ 1984248 w 2715768"/>
              <a:gd name="connsiteY17" fmla="*/ 109728 h 254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15768" h="2542032">
                <a:moveTo>
                  <a:pt x="1783080" y="0"/>
                </a:moveTo>
                <a:lnTo>
                  <a:pt x="1472184" y="64008"/>
                </a:lnTo>
                <a:lnTo>
                  <a:pt x="1005840" y="64008"/>
                </a:lnTo>
                <a:lnTo>
                  <a:pt x="493776" y="265176"/>
                </a:lnTo>
                <a:lnTo>
                  <a:pt x="118872" y="722376"/>
                </a:lnTo>
                <a:lnTo>
                  <a:pt x="0" y="1371600"/>
                </a:lnTo>
                <a:lnTo>
                  <a:pt x="27432" y="2157984"/>
                </a:lnTo>
                <a:lnTo>
                  <a:pt x="640080" y="2542032"/>
                </a:lnTo>
                <a:lnTo>
                  <a:pt x="1673352" y="2532888"/>
                </a:lnTo>
                <a:lnTo>
                  <a:pt x="2322576" y="2350008"/>
                </a:lnTo>
                <a:lnTo>
                  <a:pt x="2633472" y="1865376"/>
                </a:lnTo>
                <a:lnTo>
                  <a:pt x="2715768" y="1517904"/>
                </a:lnTo>
                <a:lnTo>
                  <a:pt x="2569464" y="1316736"/>
                </a:lnTo>
                <a:lnTo>
                  <a:pt x="2423160" y="1060704"/>
                </a:lnTo>
                <a:lnTo>
                  <a:pt x="2615184" y="905256"/>
                </a:lnTo>
                <a:lnTo>
                  <a:pt x="2359152" y="457200"/>
                </a:lnTo>
                <a:lnTo>
                  <a:pt x="2084832" y="283464"/>
                </a:lnTo>
                <a:lnTo>
                  <a:pt x="1984248" y="109728"/>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0" name="Afbeelding 49">
            <a:extLst>
              <a:ext uri="{FF2B5EF4-FFF2-40B4-BE49-F238E27FC236}">
                <a16:creationId xmlns:a16="http://schemas.microsoft.com/office/drawing/2014/main" id="{B3D4F10E-67AA-5D40-BBDC-F86D66D7C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44260">
            <a:off x="4139137" y="161369"/>
            <a:ext cx="3760624" cy="3552819"/>
          </a:xfrm>
          <a:prstGeom prst="rect">
            <a:avLst/>
          </a:prstGeom>
        </p:spPr>
      </p:pic>
      <p:pic>
        <p:nvPicPr>
          <p:cNvPr id="51" name="Afbeelding 50">
            <a:extLst>
              <a:ext uri="{FF2B5EF4-FFF2-40B4-BE49-F238E27FC236}">
                <a16:creationId xmlns:a16="http://schemas.microsoft.com/office/drawing/2014/main" id="{76BD7DE0-5A78-6841-B415-E2064AF69450}"/>
              </a:ext>
            </a:extLst>
          </p:cNvPr>
          <p:cNvPicPr>
            <a:picLocks noChangeAspect="1"/>
          </p:cNvPicPr>
          <p:nvPr/>
        </p:nvPicPr>
        <p:blipFill>
          <a:blip r:embed="rId9"/>
          <a:stretch>
            <a:fillRect/>
          </a:stretch>
        </p:blipFill>
        <p:spPr>
          <a:xfrm>
            <a:off x="4886819" y="787263"/>
            <a:ext cx="2222453" cy="2222453"/>
          </a:xfrm>
          <a:prstGeom prst="ellipse">
            <a:avLst/>
          </a:prstGeom>
          <a:noFill/>
        </p:spPr>
      </p:pic>
      <p:sp>
        <p:nvSpPr>
          <p:cNvPr id="3" name="Tekstvak 2">
            <a:extLst>
              <a:ext uri="{FF2B5EF4-FFF2-40B4-BE49-F238E27FC236}">
                <a16:creationId xmlns:a16="http://schemas.microsoft.com/office/drawing/2014/main" id="{829A7384-5A90-2F15-FAF6-47969ED8281F}"/>
              </a:ext>
            </a:extLst>
          </p:cNvPr>
          <p:cNvSpPr txBox="1"/>
          <p:nvPr/>
        </p:nvSpPr>
        <p:spPr>
          <a:xfrm>
            <a:off x="9056884" y="320613"/>
            <a:ext cx="2987971" cy="203132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Calibri"/>
                <a:ea typeface="+mn-ea"/>
                <a:cs typeface="+mn-cs"/>
              </a:rPr>
              <a:t>Individuele factoren: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a:ln>
                  <a:noFill/>
                </a:ln>
                <a:solidFill>
                  <a:srgbClr val="FFFFFF"/>
                </a:solidFill>
                <a:effectLst/>
                <a:uLnTx/>
                <a:uFillTx/>
                <a:latin typeface="Calibri"/>
                <a:ea typeface="+mn-ea"/>
                <a:cs typeface="+mn-cs"/>
              </a:rPr>
              <a:t>Leeftijd</a:t>
            </a:r>
            <a:endParaRPr lang="nl-NL" sz="1800" b="0" i="0" u="none" strike="noStrike" kern="1200" cap="none" spc="0" normalizeH="0" baseline="0" noProof="0">
              <a:ln>
                <a:noFill/>
              </a:ln>
              <a:solidFill>
                <a:srgbClr val="FFFFFF"/>
              </a:solidFill>
              <a:effectLst/>
              <a:uLnTx/>
              <a:uFillTx/>
              <a:latin typeface="Calibri"/>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a:ln>
                  <a:noFill/>
                </a:ln>
                <a:solidFill>
                  <a:srgbClr val="FFFFFF"/>
                </a:solidFill>
                <a:effectLst/>
                <a:uLnTx/>
                <a:uFillTx/>
                <a:latin typeface="Calibri"/>
                <a:ea typeface="+mn-ea"/>
                <a:cs typeface="+mn-cs"/>
              </a:rPr>
              <a:t>Geslacht</a:t>
            </a:r>
            <a:endParaRPr lang="nl-NL" sz="1800" b="0" i="0" u="none" strike="noStrike" kern="1200" cap="none" spc="0" normalizeH="0" baseline="0" noProof="0">
              <a:ln>
                <a:noFill/>
              </a:ln>
              <a:solidFill>
                <a:srgbClr val="FFFFFF"/>
              </a:solidFill>
              <a:effectLst/>
              <a:uLnTx/>
              <a:uFillTx/>
              <a:latin typeface="Calibri"/>
              <a:ea typeface="Calibri"/>
              <a:cs typeface="Calibri"/>
            </a:endParaRPr>
          </a:p>
          <a:p>
            <a:pPr marL="285750" indent="-285750">
              <a:buFont typeface="Arial" panose="020B0604020202020204" pitchFamily="34" charset="0"/>
              <a:buChar char="•"/>
              <a:defRPr/>
            </a:pPr>
            <a:r>
              <a:rPr kumimoji="0" lang="nl-NL" sz="1800" b="0" i="0" u="none" strike="noStrike" kern="1200" cap="none" spc="0" normalizeH="0" baseline="0" noProof="0">
                <a:ln>
                  <a:noFill/>
                </a:ln>
                <a:solidFill>
                  <a:srgbClr val="FFFFFF"/>
                </a:solidFill>
                <a:effectLst/>
                <a:uLnTx/>
                <a:uFillTx/>
                <a:latin typeface="Calibri"/>
                <a:ea typeface="+mn-ea"/>
                <a:cs typeface="+mn-cs"/>
              </a:rPr>
              <a:t>Familiale, sociale</a:t>
            </a:r>
            <a:r>
              <a:rPr lang="nl-NL">
                <a:solidFill>
                  <a:srgbClr val="FFFFFF"/>
                </a:solidFill>
                <a:latin typeface="Calibri"/>
              </a:rPr>
              <a:t>,</a:t>
            </a:r>
            <a:r>
              <a:rPr kumimoji="0" lang="nl-NL" sz="1800" b="0" i="0" u="none" strike="noStrike" kern="1200" cap="none" spc="0" normalizeH="0" baseline="0" noProof="0">
                <a:ln>
                  <a:noFill/>
                </a:ln>
                <a:solidFill>
                  <a:srgbClr val="FFFFFF"/>
                </a:solidFill>
                <a:effectLst/>
                <a:uLnTx/>
                <a:uFillTx/>
                <a:latin typeface="Calibri"/>
                <a:ea typeface="+mn-ea"/>
                <a:cs typeface="+mn-cs"/>
              </a:rPr>
              <a:t> </a:t>
            </a:r>
            <a:r>
              <a:rPr kumimoji="0" lang="nl-NL" sz="1800" b="0" i="0" u="none" strike="noStrike" kern="1200" cap="none" spc="0" normalizeH="0" baseline="0" noProof="0" err="1">
                <a:ln>
                  <a:noFill/>
                </a:ln>
                <a:solidFill>
                  <a:srgbClr val="FFFFFF"/>
                </a:solidFill>
                <a:effectLst/>
                <a:uLnTx/>
                <a:uFillTx/>
                <a:latin typeface="Calibri"/>
                <a:ea typeface="+mn-ea"/>
                <a:cs typeface="+mn-cs"/>
              </a:rPr>
              <a:t>middelengerelateerde</a:t>
            </a:r>
            <a:r>
              <a:rPr kumimoji="0" lang="nl-NL" sz="1800" b="0" i="0" u="none" strike="noStrike" kern="1200" cap="none" spc="0" normalizeH="0" baseline="0" noProof="0">
                <a:ln>
                  <a:noFill/>
                </a:ln>
                <a:solidFill>
                  <a:srgbClr val="FFFFFF"/>
                </a:solidFill>
                <a:effectLst/>
                <a:uLnTx/>
                <a:uFillTx/>
                <a:latin typeface="Calibri"/>
                <a:ea typeface="+mn-ea"/>
                <a:cs typeface="+mn-cs"/>
              </a:rPr>
              <a:t> en psychiatrische problemen</a:t>
            </a:r>
            <a:endParaRPr lang="nl-NL" sz="1800" b="0" i="0" u="none" strike="noStrike" kern="1200" cap="none" spc="0" normalizeH="0" baseline="0" noProof="0">
              <a:ln>
                <a:noFill/>
              </a:ln>
              <a:solidFill>
                <a:srgbClr val="FFFFFF"/>
              </a:solidFill>
              <a:effectLst/>
              <a:uLnTx/>
              <a:uFillTx/>
              <a:latin typeface="Calibri"/>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a:ln>
                  <a:noFill/>
                </a:ln>
                <a:solidFill>
                  <a:srgbClr val="FFFFFF"/>
                </a:solidFill>
                <a:effectLst/>
                <a:uLnTx/>
                <a:uFillTx/>
                <a:latin typeface="Calibri"/>
                <a:ea typeface="+mn-ea"/>
                <a:cs typeface="+mn-cs"/>
              </a:rPr>
              <a:t>…</a:t>
            </a:r>
            <a:endParaRPr kumimoji="0" lang="nl-BE"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Tekstvak 3">
            <a:extLst>
              <a:ext uri="{FF2B5EF4-FFF2-40B4-BE49-F238E27FC236}">
                <a16:creationId xmlns:a16="http://schemas.microsoft.com/office/drawing/2014/main" id="{768A0CBD-45CF-0B58-6F01-2D19A32D527B}"/>
              </a:ext>
            </a:extLst>
          </p:cNvPr>
          <p:cNvSpPr txBox="1"/>
          <p:nvPr/>
        </p:nvSpPr>
        <p:spPr>
          <a:xfrm>
            <a:off x="9943587" y="4145244"/>
            <a:ext cx="22860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Calibri"/>
                <a:ea typeface="+mn-ea"/>
                <a:cs typeface="+mn-cs"/>
              </a:rPr>
              <a:t>Spelfactoren: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a:ln>
                  <a:noFill/>
                </a:ln>
                <a:solidFill>
                  <a:srgbClr val="FFFFFF"/>
                </a:solidFill>
                <a:effectLst/>
                <a:uLnTx/>
                <a:uFillTx/>
                <a:latin typeface="Calibri"/>
                <a:ea typeface="+mn-ea"/>
                <a:cs typeface="+mn-cs"/>
              </a:rPr>
              <a:t>Karakteristieken (tijd tussen inzet en uitkomst, gevoel van controle, opwinding, online spelen…)</a:t>
            </a:r>
          </a:p>
        </p:txBody>
      </p:sp>
      <p:sp>
        <p:nvSpPr>
          <p:cNvPr id="5" name="Tekstvak 4">
            <a:extLst>
              <a:ext uri="{FF2B5EF4-FFF2-40B4-BE49-F238E27FC236}">
                <a16:creationId xmlns:a16="http://schemas.microsoft.com/office/drawing/2014/main" id="{C574577C-AA52-7BDB-58BE-713599EDD83C}"/>
              </a:ext>
            </a:extLst>
          </p:cNvPr>
          <p:cNvSpPr txBox="1"/>
          <p:nvPr/>
        </p:nvSpPr>
        <p:spPr>
          <a:xfrm>
            <a:off x="359145" y="3991529"/>
            <a:ext cx="3145735" cy="23083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Calibri"/>
                <a:ea typeface="+mn-ea"/>
                <a:cs typeface="+mn-cs"/>
              </a:rPr>
              <a:t>Omgevingsfactoren: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solidFill>
                  <a:srgbClr val="FFFFFF"/>
                </a:solidFill>
                <a:latin typeface="Calibri"/>
              </a:rPr>
              <a:t>Directe</a:t>
            </a:r>
            <a:r>
              <a:rPr kumimoji="0" lang="nl-NL" sz="1800" b="0" i="0" u="none" strike="noStrike" kern="1200" cap="none" spc="0" normalizeH="0" baseline="0" noProof="0">
                <a:ln>
                  <a:noFill/>
                </a:ln>
                <a:solidFill>
                  <a:srgbClr val="FFFFFF"/>
                </a:solidFill>
                <a:effectLst/>
                <a:uLnTx/>
                <a:uFillTx/>
                <a:latin typeface="Calibri"/>
                <a:ea typeface="+mn-ea"/>
                <a:cs typeface="+mn-cs"/>
              </a:rPr>
              <a:t> omgeving/omstandigheden: beschikbaarheid, reclame…</a:t>
            </a:r>
            <a:endParaRPr lang="nl-NL" sz="1800" b="0" i="0" u="none" strike="noStrike" kern="1200" cap="none" spc="0" normalizeH="0" baseline="0" noProof="0">
              <a:ln>
                <a:noFill/>
              </a:ln>
              <a:solidFill>
                <a:srgbClr val="FFFFFF"/>
              </a:solidFill>
              <a:effectLst/>
              <a:uLnTx/>
              <a:uFillTx/>
              <a:latin typeface="Calibri"/>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solidFill>
                  <a:srgbClr val="FFFFFF"/>
                </a:solidFill>
                <a:latin typeface="Calibri"/>
              </a:rPr>
              <a:t>Sociaal</a:t>
            </a:r>
            <a:r>
              <a:rPr kumimoji="0" lang="nl-NL" sz="1800" b="0" i="0" u="none" strike="noStrike" kern="1200" cap="none" spc="0" normalizeH="0" baseline="0" noProof="0">
                <a:ln>
                  <a:noFill/>
                </a:ln>
                <a:solidFill>
                  <a:srgbClr val="FFFFFF"/>
                </a:solidFill>
                <a:effectLst/>
                <a:uLnTx/>
                <a:uFillTx/>
                <a:latin typeface="Calibri"/>
                <a:ea typeface="+mn-ea"/>
                <a:cs typeface="+mn-cs"/>
              </a:rPr>
              <a:t> netwerk</a:t>
            </a:r>
            <a:endParaRPr lang="nl-NL" sz="1800" b="0" i="0" u="none" strike="noStrike" kern="1200" cap="none" spc="0" normalizeH="0" baseline="0" noProof="0">
              <a:ln>
                <a:noFill/>
              </a:ln>
              <a:solidFill>
                <a:srgbClr val="FFFFFF"/>
              </a:solidFill>
              <a:effectLst/>
              <a:uLnTx/>
              <a:uFillTx/>
              <a:latin typeface="Calibri"/>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solidFill>
                  <a:srgbClr val="FFFFFF"/>
                </a:solidFill>
                <a:latin typeface="Calibri"/>
              </a:rPr>
              <a:t>Ruimere</a:t>
            </a:r>
            <a:r>
              <a:rPr kumimoji="0" lang="nl-NL" sz="1800" b="0" i="0" u="none" strike="noStrike" kern="1200" cap="none" spc="0" normalizeH="0" baseline="0" noProof="0">
                <a:ln>
                  <a:noFill/>
                </a:ln>
                <a:solidFill>
                  <a:srgbClr val="FFFFFF"/>
                </a:solidFill>
                <a:effectLst/>
                <a:uLnTx/>
                <a:uFillTx/>
                <a:latin typeface="Calibri"/>
                <a:ea typeface="+mn-ea"/>
                <a:cs typeface="+mn-cs"/>
              </a:rPr>
              <a:t> leefomgeving</a:t>
            </a:r>
            <a:endParaRPr lang="nl-NL" sz="1800" b="0" i="0" u="none" strike="noStrike" kern="1200" cap="none" spc="0" normalizeH="0" baseline="0" noProof="0">
              <a:ln>
                <a:noFill/>
              </a:ln>
              <a:solidFill>
                <a:srgbClr val="FFFFFF"/>
              </a:solidFill>
              <a:effectLst/>
              <a:uLnTx/>
              <a:uFillTx/>
              <a:latin typeface="Calibri"/>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solidFill>
                  <a:srgbClr val="FFFFFF"/>
                </a:solidFill>
                <a:latin typeface="Calibri"/>
              </a:rPr>
              <a:t>Gokgedrag</a:t>
            </a:r>
            <a:r>
              <a:rPr kumimoji="0" lang="nl-NL" sz="1800" b="0" i="0" u="none" strike="noStrike" kern="1200" cap="none" spc="0" normalizeH="0" baseline="0" noProof="0">
                <a:ln>
                  <a:noFill/>
                </a:ln>
                <a:solidFill>
                  <a:srgbClr val="FFFFFF"/>
                </a:solidFill>
                <a:effectLst/>
                <a:uLnTx/>
                <a:uFillTx/>
                <a:latin typeface="Calibri"/>
                <a:ea typeface="+mn-ea"/>
                <a:cs typeface="+mn-cs"/>
              </a:rPr>
              <a:t> omgeving</a:t>
            </a:r>
            <a:endParaRPr lang="nl-NL" sz="1800" b="0" i="0" u="none" strike="noStrike" kern="1200" cap="none" spc="0" normalizeH="0" baseline="0" noProof="0">
              <a:ln>
                <a:noFill/>
              </a:ln>
              <a:solidFill>
                <a:srgbClr val="FFFFFF"/>
              </a:solidFill>
              <a:effectLst/>
              <a:uLnTx/>
              <a:uFillTx/>
              <a:latin typeface="Calibri"/>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a:ln>
                  <a:noFill/>
                </a:ln>
                <a:solidFill>
                  <a:srgbClr val="FFFFFF"/>
                </a:solidFill>
                <a:effectLst/>
                <a:uLnTx/>
                <a:uFillTx/>
                <a:latin typeface="Calibri"/>
                <a:ea typeface="+mn-ea"/>
                <a:cs typeface="+mn-cs"/>
              </a:rPr>
              <a:t>…</a:t>
            </a:r>
            <a:endParaRPr lang="nl-NL" sz="1800" b="0" i="0" u="none" strike="noStrike" kern="1200" cap="none" spc="0" normalizeH="0" baseline="0" noProof="0">
              <a:ln>
                <a:noFill/>
              </a:ln>
              <a:solidFill>
                <a:srgbClr val="FFFFFF"/>
              </a:solidFill>
              <a:effectLst/>
              <a:uLnTx/>
              <a:uFillTx/>
              <a:latin typeface="Calibri"/>
              <a:ea typeface="Calibri"/>
              <a:cs typeface="Calibri"/>
            </a:endParaRPr>
          </a:p>
        </p:txBody>
      </p:sp>
    </p:spTree>
    <p:extLst>
      <p:ext uri="{BB962C8B-B14F-4D97-AF65-F5344CB8AC3E}">
        <p14:creationId xmlns:p14="http://schemas.microsoft.com/office/powerpoint/2010/main" val="3903034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06CF4CC3-41FA-0D12-C57B-B2CDD324658D}"/>
              </a:ext>
            </a:extLst>
          </p:cNvPr>
          <p:cNvPicPr>
            <a:picLocks noChangeAspect="1"/>
          </p:cNvPicPr>
          <p:nvPr/>
        </p:nvPicPr>
        <p:blipFill rotWithShape="1">
          <a:blip>
            <a:alphaModFix amt="53000"/>
            <a:extLst>
              <a:ext uri="{96DAC541-7B7A-43D3-8B79-37D633B846F1}">
                <asvg:svgBlip xmlns:asvg="http://schemas.microsoft.com/office/drawing/2016/SVG/main" r:embed="rId3"/>
              </a:ext>
            </a:extLst>
          </a:blip>
          <a:srcRect l="-3348" t="53474" r="20637"/>
          <a:stretch/>
        </p:blipFill>
        <p:spPr>
          <a:xfrm>
            <a:off x="0" y="1"/>
            <a:ext cx="12191999" cy="6858000"/>
          </a:xfrm>
          <a:prstGeom prst="rect">
            <a:avLst/>
          </a:prstGeom>
        </p:spPr>
      </p:pic>
      <p:sp>
        <p:nvSpPr>
          <p:cNvPr id="2" name="Tijdelijke aanduiding voor tekst 1">
            <a:extLst>
              <a:ext uri="{FF2B5EF4-FFF2-40B4-BE49-F238E27FC236}">
                <a16:creationId xmlns:a16="http://schemas.microsoft.com/office/drawing/2014/main" id="{EDE48E07-EF5E-344C-993F-EDEA76A9191E}"/>
              </a:ext>
            </a:extLst>
          </p:cNvPr>
          <p:cNvSpPr>
            <a:spLocks noGrp="1"/>
          </p:cNvSpPr>
          <p:nvPr>
            <p:ph type="body" sz="quarter" idx="13"/>
          </p:nvPr>
        </p:nvSpPr>
        <p:spPr>
          <a:xfrm>
            <a:off x="359146" y="209308"/>
            <a:ext cx="2026246" cy="952984"/>
          </a:xfrm>
        </p:spPr>
        <p:txBody>
          <a:bodyPr/>
          <a:lstStyle/>
          <a:p>
            <a:r>
              <a:rPr lang="nl-NL">
                <a:solidFill>
                  <a:srgbClr val="C00000"/>
                </a:solidFill>
              </a:rPr>
              <a:t>Riskant </a:t>
            </a:r>
            <a:br>
              <a:rPr lang="nl-NL">
                <a:solidFill>
                  <a:srgbClr val="C00000"/>
                </a:solidFill>
              </a:rPr>
            </a:br>
            <a:r>
              <a:rPr lang="nl-NL">
                <a:solidFill>
                  <a:srgbClr val="C00000"/>
                </a:solidFill>
              </a:rPr>
              <a:t>gokgedrag</a:t>
            </a:r>
          </a:p>
          <a:p>
            <a:r>
              <a:rPr lang="nl-NL">
                <a:solidFill>
                  <a:srgbClr val="C00000"/>
                </a:solidFill>
              </a:rPr>
              <a:t>WHO- ICD-11</a:t>
            </a:r>
            <a:endParaRPr lang="nl-BE">
              <a:solidFill>
                <a:srgbClr val="C00000"/>
              </a:solidFill>
            </a:endParaRPr>
          </a:p>
        </p:txBody>
      </p:sp>
      <p:sp>
        <p:nvSpPr>
          <p:cNvPr id="6" name="Tekstvak 5">
            <a:extLst>
              <a:ext uri="{FF2B5EF4-FFF2-40B4-BE49-F238E27FC236}">
                <a16:creationId xmlns:a16="http://schemas.microsoft.com/office/drawing/2014/main" id="{939E1424-2219-70F9-58D9-9F4F3C29B66A}"/>
              </a:ext>
            </a:extLst>
          </p:cNvPr>
          <p:cNvSpPr txBox="1"/>
          <p:nvPr/>
        </p:nvSpPr>
        <p:spPr>
          <a:xfrm>
            <a:off x="8666665" y="1593333"/>
            <a:ext cx="2760342" cy="429303"/>
          </a:xfrm>
          <a:prstGeom prst="roundRect">
            <a:avLst>
              <a:gd name="adj" fmla="val 50000"/>
            </a:avLst>
          </a:prstGeom>
          <a:solidFill>
            <a:schemeClr val="bg1">
              <a:alpha val="87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C00000"/>
                </a:solidFill>
                <a:effectLst/>
                <a:uLnTx/>
                <a:uFillTx/>
                <a:latin typeface="Calibri"/>
                <a:ea typeface="+mn-ea"/>
                <a:cs typeface="+mn-cs"/>
              </a:rPr>
              <a:t>FREQUENTIE</a:t>
            </a:r>
            <a:endParaRPr kumimoji="0" lang="en-GB" sz="1800" b="1" i="0" u="none" strike="noStrike" kern="1200" cap="none" spc="0" normalizeH="0" baseline="0" noProof="0">
              <a:ln>
                <a:noFill/>
              </a:ln>
              <a:solidFill>
                <a:srgbClr val="C00000"/>
              </a:solidFill>
              <a:effectLst/>
              <a:uLnTx/>
              <a:uFillTx/>
              <a:latin typeface="Calibri"/>
              <a:ea typeface="+mn-ea"/>
              <a:cs typeface="+mn-cs"/>
            </a:endParaRPr>
          </a:p>
        </p:txBody>
      </p:sp>
      <p:sp>
        <p:nvSpPr>
          <p:cNvPr id="7" name="Tekstvak 6">
            <a:extLst>
              <a:ext uri="{FF2B5EF4-FFF2-40B4-BE49-F238E27FC236}">
                <a16:creationId xmlns:a16="http://schemas.microsoft.com/office/drawing/2014/main" id="{0ADE2211-20DD-064A-99DA-C9F13CB814D6}"/>
              </a:ext>
            </a:extLst>
          </p:cNvPr>
          <p:cNvSpPr txBox="1"/>
          <p:nvPr/>
        </p:nvSpPr>
        <p:spPr>
          <a:xfrm>
            <a:off x="7836901" y="2164449"/>
            <a:ext cx="2760342" cy="429303"/>
          </a:xfrm>
          <a:prstGeom prst="roundRect">
            <a:avLst>
              <a:gd name="adj" fmla="val 50000"/>
            </a:avLst>
          </a:prstGeom>
          <a:solidFill>
            <a:schemeClr val="accent6">
              <a:lumMod val="20000"/>
              <a:lumOff val="80000"/>
              <a:alpha val="87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C00000"/>
                </a:solidFill>
                <a:effectLst/>
                <a:uLnTx/>
                <a:uFillTx/>
                <a:latin typeface="Calibri"/>
                <a:ea typeface="+mn-ea"/>
                <a:cs typeface="+mn-cs"/>
              </a:rPr>
              <a:t>HOEVEELHEID TIJD</a:t>
            </a:r>
            <a:endParaRPr kumimoji="0" lang="en-GB" sz="1800" b="1" i="0" u="none" strike="noStrike" kern="1200" cap="none" spc="0" normalizeH="0" baseline="0" noProof="0">
              <a:ln>
                <a:noFill/>
              </a:ln>
              <a:solidFill>
                <a:srgbClr val="C00000"/>
              </a:solidFill>
              <a:effectLst/>
              <a:uLnTx/>
              <a:uFillTx/>
              <a:latin typeface="Calibri"/>
              <a:ea typeface="+mn-ea"/>
              <a:cs typeface="+mn-cs"/>
            </a:endParaRPr>
          </a:p>
        </p:txBody>
      </p:sp>
      <p:sp>
        <p:nvSpPr>
          <p:cNvPr id="8" name="Tekstvak 7">
            <a:extLst>
              <a:ext uri="{FF2B5EF4-FFF2-40B4-BE49-F238E27FC236}">
                <a16:creationId xmlns:a16="http://schemas.microsoft.com/office/drawing/2014/main" id="{63FB7445-561C-4A70-1173-99E2E7A4E389}"/>
              </a:ext>
            </a:extLst>
          </p:cNvPr>
          <p:cNvSpPr txBox="1"/>
          <p:nvPr/>
        </p:nvSpPr>
        <p:spPr>
          <a:xfrm>
            <a:off x="8653413" y="2748817"/>
            <a:ext cx="2760342" cy="429303"/>
          </a:xfrm>
          <a:prstGeom prst="roundRect">
            <a:avLst>
              <a:gd name="adj" fmla="val 50000"/>
            </a:avLst>
          </a:prstGeom>
          <a:solidFill>
            <a:schemeClr val="bg1">
              <a:alpha val="87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C00000"/>
                </a:solidFill>
                <a:effectLst/>
                <a:uLnTx/>
                <a:uFillTx/>
                <a:latin typeface="Calibri"/>
                <a:ea typeface="+mn-ea"/>
                <a:cs typeface="+mn-cs"/>
              </a:rPr>
              <a:t>CONTEXT</a:t>
            </a:r>
            <a:endParaRPr kumimoji="0" lang="en-GB" sz="1800" b="1" i="0" u="none" strike="noStrike" kern="1200" cap="none" spc="0" normalizeH="0" baseline="0" noProof="0">
              <a:ln>
                <a:noFill/>
              </a:ln>
              <a:solidFill>
                <a:srgbClr val="C00000"/>
              </a:solidFill>
              <a:effectLst/>
              <a:uLnTx/>
              <a:uFillTx/>
              <a:latin typeface="Calibri"/>
              <a:ea typeface="+mn-ea"/>
              <a:cs typeface="+mn-cs"/>
            </a:endParaRPr>
          </a:p>
        </p:txBody>
      </p:sp>
      <p:sp>
        <p:nvSpPr>
          <p:cNvPr id="9" name="Tekstvak 8">
            <a:extLst>
              <a:ext uri="{FF2B5EF4-FFF2-40B4-BE49-F238E27FC236}">
                <a16:creationId xmlns:a16="http://schemas.microsoft.com/office/drawing/2014/main" id="{F3E53E50-0669-618D-0CDF-ACD87FAEAED9}"/>
              </a:ext>
            </a:extLst>
          </p:cNvPr>
          <p:cNvSpPr txBox="1"/>
          <p:nvPr/>
        </p:nvSpPr>
        <p:spPr>
          <a:xfrm>
            <a:off x="7836901" y="3333185"/>
            <a:ext cx="2760342" cy="429303"/>
          </a:xfrm>
          <a:prstGeom prst="roundRect">
            <a:avLst>
              <a:gd name="adj" fmla="val 50000"/>
            </a:avLst>
          </a:prstGeom>
          <a:solidFill>
            <a:schemeClr val="accent6">
              <a:lumMod val="20000"/>
              <a:lumOff val="80000"/>
              <a:alpha val="87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C00000"/>
                </a:solidFill>
                <a:effectLst/>
                <a:uLnTx/>
                <a:uFillTx/>
                <a:latin typeface="Calibri"/>
                <a:ea typeface="+mn-ea"/>
                <a:cs typeface="+mn-cs"/>
              </a:rPr>
              <a:t>VERWAARLOZEN</a:t>
            </a:r>
            <a:endParaRPr kumimoji="0" lang="en-GB" sz="1800" b="1" i="0" u="none" strike="noStrike" kern="1200" cap="none" spc="0" normalizeH="0" baseline="0" noProof="0">
              <a:ln>
                <a:noFill/>
              </a:ln>
              <a:solidFill>
                <a:srgbClr val="C00000"/>
              </a:solidFill>
              <a:effectLst/>
              <a:uLnTx/>
              <a:uFillTx/>
              <a:latin typeface="Calibri"/>
              <a:ea typeface="+mn-ea"/>
              <a:cs typeface="+mn-cs"/>
            </a:endParaRPr>
          </a:p>
        </p:txBody>
      </p:sp>
      <p:sp>
        <p:nvSpPr>
          <p:cNvPr id="10" name="Tekstvak 9">
            <a:extLst>
              <a:ext uri="{FF2B5EF4-FFF2-40B4-BE49-F238E27FC236}">
                <a16:creationId xmlns:a16="http://schemas.microsoft.com/office/drawing/2014/main" id="{003D9C64-715B-7E42-091D-6AAEEA800575}"/>
              </a:ext>
            </a:extLst>
          </p:cNvPr>
          <p:cNvSpPr txBox="1"/>
          <p:nvPr/>
        </p:nvSpPr>
        <p:spPr>
          <a:xfrm>
            <a:off x="8653413" y="3917553"/>
            <a:ext cx="2760342" cy="429303"/>
          </a:xfrm>
          <a:prstGeom prst="roundRect">
            <a:avLst>
              <a:gd name="adj" fmla="val 50000"/>
            </a:avLst>
          </a:prstGeom>
          <a:solidFill>
            <a:schemeClr val="bg1">
              <a:alpha val="87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C00000"/>
                </a:solidFill>
                <a:effectLst/>
                <a:uLnTx/>
                <a:uFillTx/>
                <a:latin typeface="Calibri"/>
                <a:ea typeface="+mn-ea"/>
                <a:cs typeface="+mn-cs"/>
              </a:rPr>
              <a:t>RISICOVOL GEDRAG</a:t>
            </a:r>
            <a:endParaRPr kumimoji="0" lang="en-GB" sz="1800" b="1" i="0" u="none" strike="noStrike" kern="1200" cap="none" spc="0" normalizeH="0" baseline="0" noProof="0">
              <a:ln>
                <a:noFill/>
              </a:ln>
              <a:solidFill>
                <a:srgbClr val="C00000"/>
              </a:solidFill>
              <a:effectLst/>
              <a:uLnTx/>
              <a:uFillTx/>
              <a:latin typeface="Calibri"/>
              <a:ea typeface="+mn-ea"/>
              <a:cs typeface="+mn-cs"/>
            </a:endParaRPr>
          </a:p>
        </p:txBody>
      </p:sp>
      <p:sp>
        <p:nvSpPr>
          <p:cNvPr id="11" name="Tekstvak 10">
            <a:extLst>
              <a:ext uri="{FF2B5EF4-FFF2-40B4-BE49-F238E27FC236}">
                <a16:creationId xmlns:a16="http://schemas.microsoft.com/office/drawing/2014/main" id="{36FE9441-F8E2-B7AA-1899-874293D61A51}"/>
              </a:ext>
            </a:extLst>
          </p:cNvPr>
          <p:cNvSpPr txBox="1"/>
          <p:nvPr/>
        </p:nvSpPr>
        <p:spPr>
          <a:xfrm>
            <a:off x="7836901" y="4501923"/>
            <a:ext cx="2760342" cy="429303"/>
          </a:xfrm>
          <a:prstGeom prst="roundRect">
            <a:avLst>
              <a:gd name="adj" fmla="val 50000"/>
            </a:avLst>
          </a:prstGeom>
          <a:solidFill>
            <a:schemeClr val="accent6">
              <a:lumMod val="20000"/>
              <a:lumOff val="80000"/>
              <a:alpha val="87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a:ln>
                  <a:noFill/>
                </a:ln>
                <a:solidFill>
                  <a:srgbClr val="C00000"/>
                </a:solidFill>
                <a:effectLst/>
                <a:uLnTx/>
                <a:uFillTx/>
                <a:latin typeface="Calibri"/>
                <a:ea typeface="+mn-ea"/>
                <a:cs typeface="+mn-cs"/>
              </a:rPr>
              <a:t>ONGUNSTIGE GEVOLGEN</a:t>
            </a:r>
            <a:endParaRPr kumimoji="0" lang="en-GB" sz="1800" b="1" i="0" u="none" strike="noStrike" kern="1200" cap="none" spc="0" normalizeH="0" baseline="0" noProof="0">
              <a:ln>
                <a:noFill/>
              </a:ln>
              <a:solidFill>
                <a:srgbClr val="C00000"/>
              </a:solidFill>
              <a:effectLst/>
              <a:uLnTx/>
              <a:uFillTx/>
              <a:latin typeface="Calibri"/>
              <a:ea typeface="+mn-ea"/>
              <a:cs typeface="+mn-cs"/>
            </a:endParaRPr>
          </a:p>
        </p:txBody>
      </p:sp>
      <p:pic>
        <p:nvPicPr>
          <p:cNvPr id="5" name="Graphic 4">
            <a:extLst>
              <a:ext uri="{FF2B5EF4-FFF2-40B4-BE49-F238E27FC236}">
                <a16:creationId xmlns:a16="http://schemas.microsoft.com/office/drawing/2014/main" id="{E31CAFB9-94FC-EA2F-289E-3BD08E717FE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43800" y="202318"/>
            <a:ext cx="7056508" cy="7056508"/>
          </a:xfrm>
          <a:prstGeom prst="rect">
            <a:avLst/>
          </a:prstGeom>
        </p:spPr>
      </p:pic>
      <p:sp>
        <p:nvSpPr>
          <p:cNvPr id="4" name="Tekstvak 3">
            <a:extLst>
              <a:ext uri="{FF2B5EF4-FFF2-40B4-BE49-F238E27FC236}">
                <a16:creationId xmlns:a16="http://schemas.microsoft.com/office/drawing/2014/main" id="{991CC112-42D9-A9A9-BB83-03913F5AB48B}"/>
              </a:ext>
            </a:extLst>
          </p:cNvPr>
          <p:cNvSpPr txBox="1"/>
          <p:nvPr/>
        </p:nvSpPr>
        <p:spPr>
          <a:xfrm>
            <a:off x="265557" y="3901758"/>
            <a:ext cx="7221922" cy="193899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srgbClr val="494949"/>
                </a:solidFill>
                <a:effectLst/>
                <a:uLnTx/>
                <a:uFillTx/>
                <a:latin typeface="Calibri"/>
                <a:ea typeface="+mn-ea"/>
                <a:cs typeface="+mn-cs"/>
              </a:rPr>
              <a:t>= </a:t>
            </a:r>
            <a:r>
              <a:rPr kumimoji="0" lang="nl-BE" sz="2400" b="1" i="0" u="none" strike="noStrike" kern="1200" cap="none" spc="0" normalizeH="0" baseline="0" noProof="0">
                <a:ln>
                  <a:noFill/>
                </a:ln>
                <a:solidFill>
                  <a:srgbClr val="494949"/>
                </a:solidFill>
                <a:effectLst/>
                <a:uLnTx/>
                <a:uFillTx/>
                <a:latin typeface="Verdana" panose="020B0604030504040204" pitchFamily="34" charset="0"/>
                <a:ea typeface="Times New Roman" panose="02020603050405020304" pitchFamily="18" charset="0"/>
                <a:cs typeface="Times New Roman" panose="02020603050405020304" pitchFamily="18" charset="0"/>
              </a:rPr>
              <a:t>een patroon van gokken</a:t>
            </a:r>
            <a:r>
              <a:rPr kumimoji="0" lang="nl-BE" sz="2400" b="0" i="0" u="none" strike="noStrike" kern="1200" cap="none" spc="0" normalizeH="0" baseline="0" noProof="0">
                <a:ln>
                  <a:noFill/>
                </a:ln>
                <a:solidFill>
                  <a:srgbClr val="494949"/>
                </a:solidFill>
                <a:effectLst/>
                <a:uLnTx/>
                <a:uFillTx/>
                <a:latin typeface="Verdana" panose="020B0604030504040204" pitchFamily="34" charset="0"/>
                <a:ea typeface="Times New Roman" panose="02020603050405020304" pitchFamily="18" charset="0"/>
                <a:cs typeface="Times New Roman" panose="02020603050405020304" pitchFamily="18" charset="0"/>
              </a:rPr>
              <a:t> dat </a:t>
            </a:r>
            <a:r>
              <a:rPr kumimoji="0" lang="nl-BE" sz="2400" b="1" i="0" u="none" strike="noStrike" kern="1200" cap="none" spc="0" normalizeH="0" baseline="0" noProof="0">
                <a:ln>
                  <a:noFill/>
                </a:ln>
                <a:solidFill>
                  <a:srgbClr val="494949"/>
                </a:solidFill>
                <a:effectLst/>
                <a:uLnTx/>
                <a:uFillTx/>
                <a:latin typeface="Verdana" panose="020B0604030504040204" pitchFamily="34" charset="0"/>
                <a:ea typeface="Times New Roman" panose="02020603050405020304" pitchFamily="18" charset="0"/>
                <a:cs typeface="Times New Roman" panose="02020603050405020304" pitchFamily="18" charset="0"/>
              </a:rPr>
              <a:t>het risico op lichamelijke of geestelijke gezondheidsschade</a:t>
            </a:r>
            <a:r>
              <a:rPr kumimoji="0" lang="nl-BE" sz="2400" b="0" i="0" u="none" strike="noStrike" kern="1200" cap="none" spc="0" normalizeH="0" baseline="0" noProof="0">
                <a:ln>
                  <a:noFill/>
                </a:ln>
                <a:solidFill>
                  <a:srgbClr val="494949"/>
                </a:solidFill>
                <a:effectLst/>
                <a:uLnTx/>
                <a:uFillTx/>
                <a:latin typeface="Verdana" panose="020B0604030504040204" pitchFamily="34" charset="0"/>
                <a:ea typeface="Times New Roman" panose="02020603050405020304" pitchFamily="18" charset="0"/>
                <a:cs typeface="Times New Roman" panose="02020603050405020304" pitchFamily="18" charset="0"/>
              </a:rPr>
              <a:t> voor het individu of voor anderen rond het individu aanzienlijk verhoogt. </a:t>
            </a:r>
            <a:endParaRPr kumimoji="0" lang="nl-BE" sz="2400" b="0" i="0" u="none" strike="noStrike" kern="1200" cap="none" spc="0" normalizeH="0" baseline="0" noProof="0">
              <a:ln>
                <a:noFill/>
              </a:ln>
              <a:solidFill>
                <a:srgbClr val="494949"/>
              </a:solidFill>
              <a:effectLst/>
              <a:uLnTx/>
              <a:uFillTx/>
              <a:latin typeface="Calibri"/>
              <a:ea typeface="+mn-ea"/>
              <a:cs typeface="+mn-cs"/>
            </a:endParaRPr>
          </a:p>
        </p:txBody>
      </p:sp>
    </p:spTree>
    <p:extLst>
      <p:ext uri="{BB962C8B-B14F-4D97-AF65-F5344CB8AC3E}">
        <p14:creationId xmlns:p14="http://schemas.microsoft.com/office/powerpoint/2010/main" val="363672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65A41"/>
        </a:solidFill>
        <a:effectLst/>
      </p:bgPr>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E2311DF0-B007-6D47-9337-31FA9FA55D6E}"/>
              </a:ext>
            </a:extLst>
          </p:cNvPr>
          <p:cNvSpPr/>
          <p:nvPr/>
        </p:nvSpPr>
        <p:spPr>
          <a:xfrm>
            <a:off x="0" y="0"/>
            <a:ext cx="12192000" cy="6206003"/>
          </a:xfrm>
          <a:prstGeom prst="rect">
            <a:avLst/>
          </a:prstGeom>
          <a:solidFill>
            <a:schemeClr val="tx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Calibri"/>
            </a:endParaRPr>
          </a:p>
        </p:txBody>
      </p:sp>
      <p:pic>
        <p:nvPicPr>
          <p:cNvPr id="8" name="Afbeelding 7" descr="Afbeelding met schermafbeelding&#10;&#10;Automatisch gegenereerde beschrijving">
            <a:extLst>
              <a:ext uri="{FF2B5EF4-FFF2-40B4-BE49-F238E27FC236}">
                <a16:creationId xmlns:a16="http://schemas.microsoft.com/office/drawing/2014/main" id="{6D0E48B4-26FB-A043-8B00-620F911F9AF5}"/>
              </a:ext>
            </a:extLst>
          </p:cNvPr>
          <p:cNvPicPr>
            <a:picLocks noChangeAspect="1"/>
          </p:cNvPicPr>
          <p:nvPr/>
        </p:nvPicPr>
        <p:blipFill>
          <a:blip r:embed="rId3"/>
          <a:stretch>
            <a:fillRect/>
          </a:stretch>
        </p:blipFill>
        <p:spPr>
          <a:xfrm rot="348853">
            <a:off x="6308637" y="1069549"/>
            <a:ext cx="3057889" cy="4353321"/>
          </a:xfrm>
          <a:prstGeom prst="rect">
            <a:avLst/>
          </a:prstGeom>
          <a:solidFill>
            <a:schemeClr val="bg1"/>
          </a:solidFill>
          <a:ln>
            <a:noFill/>
          </a:ln>
          <a:effectLst>
            <a:outerShdw dist="127000" dir="2700000" algn="tl" rotWithShape="0">
              <a:prstClr val="black">
                <a:alpha val="15000"/>
              </a:prstClr>
            </a:outerShdw>
          </a:effectLst>
        </p:spPr>
      </p:pic>
      <p:sp>
        <p:nvSpPr>
          <p:cNvPr id="2" name="Tijdelijke aanduiding voor tekst 1">
            <a:extLst>
              <a:ext uri="{FF2B5EF4-FFF2-40B4-BE49-F238E27FC236}">
                <a16:creationId xmlns:a16="http://schemas.microsoft.com/office/drawing/2014/main" id="{6A5F8802-9C9A-8E40-9DD8-51F622155E12}"/>
              </a:ext>
            </a:extLst>
          </p:cNvPr>
          <p:cNvSpPr>
            <a:spLocks noGrp="1"/>
          </p:cNvSpPr>
          <p:nvPr>
            <p:ph type="body" sz="quarter" idx="13"/>
          </p:nvPr>
        </p:nvSpPr>
        <p:spPr>
          <a:xfrm>
            <a:off x="359145" y="320613"/>
            <a:ext cx="3797706" cy="381546"/>
          </a:xfrm>
        </p:spPr>
        <p:txBody>
          <a:bodyPr/>
          <a:lstStyle/>
          <a:p>
            <a:r>
              <a:rPr lang="en-GB"/>
              <a:t>Wat is </a:t>
            </a:r>
            <a:r>
              <a:rPr lang="en-GB" err="1"/>
              <a:t>een</a:t>
            </a:r>
            <a:r>
              <a:rPr lang="en-GB"/>
              <a:t> </a:t>
            </a:r>
            <a:r>
              <a:rPr lang="en-GB" err="1"/>
              <a:t>gokstoornis</a:t>
            </a:r>
            <a:r>
              <a:rPr lang="en-GB"/>
              <a:t>?</a:t>
            </a:r>
          </a:p>
        </p:txBody>
      </p:sp>
      <p:sp>
        <p:nvSpPr>
          <p:cNvPr id="3" name="Tijdelijke aanduiding voor tekst 1">
            <a:extLst>
              <a:ext uri="{FF2B5EF4-FFF2-40B4-BE49-F238E27FC236}">
                <a16:creationId xmlns:a16="http://schemas.microsoft.com/office/drawing/2014/main" id="{22C5AFE8-A7FE-8940-9C5C-24F69742A1FC}"/>
              </a:ext>
            </a:extLst>
          </p:cNvPr>
          <p:cNvSpPr txBox="1">
            <a:spLocks/>
          </p:cNvSpPr>
          <p:nvPr/>
        </p:nvSpPr>
        <p:spPr>
          <a:xfrm>
            <a:off x="359144" y="840947"/>
            <a:ext cx="1362874" cy="582659"/>
          </a:xfrm>
          <a:prstGeom prst="rect">
            <a:avLst/>
          </a:prstGeom>
          <a:solidFill>
            <a:schemeClr val="bg1"/>
          </a:solidFill>
        </p:spPr>
        <p:txBody>
          <a:bodyPr wrap="none" tIns="105600" bIns="105600" anchor="ctr">
            <a:spAutoFit/>
          </a:bodyPr>
          <a:lstStyle>
            <a:lvl1pPr marL="0" indent="0" algn="l" defTabSz="685800" rtl="0" eaLnBrk="1" latinLnBrk="0" hangingPunct="1">
              <a:lnSpc>
                <a:spcPct val="90000"/>
              </a:lnSpc>
              <a:spcBef>
                <a:spcPts val="750"/>
              </a:spcBef>
              <a:buFontTx/>
              <a:buNone/>
              <a:defRPr sz="1200" kern="1200" cap="all" spc="300" baseline="0">
                <a:solidFill>
                  <a:schemeClr val="accent2"/>
                </a:solidFill>
                <a:latin typeface="Trebuchet MS" charset="0"/>
                <a:ea typeface="Trebuchet MS" charset="0"/>
                <a:cs typeface="Trebuchet MS" charset="0"/>
              </a:defRPr>
            </a:lvl1pPr>
            <a:lvl2pPr marL="3429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2pPr>
            <a:lvl3pPr marL="6858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3pPr>
            <a:lvl4pPr marL="10287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4pPr>
            <a:lvl5pPr marL="13716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pPr>
            <a:r>
              <a:rPr lang="en-GB" sz="2667" spc="400">
                <a:solidFill>
                  <a:srgbClr val="00698D"/>
                </a:solidFill>
              </a:rPr>
              <a:t>DSM-5</a:t>
            </a:r>
          </a:p>
        </p:txBody>
      </p:sp>
      <p:pic>
        <p:nvPicPr>
          <p:cNvPr id="5" name="Graphic 4">
            <a:extLst>
              <a:ext uri="{FF2B5EF4-FFF2-40B4-BE49-F238E27FC236}">
                <a16:creationId xmlns:a16="http://schemas.microsoft.com/office/drawing/2014/main" id="{FFF31B10-7D2F-7141-8606-4BDD4E04BD7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1108" y="925859"/>
            <a:ext cx="6858000" cy="6858000"/>
          </a:xfrm>
          <a:prstGeom prst="rect">
            <a:avLst/>
          </a:prstGeom>
        </p:spPr>
      </p:pic>
      <p:pic>
        <p:nvPicPr>
          <p:cNvPr id="10" name="Graphic 9">
            <a:extLst>
              <a:ext uri="{FF2B5EF4-FFF2-40B4-BE49-F238E27FC236}">
                <a16:creationId xmlns:a16="http://schemas.microsoft.com/office/drawing/2014/main" id="{1B0032CF-388C-0147-8D1C-05C33A8F5D0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592006" y="2567284"/>
            <a:ext cx="4107925" cy="4107925"/>
          </a:xfrm>
          <a:prstGeom prst="rect">
            <a:avLst/>
          </a:prstGeom>
        </p:spPr>
      </p:pic>
      <p:sp>
        <p:nvSpPr>
          <p:cNvPr id="12" name="Tekstvak 11">
            <a:extLst>
              <a:ext uri="{FF2B5EF4-FFF2-40B4-BE49-F238E27FC236}">
                <a16:creationId xmlns:a16="http://schemas.microsoft.com/office/drawing/2014/main" id="{E609672B-C693-AA42-8ED7-A42498338BA7}"/>
              </a:ext>
            </a:extLst>
          </p:cNvPr>
          <p:cNvSpPr txBox="1"/>
          <p:nvPr/>
        </p:nvSpPr>
        <p:spPr>
          <a:xfrm>
            <a:off x="8152400" y="785976"/>
            <a:ext cx="3680456" cy="442675"/>
          </a:xfrm>
          <a:prstGeom prst="roundRect">
            <a:avLst/>
          </a:prstGeom>
          <a:solidFill>
            <a:schemeClr val="bg1">
              <a:alpha val="87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77"/>
            <a:r>
              <a:rPr lang="nl-NL" sz="1867">
                <a:solidFill>
                  <a:srgbClr val="D63D4B">
                    <a:lumMod val="50000"/>
                  </a:srgbClr>
                </a:solidFill>
                <a:latin typeface="Calibri"/>
              </a:rPr>
              <a:t>Steeds meer geld </a:t>
            </a:r>
            <a:endParaRPr lang="en-GB">
              <a:solidFill>
                <a:srgbClr val="D63D4B">
                  <a:lumMod val="50000"/>
                </a:srgbClr>
              </a:solidFill>
              <a:latin typeface="Calibri"/>
            </a:endParaRPr>
          </a:p>
        </p:txBody>
      </p:sp>
      <p:sp>
        <p:nvSpPr>
          <p:cNvPr id="13" name="Tekstvak 12">
            <a:extLst>
              <a:ext uri="{FF2B5EF4-FFF2-40B4-BE49-F238E27FC236}">
                <a16:creationId xmlns:a16="http://schemas.microsoft.com/office/drawing/2014/main" id="{229F4C34-5E27-9247-B416-4C1587DF3543}"/>
              </a:ext>
            </a:extLst>
          </p:cNvPr>
          <p:cNvSpPr txBox="1"/>
          <p:nvPr/>
        </p:nvSpPr>
        <p:spPr>
          <a:xfrm>
            <a:off x="8152400" y="1330003"/>
            <a:ext cx="3680456" cy="442675"/>
          </a:xfrm>
          <a:prstGeom prst="roundRect">
            <a:avLst/>
          </a:prstGeom>
          <a:solidFill>
            <a:srgbClr val="B1B3A0">
              <a:alpha val="85000"/>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77"/>
            <a:r>
              <a:rPr lang="nl-NL" sz="1867">
                <a:solidFill>
                  <a:srgbClr val="FFFFFF"/>
                </a:solidFill>
                <a:latin typeface="Calibri"/>
              </a:rPr>
              <a:t>Rusteloos en prikkelbaar </a:t>
            </a:r>
            <a:endParaRPr lang="en-GB">
              <a:solidFill>
                <a:srgbClr val="FFFFFF"/>
              </a:solidFill>
              <a:latin typeface="Calibri"/>
            </a:endParaRPr>
          </a:p>
        </p:txBody>
      </p:sp>
      <p:sp>
        <p:nvSpPr>
          <p:cNvPr id="14" name="Tekstvak 13">
            <a:extLst>
              <a:ext uri="{FF2B5EF4-FFF2-40B4-BE49-F238E27FC236}">
                <a16:creationId xmlns:a16="http://schemas.microsoft.com/office/drawing/2014/main" id="{53FECBC4-80BD-ED47-9B02-856B9746A374}"/>
              </a:ext>
            </a:extLst>
          </p:cNvPr>
          <p:cNvSpPr txBox="1"/>
          <p:nvPr/>
        </p:nvSpPr>
        <p:spPr>
          <a:xfrm>
            <a:off x="8152400" y="1874029"/>
            <a:ext cx="3680456" cy="442675"/>
          </a:xfrm>
          <a:prstGeom prst="roundRect">
            <a:avLst/>
          </a:prstGeom>
          <a:solidFill>
            <a:schemeClr val="bg1">
              <a:alpha val="87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77"/>
            <a:r>
              <a:rPr lang="nl-NL" sz="1867">
                <a:solidFill>
                  <a:srgbClr val="D63D4B">
                    <a:lumMod val="50000"/>
                  </a:srgbClr>
                </a:solidFill>
                <a:latin typeface="Calibri"/>
              </a:rPr>
              <a:t>Onsuccesvolle pogingen </a:t>
            </a:r>
            <a:endParaRPr lang="en-GB">
              <a:solidFill>
                <a:srgbClr val="D63D4B">
                  <a:lumMod val="50000"/>
                </a:srgbClr>
              </a:solidFill>
              <a:latin typeface="Calibri"/>
            </a:endParaRPr>
          </a:p>
        </p:txBody>
      </p:sp>
      <p:sp>
        <p:nvSpPr>
          <p:cNvPr id="15" name="Tekstvak 14">
            <a:extLst>
              <a:ext uri="{FF2B5EF4-FFF2-40B4-BE49-F238E27FC236}">
                <a16:creationId xmlns:a16="http://schemas.microsoft.com/office/drawing/2014/main" id="{0DE2124D-4415-6F4B-A1C3-A5C6C897DF54}"/>
              </a:ext>
            </a:extLst>
          </p:cNvPr>
          <p:cNvSpPr txBox="1"/>
          <p:nvPr/>
        </p:nvSpPr>
        <p:spPr>
          <a:xfrm>
            <a:off x="8152400" y="2438297"/>
            <a:ext cx="3680456" cy="442675"/>
          </a:xfrm>
          <a:prstGeom prst="roundRect">
            <a:avLst/>
          </a:prstGeom>
          <a:solidFill>
            <a:srgbClr val="B1B3A0">
              <a:alpha val="85000"/>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77"/>
            <a:r>
              <a:rPr lang="nl-NL" sz="1867">
                <a:solidFill>
                  <a:srgbClr val="FFFFFF"/>
                </a:solidFill>
                <a:latin typeface="Calibri"/>
              </a:rPr>
              <a:t>Gepreoccupeerd </a:t>
            </a:r>
            <a:endParaRPr lang="en-GB">
              <a:solidFill>
                <a:srgbClr val="FFFFFF"/>
              </a:solidFill>
              <a:latin typeface="Calibri"/>
            </a:endParaRPr>
          </a:p>
        </p:txBody>
      </p:sp>
      <p:sp>
        <p:nvSpPr>
          <p:cNvPr id="16" name="Tekstvak 15">
            <a:extLst>
              <a:ext uri="{FF2B5EF4-FFF2-40B4-BE49-F238E27FC236}">
                <a16:creationId xmlns:a16="http://schemas.microsoft.com/office/drawing/2014/main" id="{A34688EB-DD52-0E40-B2E6-40F3C337D893}"/>
              </a:ext>
            </a:extLst>
          </p:cNvPr>
          <p:cNvSpPr txBox="1"/>
          <p:nvPr/>
        </p:nvSpPr>
        <p:spPr>
          <a:xfrm>
            <a:off x="8152400" y="2962083"/>
            <a:ext cx="3680456" cy="442675"/>
          </a:xfrm>
          <a:prstGeom prst="roundRect">
            <a:avLst/>
          </a:prstGeom>
          <a:solidFill>
            <a:schemeClr val="bg1">
              <a:alpha val="87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77"/>
            <a:r>
              <a:rPr lang="nl-NL" sz="1867">
                <a:solidFill>
                  <a:srgbClr val="D63D4B">
                    <a:lumMod val="50000"/>
                  </a:srgbClr>
                </a:solidFill>
                <a:latin typeface="Calibri"/>
              </a:rPr>
              <a:t>Gokken bij onlustgevoelens </a:t>
            </a:r>
            <a:endParaRPr lang="en-GB">
              <a:solidFill>
                <a:srgbClr val="D63D4B">
                  <a:lumMod val="50000"/>
                </a:srgbClr>
              </a:solidFill>
              <a:latin typeface="Calibri"/>
            </a:endParaRPr>
          </a:p>
        </p:txBody>
      </p:sp>
      <p:sp>
        <p:nvSpPr>
          <p:cNvPr id="17" name="Tekstvak 16">
            <a:extLst>
              <a:ext uri="{FF2B5EF4-FFF2-40B4-BE49-F238E27FC236}">
                <a16:creationId xmlns:a16="http://schemas.microsoft.com/office/drawing/2014/main" id="{58F59C57-C109-BA4B-AC01-F133560441E2}"/>
              </a:ext>
            </a:extLst>
          </p:cNvPr>
          <p:cNvSpPr txBox="1"/>
          <p:nvPr/>
        </p:nvSpPr>
        <p:spPr>
          <a:xfrm>
            <a:off x="8152400" y="3506109"/>
            <a:ext cx="3680456" cy="442675"/>
          </a:xfrm>
          <a:prstGeom prst="roundRect">
            <a:avLst/>
          </a:prstGeom>
          <a:solidFill>
            <a:srgbClr val="B1B3A0">
              <a:alpha val="85000"/>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77"/>
            <a:r>
              <a:rPr lang="nl-NL" sz="1867">
                <a:solidFill>
                  <a:srgbClr val="FFFFFF"/>
                </a:solidFill>
                <a:latin typeface="Calibri"/>
              </a:rPr>
              <a:t>Verliezen terugwinnen </a:t>
            </a:r>
            <a:endParaRPr lang="en-GB">
              <a:solidFill>
                <a:srgbClr val="FFFFFF"/>
              </a:solidFill>
              <a:latin typeface="Calibri"/>
            </a:endParaRPr>
          </a:p>
        </p:txBody>
      </p:sp>
      <p:sp>
        <p:nvSpPr>
          <p:cNvPr id="19" name="Tekstvak 18">
            <a:extLst>
              <a:ext uri="{FF2B5EF4-FFF2-40B4-BE49-F238E27FC236}">
                <a16:creationId xmlns:a16="http://schemas.microsoft.com/office/drawing/2014/main" id="{C329F735-6E14-B343-B2E7-EB770A45CAB6}"/>
              </a:ext>
            </a:extLst>
          </p:cNvPr>
          <p:cNvSpPr txBox="1"/>
          <p:nvPr/>
        </p:nvSpPr>
        <p:spPr>
          <a:xfrm>
            <a:off x="8152400" y="4050136"/>
            <a:ext cx="3680456" cy="442675"/>
          </a:xfrm>
          <a:prstGeom prst="roundRect">
            <a:avLst/>
          </a:prstGeom>
          <a:solidFill>
            <a:schemeClr val="bg1">
              <a:alpha val="87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77"/>
            <a:r>
              <a:rPr lang="nl-NL" sz="1867">
                <a:solidFill>
                  <a:srgbClr val="D63D4B">
                    <a:lumMod val="50000"/>
                  </a:srgbClr>
                </a:solidFill>
                <a:latin typeface="Calibri"/>
              </a:rPr>
              <a:t>Liegen </a:t>
            </a:r>
            <a:endParaRPr lang="en-GB">
              <a:solidFill>
                <a:srgbClr val="D63D4B">
                  <a:lumMod val="50000"/>
                </a:srgbClr>
              </a:solidFill>
              <a:latin typeface="Calibri"/>
            </a:endParaRPr>
          </a:p>
        </p:txBody>
      </p:sp>
      <p:sp>
        <p:nvSpPr>
          <p:cNvPr id="20" name="Tekstvak 19">
            <a:extLst>
              <a:ext uri="{FF2B5EF4-FFF2-40B4-BE49-F238E27FC236}">
                <a16:creationId xmlns:a16="http://schemas.microsoft.com/office/drawing/2014/main" id="{2C59B615-C77C-8B45-87F0-950A36D47E70}"/>
              </a:ext>
            </a:extLst>
          </p:cNvPr>
          <p:cNvSpPr txBox="1"/>
          <p:nvPr/>
        </p:nvSpPr>
        <p:spPr>
          <a:xfrm>
            <a:off x="8152400" y="4594163"/>
            <a:ext cx="3680456" cy="442675"/>
          </a:xfrm>
          <a:prstGeom prst="roundRect">
            <a:avLst/>
          </a:prstGeom>
          <a:solidFill>
            <a:srgbClr val="B1B3A0">
              <a:alpha val="85000"/>
            </a:srgb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77"/>
            <a:r>
              <a:rPr lang="nl-NL" sz="1867">
                <a:solidFill>
                  <a:srgbClr val="FFFFFF"/>
                </a:solidFill>
                <a:latin typeface="Calibri"/>
              </a:rPr>
              <a:t> Relaties </a:t>
            </a:r>
            <a:endParaRPr lang="en-GB">
              <a:solidFill>
                <a:srgbClr val="FFFFFF"/>
              </a:solidFill>
              <a:latin typeface="Calibri"/>
            </a:endParaRPr>
          </a:p>
        </p:txBody>
      </p:sp>
      <p:sp>
        <p:nvSpPr>
          <p:cNvPr id="21" name="Tekstvak 20">
            <a:extLst>
              <a:ext uri="{FF2B5EF4-FFF2-40B4-BE49-F238E27FC236}">
                <a16:creationId xmlns:a16="http://schemas.microsoft.com/office/drawing/2014/main" id="{8735FFC8-10FC-AB42-A981-95DB4CF32DA4}"/>
              </a:ext>
            </a:extLst>
          </p:cNvPr>
          <p:cNvSpPr txBox="1"/>
          <p:nvPr/>
        </p:nvSpPr>
        <p:spPr>
          <a:xfrm>
            <a:off x="8152400" y="5138191"/>
            <a:ext cx="3680456" cy="442675"/>
          </a:xfrm>
          <a:prstGeom prst="roundRect">
            <a:avLst/>
          </a:prstGeom>
          <a:solidFill>
            <a:schemeClr val="bg1">
              <a:alpha val="87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defPPr>
              <a:defRPr lang="nl-NL"/>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377"/>
            <a:r>
              <a:rPr lang="nl-NL" sz="1867">
                <a:solidFill>
                  <a:srgbClr val="D63D4B">
                    <a:lumMod val="50000"/>
                  </a:srgbClr>
                </a:solidFill>
                <a:latin typeface="Calibri"/>
              </a:rPr>
              <a:t>Uitzichtloze financiële problemen </a:t>
            </a:r>
          </a:p>
        </p:txBody>
      </p:sp>
      <p:sp>
        <p:nvSpPr>
          <p:cNvPr id="22" name="12-puntige ster 21">
            <a:extLst>
              <a:ext uri="{FF2B5EF4-FFF2-40B4-BE49-F238E27FC236}">
                <a16:creationId xmlns:a16="http://schemas.microsoft.com/office/drawing/2014/main" id="{18D5F8C4-FF1A-F946-8F51-826C37EC4BF0}"/>
              </a:ext>
            </a:extLst>
          </p:cNvPr>
          <p:cNvSpPr/>
          <p:nvPr/>
        </p:nvSpPr>
        <p:spPr>
          <a:xfrm rot="20529695">
            <a:off x="7139502" y="347143"/>
            <a:ext cx="1262508" cy="1262508"/>
          </a:xfrm>
          <a:prstGeom prst="star12">
            <a:avLst/>
          </a:prstGeom>
          <a:solidFill>
            <a:schemeClr val="accent6"/>
          </a:solidFill>
          <a:ln>
            <a:noFill/>
          </a:ln>
          <a:effectLst>
            <a:outerShdw dist="1270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GB" sz="2667" b="1">
                <a:solidFill>
                  <a:srgbClr val="FFFFFF"/>
                </a:solidFill>
                <a:latin typeface="Calibri"/>
              </a:rPr>
              <a:t>+4</a:t>
            </a:r>
          </a:p>
        </p:txBody>
      </p:sp>
      <p:sp>
        <p:nvSpPr>
          <p:cNvPr id="25" name="Ovale toelichting 24">
            <a:extLst>
              <a:ext uri="{FF2B5EF4-FFF2-40B4-BE49-F238E27FC236}">
                <a16:creationId xmlns:a16="http://schemas.microsoft.com/office/drawing/2014/main" id="{05F122EB-B122-564F-B7E7-631761E07162}"/>
              </a:ext>
            </a:extLst>
          </p:cNvPr>
          <p:cNvSpPr/>
          <p:nvPr/>
        </p:nvSpPr>
        <p:spPr>
          <a:xfrm>
            <a:off x="3679780" y="1065325"/>
            <a:ext cx="1362025" cy="1362025"/>
          </a:xfrm>
          <a:prstGeom prst="wedgeEllipseCallout">
            <a:avLst>
              <a:gd name="adj1" fmla="val -79214"/>
              <a:gd name="adj2" fmla="val 47733"/>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Calibri"/>
            </a:endParaRPr>
          </a:p>
        </p:txBody>
      </p:sp>
      <p:pic>
        <p:nvPicPr>
          <p:cNvPr id="6" name="Graphic 5">
            <a:extLst>
              <a:ext uri="{FF2B5EF4-FFF2-40B4-BE49-F238E27FC236}">
                <a16:creationId xmlns:a16="http://schemas.microsoft.com/office/drawing/2014/main" id="{3510B925-8815-8B41-B155-156BD9AE2942}"/>
              </a:ext>
            </a:extLst>
          </p:cNvPr>
          <p:cNvPicPr>
            <a:picLocks noChangeAspect="1"/>
          </p:cNvPicPr>
          <p:nvPr/>
        </p:nvPicPr>
        <p:blipFill rotWithShape="1">
          <a:blip>
            <a:extLst>
              <a:ext uri="{96DAC541-7B7A-43D3-8B79-37D633B846F1}">
                <asvg:svgBlip xmlns:asvg="http://schemas.microsoft.com/office/drawing/2016/SVG/main" r:embed="rId6"/>
              </a:ext>
            </a:extLst>
          </a:blip>
          <a:srcRect l="50000"/>
          <a:stretch/>
        </p:blipFill>
        <p:spPr>
          <a:xfrm>
            <a:off x="3951524" y="1330003"/>
            <a:ext cx="846568" cy="812155"/>
          </a:xfrm>
          <a:prstGeom prst="rect">
            <a:avLst/>
          </a:prstGeom>
        </p:spPr>
      </p:pic>
      <p:cxnSp>
        <p:nvCxnSpPr>
          <p:cNvPr id="9" name="Rechte verbindingslijn 8">
            <a:extLst>
              <a:ext uri="{FF2B5EF4-FFF2-40B4-BE49-F238E27FC236}">
                <a16:creationId xmlns:a16="http://schemas.microsoft.com/office/drawing/2014/main" id="{BA2AE886-F75E-4D48-AF4E-531905C05B65}"/>
              </a:ext>
            </a:extLst>
          </p:cNvPr>
          <p:cNvCxnSpPr/>
          <p:nvPr/>
        </p:nvCxnSpPr>
        <p:spPr>
          <a:xfrm flipV="1">
            <a:off x="4158650" y="1565981"/>
            <a:ext cx="105833" cy="35807"/>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7" name="Rechte verbindingslijn 26">
            <a:extLst>
              <a:ext uri="{FF2B5EF4-FFF2-40B4-BE49-F238E27FC236}">
                <a16:creationId xmlns:a16="http://schemas.microsoft.com/office/drawing/2014/main" id="{855EE41C-3E75-5E42-9365-6A6A5E61DEC6}"/>
              </a:ext>
            </a:extLst>
          </p:cNvPr>
          <p:cNvCxnSpPr>
            <a:cxnSpLocks/>
          </p:cNvCxnSpPr>
          <p:nvPr/>
        </p:nvCxnSpPr>
        <p:spPr>
          <a:xfrm flipH="1" flipV="1">
            <a:off x="4518484" y="1565982"/>
            <a:ext cx="98747" cy="35805"/>
          </a:xfrm>
          <a:prstGeom prst="line">
            <a:avLst/>
          </a:prstGeom>
          <a:ln>
            <a:solidFill>
              <a:schemeClr val="accent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769034"/>
      </p:ext>
    </p:extLst>
  </p:cSld>
  <p:clrMapOvr>
    <a:masterClrMapping/>
  </p:clrMapOvr>
  <mc:AlternateContent xmlns:mc="http://schemas.openxmlformats.org/markup-compatibility/2006" xmlns:p14="http://schemas.microsoft.com/office/powerpoint/2010/main">
    <mc:Choice Requires="p14">
      <p:transition p14:dur="0" advTm="33000"/>
    </mc:Choice>
    <mc:Fallback xmlns="">
      <p:transition advTm="33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31E0C0-66BE-5286-8729-19B55EC5C6AF}"/>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C96E1DFD-1351-0EB4-C5FC-E6952E3DB3F4}"/>
              </a:ext>
            </a:extLst>
          </p:cNvPr>
          <p:cNvSpPr>
            <a:spLocks noGrp="1"/>
          </p:cNvSpPr>
          <p:nvPr>
            <p:ph type="title"/>
          </p:nvPr>
        </p:nvSpPr>
        <p:spPr/>
        <p:txBody>
          <a:bodyPr/>
          <a:lstStyle/>
          <a:p>
            <a:r>
              <a:rPr lang="en-US" err="1">
                <a:cs typeface="Arial"/>
              </a:rPr>
              <a:t>Neurobiologie</a:t>
            </a:r>
            <a:endParaRPr lang="en-US" err="1"/>
          </a:p>
        </p:txBody>
      </p:sp>
    </p:spTree>
    <p:extLst>
      <p:ext uri="{BB962C8B-B14F-4D97-AF65-F5344CB8AC3E}">
        <p14:creationId xmlns:p14="http://schemas.microsoft.com/office/powerpoint/2010/main" val="1938296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8F120-3C6D-E627-46EB-73DFD4B1EF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997CB0D-CE59-8E12-EBBF-9091D8CFE051}"/>
              </a:ext>
            </a:extLst>
          </p:cNvPr>
          <p:cNvSpPr>
            <a:spLocks noGrp="1"/>
          </p:cNvSpPr>
          <p:nvPr>
            <p:ph type="title"/>
          </p:nvPr>
        </p:nvSpPr>
        <p:spPr>
          <a:xfrm>
            <a:off x="975359" y="746760"/>
            <a:ext cx="10561003" cy="2006190"/>
          </a:xfrm>
        </p:spPr>
        <p:txBody>
          <a:bodyPr>
            <a:normAutofit/>
          </a:bodyPr>
          <a:lstStyle/>
          <a:p>
            <a:r>
              <a:rPr lang="nl-NL" sz="3200">
                <a:solidFill>
                  <a:srgbClr val="2A4B6D"/>
                </a:solidFill>
                <a:cs typeface="Arial"/>
              </a:rPr>
              <a:t>Werken gedragsverslavingen, zoals problematisch gokken, op vergelijkbare manier in op de hersenen dan </a:t>
            </a:r>
            <a:r>
              <a:rPr lang="nl-NL" sz="3200" err="1">
                <a:solidFill>
                  <a:srgbClr val="2A4B6D"/>
                </a:solidFill>
                <a:cs typeface="Arial"/>
              </a:rPr>
              <a:t>middelengerelateerde</a:t>
            </a:r>
            <a:r>
              <a:rPr lang="nl-NL" sz="3200">
                <a:solidFill>
                  <a:srgbClr val="2A4B6D"/>
                </a:solidFill>
                <a:cs typeface="Arial"/>
              </a:rPr>
              <a:t> stoornissen?</a:t>
            </a:r>
            <a:endParaRPr lang="nl-NL"/>
          </a:p>
        </p:txBody>
      </p:sp>
      <p:sp>
        <p:nvSpPr>
          <p:cNvPr id="3" name="Tijdelijke aanduiding voor tekst 2">
            <a:extLst>
              <a:ext uri="{FF2B5EF4-FFF2-40B4-BE49-F238E27FC236}">
                <a16:creationId xmlns:a16="http://schemas.microsoft.com/office/drawing/2014/main" id="{01B5BE8B-F031-A47F-9E41-55F242BA5877}"/>
              </a:ext>
            </a:extLst>
          </p:cNvPr>
          <p:cNvSpPr>
            <a:spLocks noGrp="1"/>
          </p:cNvSpPr>
          <p:nvPr>
            <p:ph type="body" sz="quarter" idx="10"/>
          </p:nvPr>
        </p:nvSpPr>
        <p:spPr>
          <a:xfrm>
            <a:off x="974725" y="3070358"/>
            <a:ext cx="6501063" cy="2705602"/>
          </a:xfrm>
        </p:spPr>
        <p:txBody>
          <a:bodyPr vert="horz" lIns="91440" tIns="45720" rIns="91440" bIns="45720" rtlCol="0" anchor="t">
            <a:normAutofit/>
          </a:bodyPr>
          <a:lstStyle/>
          <a:p>
            <a:pPr marL="0" indent="0">
              <a:buNone/>
            </a:pPr>
            <a:r>
              <a:rPr lang="nl-BE" sz="2400"/>
              <a:t>A: Waar </a:t>
            </a:r>
            <a:endParaRPr lang="nl-BE" sz="2400">
              <a:cs typeface="Arial"/>
            </a:endParaRPr>
          </a:p>
          <a:p>
            <a:pPr marL="0" indent="0">
              <a:buNone/>
            </a:pPr>
            <a:r>
              <a:rPr lang="nl-BE" sz="2400"/>
              <a:t>B: Niet waar</a:t>
            </a:r>
            <a:endParaRPr lang="nl-BE">
              <a:cs typeface="Arial"/>
            </a:endParaRPr>
          </a:p>
          <a:p>
            <a:pPr marL="0" indent="0">
              <a:buNone/>
            </a:pPr>
            <a:endParaRPr lang="nl-BE">
              <a:cs typeface="Arial"/>
            </a:endParaRPr>
          </a:p>
        </p:txBody>
      </p:sp>
      <p:pic>
        <p:nvPicPr>
          <p:cNvPr id="6" name="Afbeelding 5">
            <a:extLst>
              <a:ext uri="{FF2B5EF4-FFF2-40B4-BE49-F238E27FC236}">
                <a16:creationId xmlns:a16="http://schemas.microsoft.com/office/drawing/2014/main" id="{2DD0F609-190F-4708-9196-724A5F281CC9}"/>
              </a:ext>
            </a:extLst>
          </p:cNvPr>
          <p:cNvPicPr>
            <a:picLocks noChangeAspect="1"/>
          </p:cNvPicPr>
          <p:nvPr/>
        </p:nvPicPr>
        <p:blipFill>
          <a:blip r:embed="rId3"/>
          <a:srcRect l="2435" t="1184"/>
          <a:stretch/>
        </p:blipFill>
        <p:spPr>
          <a:xfrm>
            <a:off x="7330587" y="3449550"/>
            <a:ext cx="4861413" cy="3408450"/>
          </a:xfrm>
          <a:prstGeom prst="rect">
            <a:avLst/>
          </a:prstGeom>
        </p:spPr>
      </p:pic>
    </p:spTree>
    <p:extLst>
      <p:ext uri="{BB962C8B-B14F-4D97-AF65-F5344CB8AC3E}">
        <p14:creationId xmlns:p14="http://schemas.microsoft.com/office/powerpoint/2010/main" val="2668315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823784" y="819473"/>
            <a:ext cx="10058400" cy="1356995"/>
          </a:xfrm>
          <a:noFill/>
        </p:spPr>
        <p:txBody>
          <a:bodyPr/>
          <a:lstStyle/>
          <a:p>
            <a:r>
              <a:rPr lang="nl-NL" altLang="nl-NL" sz="3600" b="1">
                <a:cs typeface="Arial" charset="0"/>
              </a:rPr>
              <a:t>Gokstoornis: vorm van verslaving?</a:t>
            </a:r>
          </a:p>
        </p:txBody>
      </p:sp>
      <p:sp>
        <p:nvSpPr>
          <p:cNvPr id="5" name="Rectangle 3"/>
          <p:cNvSpPr txBox="1">
            <a:spLocks noChangeArrowheads="1"/>
          </p:cNvSpPr>
          <p:nvPr/>
        </p:nvSpPr>
        <p:spPr>
          <a:xfrm>
            <a:off x="979715" y="1497971"/>
            <a:ext cx="4702628" cy="5224601"/>
          </a:xfrm>
          <a:prstGeom prst="rect">
            <a:avLst/>
          </a:prstGeom>
          <a:solidFill>
            <a:schemeClr val="accent6">
              <a:lumMod val="20000"/>
              <a:lumOff val="80000"/>
            </a:schemeClr>
          </a:solidFill>
        </p:spPr>
        <p:txBody>
          <a:bodyPr vert="horz">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Verdana" pitchFamily="34" charset="0"/>
                <a:ea typeface="Verdana" pitchFamily="34" charset="0"/>
                <a:cs typeface="Verdana" pitchFamily="34" charset="0"/>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Verdana" pitchFamily="34" charset="0"/>
                <a:ea typeface="Verdana" pitchFamily="34" charset="0"/>
                <a:cs typeface="Verdana" pitchFamily="34" charset="0"/>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Verdana" pitchFamily="34" charset="0"/>
                <a:ea typeface="Verdana" pitchFamily="34" charset="0"/>
                <a:cs typeface="Verdana" pitchFamily="34" charset="0"/>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Verdana" pitchFamily="34" charset="0"/>
                <a:ea typeface="Verdana" pitchFamily="34" charset="0"/>
                <a:cs typeface="Verdana" pitchFamily="34" charset="0"/>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Verdana" pitchFamily="34" charset="0"/>
                <a:ea typeface="Verdana" pitchFamily="34" charset="0"/>
                <a:cs typeface="Verdana"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60000"/>
              </a:lnSpc>
              <a:buClr>
                <a:srgbClr val="93A299"/>
              </a:buClr>
              <a:buNone/>
              <a:defRPr/>
            </a:pPr>
            <a:r>
              <a:rPr lang="nl-NL" altLang="nl-NL" sz="2500">
                <a:solidFill>
                  <a:srgbClr val="2A4B6D"/>
                </a:solidFill>
                <a:latin typeface="+mn-lt"/>
                <a:cs typeface="Arial" charset="0"/>
              </a:rPr>
              <a:t>Middelenmisbruik</a:t>
            </a:r>
          </a:p>
          <a:p>
            <a:pPr>
              <a:lnSpc>
                <a:spcPct val="170000"/>
              </a:lnSpc>
              <a:buClr>
                <a:srgbClr val="93A299"/>
              </a:buClr>
              <a:defRPr/>
            </a:pPr>
            <a:r>
              <a:rPr lang="nl-NL" altLang="nl-NL" sz="1800">
                <a:solidFill>
                  <a:srgbClr val="2A4B6D"/>
                </a:solidFill>
                <a:latin typeface="+mn-lt"/>
                <a:cs typeface="Arial" charset="0"/>
              </a:rPr>
              <a:t>Voortdurend verlangen</a:t>
            </a:r>
          </a:p>
          <a:p>
            <a:pPr>
              <a:lnSpc>
                <a:spcPct val="170000"/>
              </a:lnSpc>
              <a:buClr>
                <a:srgbClr val="93A299"/>
              </a:buClr>
              <a:defRPr/>
            </a:pPr>
            <a:r>
              <a:rPr lang="nl-NL" altLang="nl-NL" sz="1800">
                <a:solidFill>
                  <a:srgbClr val="2A4B6D"/>
                </a:solidFill>
                <a:latin typeface="+mn-lt"/>
                <a:cs typeface="Arial" charset="0"/>
              </a:rPr>
              <a:t>Meer en langer gebruik</a:t>
            </a:r>
          </a:p>
          <a:p>
            <a:pPr>
              <a:lnSpc>
                <a:spcPct val="170000"/>
              </a:lnSpc>
              <a:buClr>
                <a:srgbClr val="93A299"/>
              </a:buClr>
              <a:defRPr/>
            </a:pPr>
            <a:r>
              <a:rPr lang="nl-NL" altLang="nl-NL" sz="1800">
                <a:solidFill>
                  <a:srgbClr val="2A4B6D"/>
                </a:solidFill>
                <a:latin typeface="+mn-lt"/>
                <a:cs typeface="Arial" charset="0"/>
              </a:rPr>
              <a:t>Duidelijke tolerantie</a:t>
            </a:r>
          </a:p>
          <a:p>
            <a:pPr>
              <a:lnSpc>
                <a:spcPct val="170000"/>
              </a:lnSpc>
              <a:buClr>
                <a:srgbClr val="93A299"/>
              </a:buClr>
              <a:defRPr/>
            </a:pPr>
            <a:r>
              <a:rPr lang="nl-NL" altLang="nl-NL" sz="1800">
                <a:solidFill>
                  <a:srgbClr val="2A4B6D"/>
                </a:solidFill>
                <a:latin typeface="+mn-lt"/>
                <a:cs typeface="Arial" charset="0"/>
              </a:rPr>
              <a:t>Onthoudingsverschijnselen</a:t>
            </a:r>
          </a:p>
          <a:p>
            <a:pPr>
              <a:lnSpc>
                <a:spcPct val="170000"/>
              </a:lnSpc>
              <a:buClr>
                <a:srgbClr val="93A299"/>
              </a:buClr>
              <a:defRPr/>
            </a:pPr>
            <a:r>
              <a:rPr lang="nl-NL" altLang="nl-NL" sz="1800">
                <a:solidFill>
                  <a:srgbClr val="2A4B6D"/>
                </a:solidFill>
                <a:latin typeface="+mn-lt"/>
                <a:cs typeface="Arial" charset="0"/>
              </a:rPr>
              <a:t>Mislukte stoppogingen</a:t>
            </a:r>
          </a:p>
          <a:p>
            <a:pPr>
              <a:lnSpc>
                <a:spcPct val="170000"/>
              </a:lnSpc>
              <a:buClr>
                <a:srgbClr val="93A299"/>
              </a:buClr>
              <a:defRPr/>
            </a:pPr>
            <a:r>
              <a:rPr lang="nl-NL" altLang="nl-NL" sz="1800">
                <a:solidFill>
                  <a:srgbClr val="2A4B6D"/>
                </a:solidFill>
                <a:latin typeface="+mn-lt"/>
                <a:cs typeface="Arial" charset="0"/>
              </a:rPr>
              <a:t>Interferentie met verplichtingen</a:t>
            </a:r>
          </a:p>
          <a:p>
            <a:pPr>
              <a:lnSpc>
                <a:spcPct val="170000"/>
              </a:lnSpc>
              <a:buClr>
                <a:srgbClr val="93A299"/>
              </a:buClr>
              <a:defRPr/>
            </a:pPr>
            <a:r>
              <a:rPr lang="nl-NL" altLang="nl-NL" sz="1800">
                <a:solidFill>
                  <a:srgbClr val="2A4B6D"/>
                </a:solidFill>
                <a:latin typeface="+mn-lt"/>
                <a:cs typeface="Arial" charset="0"/>
              </a:rPr>
              <a:t>Verwaarlozing activiteiten</a:t>
            </a:r>
          </a:p>
          <a:p>
            <a:pPr>
              <a:lnSpc>
                <a:spcPct val="170000"/>
              </a:lnSpc>
              <a:buClr>
                <a:srgbClr val="93A299"/>
              </a:buClr>
              <a:defRPr/>
            </a:pPr>
            <a:r>
              <a:rPr lang="nl-NL" altLang="nl-NL" sz="1800">
                <a:solidFill>
                  <a:srgbClr val="2A4B6D"/>
                </a:solidFill>
                <a:latin typeface="+mn-lt"/>
                <a:cs typeface="Arial" charset="0"/>
              </a:rPr>
              <a:t>Doorgaan met gebruik ondanks aantoonbare schade</a:t>
            </a:r>
          </a:p>
        </p:txBody>
      </p:sp>
      <p:sp>
        <p:nvSpPr>
          <p:cNvPr id="6" name="Rectangle 4"/>
          <p:cNvSpPr txBox="1">
            <a:spLocks noChangeArrowheads="1"/>
          </p:cNvSpPr>
          <p:nvPr/>
        </p:nvSpPr>
        <p:spPr>
          <a:xfrm>
            <a:off x="5852984" y="1519098"/>
            <a:ext cx="4980116" cy="5224601"/>
          </a:xfrm>
          <a:prstGeom prst="rect">
            <a:avLst/>
          </a:prstGeom>
          <a:solidFill>
            <a:srgbClr val="90C39B"/>
          </a:solidFill>
        </p:spPr>
        <p:txBody>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Verdana" pitchFamily="34" charset="0"/>
                <a:ea typeface="Verdana" pitchFamily="34" charset="0"/>
                <a:cs typeface="Verdana" pitchFamily="34" charset="0"/>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Verdana" pitchFamily="34" charset="0"/>
                <a:ea typeface="Verdana" pitchFamily="34" charset="0"/>
                <a:cs typeface="Verdana" pitchFamily="34" charset="0"/>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Verdana" pitchFamily="34" charset="0"/>
                <a:ea typeface="Verdana" pitchFamily="34" charset="0"/>
                <a:cs typeface="Verdana" pitchFamily="34" charset="0"/>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Verdana" pitchFamily="34" charset="0"/>
                <a:ea typeface="Verdana" pitchFamily="34" charset="0"/>
                <a:cs typeface="Verdana" pitchFamily="34" charset="0"/>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Verdana" pitchFamily="34" charset="0"/>
                <a:ea typeface="Verdana" pitchFamily="34" charset="0"/>
                <a:cs typeface="Verdana"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nSpc>
                <a:spcPct val="150000"/>
              </a:lnSpc>
              <a:buClr>
                <a:srgbClr val="93A299"/>
              </a:buClr>
              <a:buNone/>
              <a:defRPr/>
            </a:pPr>
            <a:r>
              <a:rPr lang="nl-NL" altLang="nl-NL" sz="2500">
                <a:solidFill>
                  <a:srgbClr val="2A4B6D"/>
                </a:solidFill>
                <a:latin typeface="+mn-lt"/>
                <a:cs typeface="Arial" charset="0"/>
              </a:rPr>
              <a:t>Pathologisch Gokken</a:t>
            </a:r>
          </a:p>
          <a:p>
            <a:pPr>
              <a:lnSpc>
                <a:spcPct val="150000"/>
              </a:lnSpc>
              <a:buClr>
                <a:srgbClr val="93A299"/>
              </a:buClr>
              <a:defRPr/>
            </a:pPr>
            <a:r>
              <a:rPr lang="nl-NL" altLang="nl-NL" sz="1800">
                <a:solidFill>
                  <a:srgbClr val="2A4B6D"/>
                </a:solidFill>
                <a:latin typeface="+mn-lt"/>
                <a:cs typeface="Arial" charset="0"/>
              </a:rPr>
              <a:t>Preoccupatie met gokken</a:t>
            </a:r>
          </a:p>
          <a:p>
            <a:pPr>
              <a:lnSpc>
                <a:spcPct val="150000"/>
              </a:lnSpc>
              <a:buClr>
                <a:srgbClr val="93A299"/>
              </a:buClr>
              <a:defRPr/>
            </a:pPr>
            <a:r>
              <a:rPr lang="nl-NL" altLang="nl-NL" sz="1800">
                <a:solidFill>
                  <a:srgbClr val="2A4B6D"/>
                </a:solidFill>
                <a:latin typeface="+mn-lt"/>
                <a:cs typeface="Arial" charset="0"/>
              </a:rPr>
              <a:t>Verspeelt meer geld</a:t>
            </a:r>
          </a:p>
          <a:p>
            <a:pPr>
              <a:lnSpc>
                <a:spcPct val="150000"/>
              </a:lnSpc>
              <a:buClr>
                <a:srgbClr val="93A299"/>
              </a:buClr>
              <a:defRPr/>
            </a:pPr>
            <a:r>
              <a:rPr lang="nl-NL" altLang="nl-NL" sz="1800">
                <a:solidFill>
                  <a:srgbClr val="2A4B6D"/>
                </a:solidFill>
                <a:latin typeface="+mn-lt"/>
                <a:cs typeface="Arial" charset="0"/>
              </a:rPr>
              <a:t>Meer inzetten om zelfde effect</a:t>
            </a:r>
          </a:p>
          <a:p>
            <a:pPr>
              <a:lnSpc>
                <a:spcPct val="150000"/>
              </a:lnSpc>
              <a:buClr>
                <a:srgbClr val="93A299"/>
              </a:buClr>
              <a:defRPr/>
            </a:pPr>
            <a:r>
              <a:rPr lang="nl-NL" altLang="nl-NL" sz="1800">
                <a:solidFill>
                  <a:srgbClr val="2A4B6D"/>
                </a:solidFill>
                <a:latin typeface="+mn-lt"/>
                <a:cs typeface="Arial" charset="0"/>
              </a:rPr>
              <a:t>Rusteloos/Geïrriteerd bij niet spelen</a:t>
            </a:r>
          </a:p>
          <a:p>
            <a:pPr>
              <a:lnSpc>
                <a:spcPct val="150000"/>
              </a:lnSpc>
              <a:buClr>
                <a:srgbClr val="93A299"/>
              </a:buClr>
              <a:defRPr/>
            </a:pPr>
            <a:r>
              <a:rPr lang="nl-NL" altLang="nl-NL" sz="1800">
                <a:solidFill>
                  <a:srgbClr val="2A4B6D"/>
                </a:solidFill>
                <a:latin typeface="+mn-lt"/>
                <a:cs typeface="Arial" charset="0"/>
              </a:rPr>
              <a:t>Mislukte stoppogingen</a:t>
            </a:r>
          </a:p>
          <a:p>
            <a:pPr>
              <a:lnSpc>
                <a:spcPct val="150000"/>
              </a:lnSpc>
              <a:buClr>
                <a:srgbClr val="93A299"/>
              </a:buClr>
              <a:defRPr/>
            </a:pPr>
            <a:r>
              <a:rPr lang="nl-NL" altLang="nl-NL" sz="1800">
                <a:solidFill>
                  <a:srgbClr val="2A4B6D"/>
                </a:solidFill>
                <a:latin typeface="+mn-lt"/>
                <a:cs typeface="Arial" charset="0"/>
              </a:rPr>
              <a:t>Interferentie met verplichtingen</a:t>
            </a:r>
          </a:p>
          <a:p>
            <a:pPr>
              <a:lnSpc>
                <a:spcPct val="150000"/>
              </a:lnSpc>
              <a:buClr>
                <a:srgbClr val="93A299"/>
              </a:buClr>
              <a:defRPr/>
            </a:pPr>
            <a:r>
              <a:rPr lang="nl-NL" altLang="nl-NL" sz="1800">
                <a:solidFill>
                  <a:srgbClr val="2A4B6D"/>
                </a:solidFill>
                <a:latin typeface="+mn-lt"/>
                <a:cs typeface="Arial" charset="0"/>
              </a:rPr>
              <a:t>Opoffering activiteiten</a:t>
            </a:r>
          </a:p>
          <a:p>
            <a:pPr>
              <a:lnSpc>
                <a:spcPct val="150000"/>
              </a:lnSpc>
              <a:buClr>
                <a:srgbClr val="93A299"/>
              </a:buClr>
              <a:defRPr/>
            </a:pPr>
            <a:r>
              <a:rPr lang="nl-NL" altLang="nl-NL" sz="1800">
                <a:solidFill>
                  <a:srgbClr val="2A4B6D"/>
                </a:solidFill>
                <a:latin typeface="+mn-lt"/>
                <a:cs typeface="Arial" charset="0"/>
              </a:rPr>
              <a:t>Doorgaan met gebruik ondanks duidelijke problemen</a:t>
            </a:r>
          </a:p>
          <a:p>
            <a:pPr>
              <a:lnSpc>
                <a:spcPct val="150000"/>
              </a:lnSpc>
              <a:buClr>
                <a:srgbClr val="93A299"/>
              </a:buClr>
              <a:defRPr/>
            </a:pPr>
            <a:r>
              <a:rPr lang="nl-NL" altLang="nl-NL" sz="1800">
                <a:solidFill>
                  <a:srgbClr val="2A4B6D"/>
                </a:solidFill>
                <a:latin typeface="+mn-lt"/>
                <a:cs typeface="Arial" charset="0"/>
              </a:rPr>
              <a:t>Volgende dag terug om verlies goed te maken</a:t>
            </a:r>
          </a:p>
          <a:p>
            <a:pPr>
              <a:lnSpc>
                <a:spcPct val="150000"/>
              </a:lnSpc>
              <a:buClr>
                <a:srgbClr val="93A299"/>
              </a:buClr>
              <a:defRPr/>
            </a:pPr>
            <a:endParaRPr lang="nl-NL" altLang="nl-NL" sz="2000">
              <a:solidFill>
                <a:srgbClr val="292934"/>
              </a:solidFill>
              <a:cs typeface="Arial" charset="0"/>
            </a:endParaRPr>
          </a:p>
          <a:p>
            <a:pPr>
              <a:lnSpc>
                <a:spcPct val="150000"/>
              </a:lnSpc>
              <a:buClr>
                <a:srgbClr val="93A299"/>
              </a:buClr>
              <a:defRPr/>
            </a:pPr>
            <a:endParaRPr lang="nl-NL" altLang="nl-NL" sz="2000">
              <a:solidFill>
                <a:srgbClr val="292934"/>
              </a:solidFill>
            </a:endParaRPr>
          </a:p>
        </p:txBody>
      </p:sp>
    </p:spTree>
    <p:extLst>
      <p:ext uri="{BB962C8B-B14F-4D97-AF65-F5344CB8AC3E}">
        <p14:creationId xmlns:p14="http://schemas.microsoft.com/office/powerpoint/2010/main" val="916097596"/>
      </p:ext>
    </p:extLst>
  </p:cSld>
  <p:clrMapOvr>
    <a:masterClrMapping/>
  </p:clrMapOvr>
  <mc:AlternateContent xmlns:mc="http://schemas.openxmlformats.org/markup-compatibility/2006" xmlns:p14="http://schemas.microsoft.com/office/powerpoint/2010/main">
    <mc:Choice Requires="p14">
      <p:transition spd="slow" p14:dur="2000" advTm="108500"/>
    </mc:Choice>
    <mc:Fallback xmlns="">
      <p:transition spd="slow" advTm="10850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46529" y="746890"/>
            <a:ext cx="10058400" cy="1356995"/>
          </a:xfrm>
        </p:spPr>
        <p:txBody>
          <a:bodyPr lIns="91440" tIns="45720" rIns="91440" bIns="45720" anchor="t" anchorCtr="0">
            <a:normAutofit/>
          </a:bodyPr>
          <a:lstStyle/>
          <a:p>
            <a:r>
              <a:rPr lang="nl-BE">
                <a:solidFill>
                  <a:srgbClr val="3E5F7C"/>
                </a:solidFill>
                <a:latin typeface="Arial"/>
                <a:cs typeface="Arial"/>
              </a:rPr>
              <a:t>Hersenbanen betrokken in verslaving</a:t>
            </a:r>
          </a:p>
        </p:txBody>
      </p:sp>
      <p:pic>
        <p:nvPicPr>
          <p:cNvPr id="3" name="Onlinemedia 2" title="Presentatie Prof. Dr.  Frieda Matthys - gokverslaving">
            <a:hlinkClick r:id="" action="ppaction://media"/>
            <a:extLst>
              <a:ext uri="{FF2B5EF4-FFF2-40B4-BE49-F238E27FC236}">
                <a16:creationId xmlns:a16="http://schemas.microsoft.com/office/drawing/2014/main" id="{530AC426-E797-9D0F-D100-743F1D09FC21}"/>
              </a:ext>
            </a:extLst>
          </p:cNvPr>
          <p:cNvPicPr>
            <a:picLocks noRot="1" noChangeAspect="1"/>
          </p:cNvPicPr>
          <p:nvPr>
            <a:videoFile r:link="rId1"/>
          </p:nvPr>
        </p:nvPicPr>
        <p:blipFill>
          <a:blip r:embed="rId5"/>
          <a:stretch>
            <a:fillRect/>
          </a:stretch>
        </p:blipFill>
        <p:spPr>
          <a:xfrm>
            <a:off x="22225" y="1304219"/>
            <a:ext cx="9837392" cy="5553781"/>
          </a:xfrm>
          <a:prstGeom prst="rect">
            <a:avLst/>
          </a:prstGeom>
        </p:spPr>
      </p:pic>
    </p:spTree>
    <p:extLst>
      <p:ext uri="{BB962C8B-B14F-4D97-AF65-F5344CB8AC3E}">
        <p14:creationId xmlns:p14="http://schemas.microsoft.com/office/powerpoint/2010/main" val="1188358643"/>
      </p:ext>
    </p:extLst>
  </p:cSld>
  <p:clrMapOvr>
    <a:masterClrMapping/>
  </p:clrMapOvr>
  <mc:AlternateContent xmlns:mc="http://schemas.openxmlformats.org/markup-compatibility/2006" xmlns:p14="http://schemas.microsoft.com/office/powerpoint/2010/main">
    <mc:Choice Requires="p14">
      <p:transition p14:dur="0" advClick="0" advTm="242748"/>
    </mc:Choice>
    <mc:Fallback xmlns="">
      <p:transition advClick="0" advTm="2427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6950BFC3-D8DA-4A85-94F7-54DA5524770B}">
      <p188:commentRel xmlns:p188="http://schemas.microsoft.com/office/powerpoint/2018/8/main"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90750" y="1570037"/>
            <a:ext cx="8762385" cy="3562401"/>
          </a:xfrm>
        </p:spPr>
        <p:txBody>
          <a:bodyPr vert="horz" lIns="91440" tIns="45720" rIns="91440" bIns="45720" rtlCol="0" anchor="t">
            <a:normAutofit/>
          </a:bodyPr>
          <a:lstStyle/>
          <a:p>
            <a:r>
              <a:rPr lang="nl-NL"/>
              <a:t>Gokken als geestelijk gezondheidsprobleem </a:t>
            </a:r>
          </a:p>
          <a:p>
            <a:r>
              <a:rPr lang="nl-NL"/>
              <a:t>Wat kan je doen als welzijnswerker?</a:t>
            </a:r>
            <a:endParaRPr lang="nl-NL">
              <a:cs typeface="Arial"/>
            </a:endParaRPr>
          </a:p>
          <a:p>
            <a:r>
              <a:rPr lang="nl-NL"/>
              <a:t>Wat kan de omgeving doen?</a:t>
            </a:r>
            <a:endParaRPr lang="nl-NL">
              <a:cs typeface="Arial"/>
            </a:endParaRPr>
          </a:p>
          <a:p>
            <a:r>
              <a:rPr lang="nl-NL"/>
              <a:t>Take home </a:t>
            </a:r>
            <a:r>
              <a:rPr lang="nl-NL" err="1"/>
              <a:t>messages</a:t>
            </a:r>
            <a:endParaRPr lang="nl-NL">
              <a:cs typeface="Arial" panose="020B0604020202020204"/>
            </a:endParaRPr>
          </a:p>
          <a:p>
            <a:r>
              <a:rPr lang="nl-NL">
                <a:cs typeface="Arial" panose="020B0604020202020204"/>
              </a:rPr>
              <a:t>Leestips</a:t>
            </a:r>
          </a:p>
        </p:txBody>
      </p:sp>
      <p:sp>
        <p:nvSpPr>
          <p:cNvPr id="3" name="Text Placeholder 2"/>
          <p:cNvSpPr>
            <a:spLocks noGrp="1"/>
          </p:cNvSpPr>
          <p:nvPr>
            <p:ph type="body" sz="quarter" idx="11"/>
          </p:nvPr>
        </p:nvSpPr>
        <p:spPr/>
        <p:txBody>
          <a:bodyPr/>
          <a:lstStyle/>
          <a:p>
            <a:r>
              <a:rPr lang="en-US"/>
              <a:t>INHOUD</a:t>
            </a:r>
          </a:p>
        </p:txBody>
      </p:sp>
      <p:sp>
        <p:nvSpPr>
          <p:cNvPr id="4" name="TextBox 3">
            <a:extLst>
              <a:ext uri="{FF2B5EF4-FFF2-40B4-BE49-F238E27FC236}">
                <a16:creationId xmlns:a16="http://schemas.microsoft.com/office/drawing/2014/main" id="{ADDE48E4-89F5-E278-F3D4-1F8EF2B7722B}"/>
              </a:ext>
            </a:extLst>
          </p:cNvPr>
          <p:cNvSpPr txBox="1"/>
          <p:nvPr/>
        </p:nvSpPr>
        <p:spPr>
          <a:xfrm>
            <a:off x="4572000" y="5378824"/>
            <a:ext cx="60960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Deze vorming is een doorontwikkeling van materiaal dat oorspronkelijk werd ontwikkeld in het kader van een federaal project, in samenwerking met de FOD Volksgezondheid</a:t>
            </a:r>
          </a:p>
          <a:p>
            <a:pPr algn="ctr"/>
            <a:endParaRPr lang="en-US"/>
          </a:p>
        </p:txBody>
      </p:sp>
    </p:spTree>
    <p:extLst>
      <p:ext uri="{BB962C8B-B14F-4D97-AF65-F5344CB8AC3E}">
        <p14:creationId xmlns:p14="http://schemas.microsoft.com/office/powerpoint/2010/main" val="1608023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099145"/>
            <a:ext cx="10058400" cy="1356995"/>
          </a:xfrm>
        </p:spPr>
        <p:txBody>
          <a:bodyPr lIns="91440" tIns="45720" rIns="91440" bIns="45720" anchor="t" anchorCtr="0">
            <a:normAutofit/>
          </a:bodyPr>
          <a:lstStyle/>
          <a:p>
            <a:r>
              <a:rPr lang="nl-BE">
                <a:solidFill>
                  <a:srgbClr val="3E5F7C"/>
                </a:solidFill>
                <a:latin typeface="Arial"/>
                <a:cs typeface="Arial"/>
              </a:rPr>
              <a:t>Pathogenese: persoonsgebonden</a:t>
            </a:r>
          </a:p>
        </p:txBody>
      </p:sp>
      <p:sp>
        <p:nvSpPr>
          <p:cNvPr id="3" name="Tijdelijke aanduiding voor inhoud 2"/>
          <p:cNvSpPr>
            <a:spLocks noGrp="1"/>
          </p:cNvSpPr>
          <p:nvPr>
            <p:ph type="body" sz="quarter" idx="10"/>
          </p:nvPr>
        </p:nvSpPr>
        <p:spPr>
          <a:xfrm>
            <a:off x="838200" y="1980915"/>
            <a:ext cx="10849810" cy="3994983"/>
          </a:xfrm>
        </p:spPr>
        <p:txBody>
          <a:bodyPr lIns="91440" tIns="45720" rIns="91440" bIns="45720" anchor="t">
            <a:noAutofit/>
          </a:bodyPr>
          <a:lstStyle/>
          <a:p>
            <a:pPr marL="227965" indent="-227965"/>
            <a:r>
              <a:rPr lang="nl-BE">
                <a:latin typeface="Arial"/>
                <a:cs typeface="Arial"/>
              </a:rPr>
              <a:t> </a:t>
            </a:r>
            <a:r>
              <a:rPr lang="nl-BE">
                <a:solidFill>
                  <a:srgbClr val="C96858"/>
                </a:solidFill>
                <a:latin typeface="Arial"/>
                <a:cs typeface="Arial"/>
              </a:rPr>
              <a:t>Genetische </a:t>
            </a:r>
            <a:r>
              <a:rPr lang="nl-BE">
                <a:latin typeface="Arial"/>
                <a:cs typeface="Arial"/>
              </a:rPr>
              <a:t>aanleg (35 à 60%) vergelijkbaar met middelenverslaving</a:t>
            </a:r>
          </a:p>
          <a:p>
            <a:pPr marL="227965" indent="-227965"/>
            <a:r>
              <a:rPr lang="nl-BE">
                <a:latin typeface="Arial"/>
                <a:cs typeface="Arial"/>
              </a:rPr>
              <a:t> Specifieke factoren: </a:t>
            </a:r>
          </a:p>
          <a:p>
            <a:pPr marL="685165" lvl="1" indent="-227965"/>
            <a:r>
              <a:rPr lang="nl-BE" sz="2000">
                <a:solidFill>
                  <a:srgbClr val="C96858"/>
                </a:solidFill>
                <a:latin typeface="Arial"/>
                <a:cs typeface="Arial"/>
              </a:rPr>
              <a:t>Genen cf. dopamineactiviteit</a:t>
            </a:r>
            <a:endParaRPr lang="nl-BE" sz="2000">
              <a:solidFill>
                <a:srgbClr val="2A4B6D"/>
              </a:solidFill>
              <a:latin typeface="Arial"/>
              <a:cs typeface="Arial"/>
            </a:endParaRPr>
          </a:p>
          <a:p>
            <a:pPr marL="227965" indent="-227965"/>
            <a:r>
              <a:rPr lang="nl-BE">
                <a:solidFill>
                  <a:srgbClr val="3E5F7C"/>
                </a:solidFill>
                <a:latin typeface="Arial"/>
                <a:cs typeface="Arial"/>
              </a:rPr>
              <a:t>  Niet-specifieke factoren</a:t>
            </a:r>
            <a:endParaRPr lang="nl-BE">
              <a:solidFill>
                <a:srgbClr val="C96858"/>
              </a:solidFill>
              <a:latin typeface="Arial"/>
              <a:cs typeface="Arial"/>
            </a:endParaRPr>
          </a:p>
          <a:p>
            <a:pPr marL="685165" lvl="1" indent="-227965"/>
            <a:r>
              <a:rPr lang="nl-BE" sz="2000">
                <a:solidFill>
                  <a:srgbClr val="3E5F7C"/>
                </a:solidFill>
                <a:latin typeface="Arial"/>
                <a:cs typeface="Arial"/>
              </a:rPr>
              <a:t>Lage gevoeligheid voor beloningen</a:t>
            </a:r>
          </a:p>
          <a:p>
            <a:pPr marL="685165" lvl="1" indent="-227965"/>
            <a:r>
              <a:rPr lang="nl-BE" sz="2000">
                <a:solidFill>
                  <a:srgbClr val="3E5F7C"/>
                </a:solidFill>
                <a:latin typeface="Arial"/>
                <a:cs typeface="Arial"/>
              </a:rPr>
              <a:t>Verhoogd angstniveau</a:t>
            </a:r>
          </a:p>
          <a:p>
            <a:pPr marL="685165" lvl="1" indent="-227965"/>
            <a:r>
              <a:rPr lang="nl-BE" sz="2000">
                <a:solidFill>
                  <a:srgbClr val="3E5F7C"/>
                </a:solidFill>
                <a:latin typeface="Arial"/>
                <a:cs typeface="Arial"/>
              </a:rPr>
              <a:t>Impulsiviteit</a:t>
            </a:r>
          </a:p>
          <a:p>
            <a:pPr marL="685165" lvl="1" indent="-227965"/>
            <a:r>
              <a:rPr lang="nl-BE" sz="2000" err="1">
                <a:solidFill>
                  <a:srgbClr val="3E5F7C"/>
                </a:solidFill>
                <a:latin typeface="Arial"/>
                <a:cs typeface="Arial"/>
              </a:rPr>
              <a:t>Alexithymie</a:t>
            </a:r>
            <a:endParaRPr lang="nl-BE" sz="2000">
              <a:solidFill>
                <a:srgbClr val="3E5F7C"/>
              </a:solidFill>
              <a:latin typeface="Arial"/>
              <a:cs typeface="Arial"/>
            </a:endParaRPr>
          </a:p>
          <a:p>
            <a:pPr marL="227965" indent="-227965"/>
            <a:r>
              <a:rPr lang="nl-BE">
                <a:latin typeface="Arial"/>
                <a:cs typeface="Arial"/>
              </a:rPr>
              <a:t> </a:t>
            </a:r>
            <a:r>
              <a:rPr lang="nl-BE">
                <a:solidFill>
                  <a:srgbClr val="C96858"/>
                </a:solidFill>
                <a:latin typeface="Arial"/>
                <a:cs typeface="Arial"/>
              </a:rPr>
              <a:t>Niet-aangeboren factoren</a:t>
            </a:r>
          </a:p>
          <a:p>
            <a:pPr marL="685165" lvl="1" indent="-227965"/>
            <a:r>
              <a:rPr lang="nl-BE" sz="2000">
                <a:solidFill>
                  <a:srgbClr val="3E5F7C"/>
                </a:solidFill>
                <a:latin typeface="Arial"/>
                <a:cs typeface="Arial"/>
              </a:rPr>
              <a:t>Trauma</a:t>
            </a:r>
          </a:p>
          <a:p>
            <a:pPr marL="685165" lvl="1" indent="-227965"/>
            <a:r>
              <a:rPr lang="nl-BE" sz="2000">
                <a:solidFill>
                  <a:srgbClr val="3E5F7C"/>
                </a:solidFill>
                <a:latin typeface="Arial"/>
                <a:cs typeface="Arial"/>
              </a:rPr>
              <a:t>Hechting</a:t>
            </a:r>
          </a:p>
          <a:p>
            <a:pPr marL="685165" lvl="1" indent="-227965"/>
            <a:r>
              <a:rPr lang="nl-BE" sz="2000">
                <a:solidFill>
                  <a:srgbClr val="3E5F7C"/>
                </a:solidFill>
                <a:latin typeface="Arial"/>
                <a:cs typeface="Arial"/>
              </a:rPr>
              <a:t>Laag zelfbeeld</a:t>
            </a:r>
          </a:p>
        </p:txBody>
      </p:sp>
    </p:spTree>
    <p:extLst>
      <p:ext uri="{BB962C8B-B14F-4D97-AF65-F5344CB8AC3E}">
        <p14:creationId xmlns:p14="http://schemas.microsoft.com/office/powerpoint/2010/main" val="2002091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5730" y="1524030"/>
            <a:ext cx="7202150" cy="4476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a:extLst>
              <a:ext uri="{FF2B5EF4-FFF2-40B4-BE49-F238E27FC236}">
                <a16:creationId xmlns:a16="http://schemas.microsoft.com/office/drawing/2014/main" id="{F0C81ABE-9257-4457-F411-E749000780F9}"/>
              </a:ext>
            </a:extLst>
          </p:cNvPr>
          <p:cNvSpPr txBox="1">
            <a:spLocks/>
          </p:cNvSpPr>
          <p:nvPr/>
        </p:nvSpPr>
        <p:spPr>
          <a:xfrm>
            <a:off x="869880" y="623287"/>
            <a:ext cx="7560840" cy="716658"/>
          </a:xfrm>
          <a:prstGeom prst="rect">
            <a:avLst/>
          </a:prstGeom>
        </p:spPr>
        <p:txBody>
          <a:bodyPr lIns="91440" tIns="45720" rIns="91440" bIns="45720" anchor="t"/>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sz="3200">
                <a:solidFill>
                  <a:srgbClr val="2A4B6D"/>
                </a:solidFill>
                <a:latin typeface="Arial"/>
                <a:cs typeface="Arial"/>
              </a:rPr>
              <a:t>Hersenbanen betrokken in verslaving</a:t>
            </a:r>
          </a:p>
        </p:txBody>
      </p:sp>
    </p:spTree>
    <p:extLst>
      <p:ext uri="{BB962C8B-B14F-4D97-AF65-F5344CB8AC3E}">
        <p14:creationId xmlns:p14="http://schemas.microsoft.com/office/powerpoint/2010/main" val="364347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52357"/>
            <a:ext cx="10058400" cy="1356995"/>
          </a:xfrm>
        </p:spPr>
        <p:txBody>
          <a:bodyPr lIns="91440" tIns="45720" rIns="91440" bIns="45720" anchor="t" anchorCtr="0">
            <a:normAutofit/>
          </a:bodyPr>
          <a:lstStyle/>
          <a:p>
            <a:r>
              <a:rPr lang="nl-BE">
                <a:latin typeface="Arial"/>
                <a:cs typeface="Arial"/>
              </a:rPr>
              <a:t>Specifiek voor gokken</a:t>
            </a:r>
          </a:p>
        </p:txBody>
      </p:sp>
      <p:sp>
        <p:nvSpPr>
          <p:cNvPr id="3" name="Content Placeholder 2"/>
          <p:cNvSpPr>
            <a:spLocks noGrp="1"/>
          </p:cNvSpPr>
          <p:nvPr>
            <p:ph type="body" sz="quarter" idx="10"/>
          </p:nvPr>
        </p:nvSpPr>
        <p:spPr>
          <a:xfrm>
            <a:off x="838200" y="2523730"/>
            <a:ext cx="10058400" cy="3002598"/>
          </a:xfrm>
        </p:spPr>
        <p:txBody>
          <a:bodyPr lIns="91440" tIns="45720" rIns="91440" bIns="45720" anchor="t">
            <a:normAutofit/>
          </a:bodyPr>
          <a:lstStyle/>
          <a:p>
            <a:pPr marL="0" indent="0">
              <a:buNone/>
            </a:pPr>
            <a:r>
              <a:rPr lang="nl-BE" sz="2200">
                <a:solidFill>
                  <a:srgbClr val="C96858"/>
                </a:solidFill>
                <a:latin typeface="Arial"/>
                <a:cs typeface="Arial"/>
              </a:rPr>
              <a:t>Neurocognitieve dysfuncties </a:t>
            </a:r>
            <a:r>
              <a:rPr lang="nl-BE" sz="2200">
                <a:latin typeface="Arial"/>
                <a:cs typeface="Arial"/>
              </a:rPr>
              <a:t>zoals:</a:t>
            </a:r>
          </a:p>
          <a:p>
            <a:pPr marL="227965" indent="-227965">
              <a:spcBef>
                <a:spcPts val="1200"/>
              </a:spcBef>
            </a:pPr>
            <a:r>
              <a:rPr lang="nl-BE" sz="2200">
                <a:latin typeface="Arial"/>
                <a:cs typeface="Arial"/>
              </a:rPr>
              <a:t> Persevereren</a:t>
            </a:r>
          </a:p>
          <a:p>
            <a:pPr marL="227965" indent="-227965">
              <a:spcBef>
                <a:spcPts val="1200"/>
              </a:spcBef>
            </a:pPr>
            <a:r>
              <a:rPr lang="nl-BE" sz="2200">
                <a:latin typeface="Arial"/>
                <a:cs typeface="Arial"/>
              </a:rPr>
              <a:t> Verminderde cognitieve flexibiliteit </a:t>
            </a:r>
          </a:p>
          <a:p>
            <a:pPr marL="227965" indent="-227965">
              <a:spcBef>
                <a:spcPts val="1200"/>
              </a:spcBef>
            </a:pPr>
            <a:r>
              <a:rPr lang="nl-BE" sz="2200">
                <a:latin typeface="Arial"/>
                <a:cs typeface="Arial"/>
              </a:rPr>
              <a:t> Verminderde mogelijkheid om tussen stimuli te switchen</a:t>
            </a:r>
          </a:p>
          <a:p>
            <a:pPr marL="227965" indent="-227965">
              <a:spcBef>
                <a:spcPts val="1200"/>
              </a:spcBef>
            </a:pPr>
            <a:r>
              <a:rPr lang="nl-BE" sz="2200">
                <a:latin typeface="Arial"/>
                <a:cs typeface="Arial"/>
              </a:rPr>
              <a:t> Verminderde activiteit in de insula met verminderde waarneming van interne sensaties</a:t>
            </a:r>
          </a:p>
          <a:p>
            <a:pPr marL="227965" indent="-227965"/>
            <a:endParaRPr lang="nl-BE">
              <a:ea typeface="Calibri"/>
              <a:cs typeface="Calibri"/>
            </a:endParaRPr>
          </a:p>
        </p:txBody>
      </p:sp>
    </p:spTree>
    <p:extLst>
      <p:ext uri="{BB962C8B-B14F-4D97-AF65-F5344CB8AC3E}">
        <p14:creationId xmlns:p14="http://schemas.microsoft.com/office/powerpoint/2010/main" val="428416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730" y="813624"/>
            <a:ext cx="10058400" cy="1183128"/>
          </a:xfrm>
        </p:spPr>
        <p:txBody>
          <a:bodyPr>
            <a:normAutofit/>
          </a:bodyPr>
          <a:lstStyle/>
          <a:p>
            <a:r>
              <a:rPr lang="nl-BE" sz="3400"/>
              <a:t>Overtuigingen, denkfouten en bijgeloof</a:t>
            </a:r>
          </a:p>
        </p:txBody>
      </p:sp>
      <p:sp>
        <p:nvSpPr>
          <p:cNvPr id="3" name="Content Placeholder 2"/>
          <p:cNvSpPr>
            <a:spLocks noGrp="1"/>
          </p:cNvSpPr>
          <p:nvPr>
            <p:ph type="body" sz="quarter" idx="10"/>
          </p:nvPr>
        </p:nvSpPr>
        <p:spPr>
          <a:xfrm>
            <a:off x="441317" y="2194366"/>
            <a:ext cx="11747312" cy="4668332"/>
          </a:xfrm>
        </p:spPr>
        <p:txBody>
          <a:bodyPr vert="horz" lIns="91440" tIns="45720" rIns="91440" bIns="45720" rtlCol="0" anchor="t">
            <a:normAutofit/>
          </a:bodyPr>
          <a:lstStyle/>
          <a:p>
            <a:r>
              <a:rPr lang="nl-BE" sz="2400" b="1"/>
              <a:t>Gokkers misvatting</a:t>
            </a:r>
            <a:r>
              <a:rPr lang="nl-BE" sz="2400"/>
              <a:t>: alsof de uitkomst samenhangt met de vorige</a:t>
            </a:r>
          </a:p>
          <a:p>
            <a:pPr lvl="1"/>
            <a:r>
              <a:rPr lang="nl-BE" i="1"/>
              <a:t>Bv. ‘</a:t>
            </a:r>
            <a:r>
              <a:rPr lang="nl-NL" i="1"/>
              <a:t>Het is al vijf keer rood geweest bij roulette, dus nu móét het wel zwart worden.’</a:t>
            </a:r>
            <a:endParaRPr lang="nl-BE" sz="2400" i="1"/>
          </a:p>
          <a:p>
            <a:r>
              <a:rPr lang="nl-BE" sz="2400" b="1"/>
              <a:t>Illusie van controle</a:t>
            </a:r>
            <a:r>
              <a:rPr lang="nl-BE" sz="2400"/>
              <a:t>: toeval menen te beïnvloeden</a:t>
            </a:r>
            <a:endParaRPr lang="nl-BE" sz="2400">
              <a:cs typeface="Arial"/>
            </a:endParaRPr>
          </a:p>
          <a:p>
            <a:pPr lvl="1"/>
            <a:r>
              <a:rPr lang="nl-BE" i="1"/>
              <a:t>Bv. ‘Als ik zelf de nummers kies op mijn lottoformulier, heb ik meer kans om te winnen.’ </a:t>
            </a:r>
            <a:endParaRPr lang="nl-BE" sz="2400" i="1">
              <a:cs typeface="Arial"/>
            </a:endParaRPr>
          </a:p>
          <a:p>
            <a:r>
              <a:rPr lang="nl-BE" sz="2400" b="1" err="1"/>
              <a:t>Chasing</a:t>
            </a:r>
            <a:r>
              <a:rPr lang="nl-BE" sz="2400" b="1"/>
              <a:t> en </a:t>
            </a:r>
            <a:r>
              <a:rPr lang="nl-BE" sz="2400" b="1" err="1"/>
              <a:t>sunk</a:t>
            </a:r>
            <a:r>
              <a:rPr lang="nl-BE" sz="2400" b="1"/>
              <a:t> </a:t>
            </a:r>
            <a:r>
              <a:rPr lang="nl-BE" sz="2400" b="1" err="1"/>
              <a:t>cost</a:t>
            </a:r>
            <a:r>
              <a:rPr lang="nl-BE" sz="2400" b="1"/>
              <a:t> </a:t>
            </a:r>
            <a:r>
              <a:rPr lang="nl-BE" sz="2400" b="1" err="1"/>
              <a:t>fallacy</a:t>
            </a:r>
            <a:r>
              <a:rPr lang="nl-BE" sz="2400"/>
              <a:t>: verlies niet aanvaarden en terug proberen te winnen.</a:t>
            </a:r>
            <a:endParaRPr lang="nl-BE" sz="2400">
              <a:cs typeface="Arial"/>
            </a:endParaRPr>
          </a:p>
          <a:p>
            <a:pPr lvl="1"/>
            <a:r>
              <a:rPr lang="nl-NL" i="1"/>
              <a:t>Bv. ‘Ik heb al 200 euro verloren, dus ik zet nu extra in om alles terug te winnen.’</a:t>
            </a:r>
            <a:endParaRPr lang="nl-BE" sz="2800" i="1"/>
          </a:p>
        </p:txBody>
      </p:sp>
      <p:pic>
        <p:nvPicPr>
          <p:cNvPr id="4" name="Picture 3"/>
          <p:cNvPicPr>
            <a:picLocks noChangeAspect="1"/>
          </p:cNvPicPr>
          <p:nvPr/>
        </p:nvPicPr>
        <p:blipFill>
          <a:blip r:embed="rId3"/>
          <a:stretch>
            <a:fillRect/>
          </a:stretch>
        </p:blipFill>
        <p:spPr>
          <a:xfrm>
            <a:off x="10612015" y="0"/>
            <a:ext cx="1578770" cy="2261292"/>
          </a:xfrm>
          <a:prstGeom prst="rect">
            <a:avLst/>
          </a:prstGeom>
        </p:spPr>
      </p:pic>
    </p:spTree>
    <p:extLst>
      <p:ext uri="{BB962C8B-B14F-4D97-AF65-F5344CB8AC3E}">
        <p14:creationId xmlns:p14="http://schemas.microsoft.com/office/powerpoint/2010/main" val="938645912"/>
      </p:ext>
    </p:extLst>
  </p:cSld>
  <p:clrMapOvr>
    <a:masterClrMapping/>
  </p:clrMapOvr>
  <mc:AlternateContent xmlns:mc="http://schemas.openxmlformats.org/markup-compatibility/2006" xmlns:p14="http://schemas.microsoft.com/office/powerpoint/2010/main">
    <mc:Choice Requires="p14">
      <p:transition spd="slow" p14:dur="2000" advTm="289388"/>
    </mc:Choice>
    <mc:Fallback xmlns="">
      <p:transition spd="slow" advTm="2893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AAD2FC6-F3AC-489D-35BC-F4B46F82434A}"/>
              </a:ext>
            </a:extLst>
          </p:cNvPr>
          <p:cNvSpPr>
            <a:spLocks noGrp="1"/>
          </p:cNvSpPr>
          <p:nvPr>
            <p:ph type="title"/>
          </p:nvPr>
        </p:nvSpPr>
        <p:spPr/>
        <p:txBody>
          <a:bodyPr/>
          <a:lstStyle/>
          <a:p>
            <a:r>
              <a:rPr lang="nl-NL"/>
              <a:t>Verdikke, nu heeft hij weer alles opgesoupeerd!</a:t>
            </a:r>
            <a:endParaRPr lang="nl-BE"/>
          </a:p>
        </p:txBody>
      </p:sp>
      <p:pic>
        <p:nvPicPr>
          <p:cNvPr id="6" name="Afbeelding 5">
            <a:extLst>
              <a:ext uri="{FF2B5EF4-FFF2-40B4-BE49-F238E27FC236}">
                <a16:creationId xmlns:a16="http://schemas.microsoft.com/office/drawing/2014/main" id="{9D01C879-0E0F-D9F6-E6C6-23BAF4FEB6AE}"/>
              </a:ext>
            </a:extLst>
          </p:cNvPr>
          <p:cNvPicPr>
            <a:picLocks noChangeAspect="1"/>
          </p:cNvPicPr>
          <p:nvPr/>
        </p:nvPicPr>
        <p:blipFill>
          <a:blip r:embed="rId3"/>
          <a:srcRect r="1940" b="11990"/>
          <a:stretch>
            <a:fillRect/>
          </a:stretch>
        </p:blipFill>
        <p:spPr>
          <a:xfrm>
            <a:off x="131445" y="1553527"/>
            <a:ext cx="2932813" cy="1349655"/>
          </a:xfrm>
          <a:prstGeom prst="rect">
            <a:avLst/>
          </a:prstGeom>
        </p:spPr>
      </p:pic>
    </p:spTree>
    <p:extLst>
      <p:ext uri="{BB962C8B-B14F-4D97-AF65-F5344CB8AC3E}">
        <p14:creationId xmlns:p14="http://schemas.microsoft.com/office/powerpoint/2010/main" val="2305198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72" y="509758"/>
            <a:ext cx="10387577" cy="659026"/>
          </a:xfrm>
        </p:spPr>
        <p:txBody>
          <a:bodyPr>
            <a:normAutofit fontScale="90000"/>
          </a:bodyPr>
          <a:lstStyle/>
          <a:p>
            <a:r>
              <a:rPr lang="en-US" b="1"/>
              <a:t>GEWOONTES ZIJN </a:t>
            </a:r>
            <a:r>
              <a:rPr lang="en-US" sz="3600" b="1"/>
              <a:t>MOEILIJK TE DOORBREKEN</a:t>
            </a:r>
            <a:br>
              <a:rPr lang="en-US"/>
            </a:br>
            <a:r>
              <a:rPr lang="en-US"/>
              <a:t> </a:t>
            </a:r>
          </a:p>
        </p:txBody>
      </p:sp>
      <p:sp>
        <p:nvSpPr>
          <p:cNvPr id="3" name="Text Placeholder 2"/>
          <p:cNvSpPr>
            <a:spLocks noGrp="1"/>
          </p:cNvSpPr>
          <p:nvPr>
            <p:ph type="body" sz="quarter" idx="10"/>
          </p:nvPr>
        </p:nvSpPr>
        <p:spPr>
          <a:xfrm>
            <a:off x="250372" y="1499616"/>
            <a:ext cx="5638800" cy="5358384"/>
          </a:xfrm>
        </p:spPr>
        <p:txBody>
          <a:bodyPr>
            <a:noAutofit/>
          </a:bodyPr>
          <a:lstStyle/>
          <a:p>
            <a:pPr marL="0" indent="0">
              <a:buNone/>
            </a:pPr>
            <a:r>
              <a:rPr lang="nl-BE" sz="2200">
                <a:solidFill>
                  <a:srgbClr val="C00000"/>
                </a:solidFill>
              </a:rPr>
              <a:t>Controle over verslavingsgedrag is niet vanzelfsprekend </a:t>
            </a:r>
          </a:p>
          <a:p>
            <a:pPr marL="457200" lvl="1" indent="0">
              <a:buNone/>
            </a:pPr>
            <a:endParaRPr lang="nl-BE" sz="2200">
              <a:solidFill>
                <a:srgbClr val="2A4B6D"/>
              </a:solidFill>
            </a:endParaRPr>
          </a:p>
          <a:p>
            <a:pPr>
              <a:spcAft>
                <a:spcPts val="1200"/>
              </a:spcAft>
            </a:pPr>
            <a:r>
              <a:rPr lang="nl-BE" sz="2200"/>
              <a:t>Gewoontes zijn automatismen </a:t>
            </a:r>
            <a:br>
              <a:rPr lang="nl-BE" sz="2200"/>
            </a:br>
            <a:r>
              <a:rPr lang="nl-BE" sz="2200"/>
              <a:t>Die zijn moeilijk te doorbreken</a:t>
            </a:r>
          </a:p>
          <a:p>
            <a:pPr>
              <a:spcAft>
                <a:spcPts val="1200"/>
              </a:spcAft>
            </a:pPr>
            <a:r>
              <a:rPr lang="nl-BE" sz="2200"/>
              <a:t>Verslaving is deels een automatisme</a:t>
            </a:r>
          </a:p>
          <a:p>
            <a:pPr>
              <a:spcAft>
                <a:spcPts val="1200"/>
              </a:spcAft>
            </a:pPr>
            <a:r>
              <a:rPr lang="nl-BE" sz="2200"/>
              <a:t>Vaak met terugval in oude gewoontes</a:t>
            </a:r>
          </a:p>
          <a:p>
            <a:r>
              <a:rPr lang="nl-BE" sz="2200"/>
              <a:t>Weinig begrip voor terugval </a:t>
            </a:r>
          </a:p>
          <a:p>
            <a:pPr lvl="1"/>
            <a:r>
              <a:rPr lang="nl-BE" sz="2200">
                <a:solidFill>
                  <a:srgbClr val="2A4B6D"/>
                </a:solidFill>
              </a:rPr>
              <a:t>Familie, partner, … </a:t>
            </a:r>
          </a:p>
          <a:p>
            <a:pPr lvl="1"/>
            <a:r>
              <a:rPr lang="nl-BE" sz="2200">
                <a:solidFill>
                  <a:srgbClr val="2A4B6D"/>
                </a:solidFill>
              </a:rPr>
              <a:t>Boos op jezelf</a:t>
            </a:r>
            <a:endParaRPr lang="nl-BE" sz="2200"/>
          </a:p>
          <a:p>
            <a:endParaRPr lang="nl-BE" sz="2200"/>
          </a:p>
          <a:p>
            <a:pPr marL="0" indent="0">
              <a:buNone/>
            </a:pPr>
            <a:r>
              <a:rPr lang="nl-BE" sz="2200">
                <a:solidFill>
                  <a:srgbClr val="C00000"/>
                </a:solidFill>
              </a:rPr>
              <a:t>Hoe werkt gewoontegedrag?   </a:t>
            </a:r>
          </a:p>
          <a:p>
            <a:pPr marL="457200" lvl="1" indent="0">
              <a:buNone/>
            </a:pPr>
            <a:endParaRPr lang="nl-BE" sz="2200"/>
          </a:p>
          <a:p>
            <a:pPr marL="457200" lvl="1" indent="0">
              <a:buNone/>
            </a:pPr>
            <a:endParaRPr lang="nl-BE" sz="2200"/>
          </a:p>
          <a:p>
            <a:endParaRPr lang="en-US" sz="2200"/>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9482" y="2060620"/>
            <a:ext cx="5821482" cy="4797380"/>
          </a:xfrm>
          <a:prstGeom prst="rect">
            <a:avLst/>
          </a:prstGeom>
        </p:spPr>
      </p:pic>
    </p:spTree>
    <p:extLst>
      <p:ext uri="{BB962C8B-B14F-4D97-AF65-F5344CB8AC3E}">
        <p14:creationId xmlns:p14="http://schemas.microsoft.com/office/powerpoint/2010/main" val="1245773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32" y="495902"/>
            <a:ext cx="11611168" cy="962195"/>
          </a:xfrm>
        </p:spPr>
        <p:txBody>
          <a:bodyPr>
            <a:normAutofit fontScale="90000"/>
          </a:bodyPr>
          <a:lstStyle/>
          <a:p>
            <a:r>
              <a:rPr lang="nl-BE"/>
              <a:t>WAT STUURT ONS GEDRAG?</a:t>
            </a:r>
            <a:br>
              <a:rPr lang="nl-BE"/>
            </a:br>
            <a:r>
              <a:rPr lang="en-US" b="1">
                <a:solidFill>
                  <a:schemeClr val="accent2"/>
                </a:solidFill>
              </a:rPr>
              <a:t>METAFOOR   </a:t>
            </a:r>
            <a:br>
              <a:rPr lang="nl-BE"/>
            </a:br>
            <a:br>
              <a:rPr lang="nl-BE"/>
            </a:br>
            <a:endParaRPr lang="en-US"/>
          </a:p>
        </p:txBody>
      </p:sp>
      <p:sp>
        <p:nvSpPr>
          <p:cNvPr id="3" name="Text Placeholder 2"/>
          <p:cNvSpPr>
            <a:spLocks noGrp="1"/>
          </p:cNvSpPr>
          <p:nvPr>
            <p:ph type="body" sz="quarter" idx="10"/>
          </p:nvPr>
        </p:nvSpPr>
        <p:spPr>
          <a:xfrm>
            <a:off x="280844" y="1140915"/>
            <a:ext cx="6220379" cy="6004345"/>
          </a:xfrm>
        </p:spPr>
        <p:txBody>
          <a:bodyPr vert="horz" lIns="91440" tIns="45720" rIns="91440" bIns="45720" rtlCol="0" anchor="t">
            <a:normAutofit/>
          </a:bodyPr>
          <a:lstStyle/>
          <a:p>
            <a:pPr marL="0" indent="0">
              <a:buNone/>
            </a:pPr>
            <a:endParaRPr lang="nl-BE"/>
          </a:p>
          <a:p>
            <a:pPr marL="0" indent="0">
              <a:buNone/>
            </a:pPr>
            <a:r>
              <a:rPr lang="nl-BE" sz="2800" b="1">
                <a:solidFill>
                  <a:srgbClr val="C00000"/>
                </a:solidFill>
              </a:rPr>
              <a:t>PAARD  </a:t>
            </a:r>
            <a:endParaRPr lang="nl-BE" sz="2800" b="1">
              <a:solidFill>
                <a:srgbClr val="C00000"/>
              </a:solidFill>
              <a:cs typeface="Arial"/>
            </a:endParaRPr>
          </a:p>
          <a:p>
            <a:r>
              <a:rPr lang="nl-BE"/>
              <a:t>Krachtig en snel </a:t>
            </a:r>
            <a:endParaRPr lang="nl-BE">
              <a:cs typeface="Arial"/>
            </a:endParaRPr>
          </a:p>
          <a:p>
            <a:r>
              <a:rPr lang="nl-BE"/>
              <a:t>Handelt zonder nadenken </a:t>
            </a:r>
            <a:endParaRPr lang="nl-BE" b="1" u="sng"/>
          </a:p>
          <a:p>
            <a:r>
              <a:rPr lang="nl-BE"/>
              <a:t>Reageert meteen </a:t>
            </a:r>
            <a:endParaRPr lang="nl-BE">
              <a:cs typeface="Arial"/>
            </a:endParaRPr>
          </a:p>
          <a:p>
            <a:r>
              <a:rPr lang="nl-BE"/>
              <a:t>Moeilijk (bewust) te stoppen </a:t>
            </a:r>
            <a:endParaRPr lang="nl-BE">
              <a:cs typeface="Arial"/>
            </a:endParaRPr>
          </a:p>
          <a:p>
            <a:r>
              <a:rPr lang="nl-BE"/>
              <a:t>Door eerdere ervaringen </a:t>
            </a:r>
            <a:endParaRPr lang="nl-BE">
              <a:cs typeface="Arial"/>
            </a:endParaRPr>
          </a:p>
          <a:p>
            <a:pPr marL="0" indent="0">
              <a:buNone/>
            </a:pPr>
            <a:r>
              <a:rPr lang="nl-BE" sz="2800" b="1">
                <a:solidFill>
                  <a:srgbClr val="C00000"/>
                </a:solidFill>
              </a:rPr>
              <a:t>RUITER </a:t>
            </a:r>
            <a:endParaRPr lang="nl-BE" sz="2800" b="1">
              <a:solidFill>
                <a:srgbClr val="C00000"/>
              </a:solidFill>
              <a:cs typeface="Arial"/>
            </a:endParaRPr>
          </a:p>
          <a:p>
            <a:r>
              <a:rPr lang="nl-BE"/>
              <a:t>Plannen en ideeën </a:t>
            </a:r>
            <a:endParaRPr lang="nl-BE">
              <a:cs typeface="Arial"/>
            </a:endParaRPr>
          </a:p>
          <a:p>
            <a:r>
              <a:rPr lang="nl-BE"/>
              <a:t>Traag en kost moeite </a:t>
            </a:r>
            <a:endParaRPr lang="nl-BE">
              <a:cs typeface="Arial"/>
            </a:endParaRPr>
          </a:p>
          <a:p>
            <a:r>
              <a:rPr lang="nl-BE"/>
              <a:t>Ruiter kan maar één ding tegelijk</a:t>
            </a:r>
            <a:endParaRPr lang="nl-BE">
              <a:cs typeface="Arial"/>
            </a:endParaRPr>
          </a:p>
          <a:p>
            <a:r>
              <a:rPr lang="nl-BE"/>
              <a:t>Ruiter kan paard onder controle houden </a:t>
            </a:r>
            <a:endParaRPr lang="nl-BE">
              <a:cs typeface="Arial"/>
            </a:endParaRPr>
          </a:p>
          <a:p>
            <a:endParaRPr lang="nl-BE">
              <a:cs typeface="Arial"/>
            </a:endParaRPr>
          </a:p>
          <a:p>
            <a:pPr marL="0" indent="0">
              <a:buNone/>
            </a:pPr>
            <a:r>
              <a:rPr lang="nl-BE">
                <a:solidFill>
                  <a:srgbClr val="C00000"/>
                </a:solidFill>
                <a:cs typeface="Arial"/>
              </a:rPr>
              <a:t>PAARD EN RUITER HEBBEN ELKAAR NODIG</a:t>
            </a:r>
          </a:p>
          <a:p>
            <a:pPr marL="0" indent="0">
              <a:buNone/>
            </a:pPr>
            <a:endParaRPr lang="nl-BE" b="1">
              <a:cs typeface="Arial" panose="020B0604020202020204"/>
            </a:endParaRPr>
          </a:p>
          <a:p>
            <a:endParaRPr lang="nl-BE">
              <a:cs typeface="Arial" panose="020B0604020202020204"/>
            </a:endParaRPr>
          </a:p>
        </p:txBody>
      </p:sp>
      <p:pic>
        <p:nvPicPr>
          <p:cNvPr id="7" name="Afbeelding 6"/>
          <p:cNvPicPr>
            <a:picLocks noChangeAspect="1"/>
          </p:cNvPicPr>
          <p:nvPr/>
        </p:nvPicPr>
        <p:blipFill rotWithShape="1">
          <a:blip r:embed="rId3">
            <a:extLst>
              <a:ext uri="{28A0092B-C50C-407E-A947-70E740481C1C}">
                <a14:useLocalDpi xmlns:a14="http://schemas.microsoft.com/office/drawing/2010/main" val="0"/>
              </a:ext>
            </a:extLst>
          </a:blip>
          <a:srcRect r="27707" b="6348"/>
          <a:stretch/>
        </p:blipFill>
        <p:spPr>
          <a:xfrm>
            <a:off x="4734901" y="-505993"/>
            <a:ext cx="3819028" cy="4947365"/>
          </a:xfrm>
          <a:prstGeom prst="rect">
            <a:avLst/>
          </a:prstGeom>
        </p:spPr>
      </p:pic>
      <p:pic>
        <p:nvPicPr>
          <p:cNvPr id="8" name="Afbeelding 7"/>
          <p:cNvPicPr>
            <a:picLocks noChangeAspect="1"/>
          </p:cNvPicPr>
          <p:nvPr/>
        </p:nvPicPr>
        <p:blipFill rotWithShape="1">
          <a:blip r:embed="rId3">
            <a:extLst>
              <a:ext uri="{28A0092B-C50C-407E-A947-70E740481C1C}">
                <a14:useLocalDpi xmlns:a14="http://schemas.microsoft.com/office/drawing/2010/main" val="0"/>
              </a:ext>
            </a:extLst>
          </a:blip>
          <a:srcRect l="79323" t="8632" r="-4264" b="12153"/>
          <a:stretch/>
        </p:blipFill>
        <p:spPr>
          <a:xfrm>
            <a:off x="5898415" y="2370915"/>
            <a:ext cx="1500336" cy="4765215"/>
          </a:xfrm>
          <a:prstGeom prst="rect">
            <a:avLst/>
          </a:prstGeom>
        </p:spPr>
      </p:pic>
      <p:sp>
        <p:nvSpPr>
          <p:cNvPr id="9" name="Afgeronde rechthoek 8"/>
          <p:cNvSpPr/>
          <p:nvPr/>
        </p:nvSpPr>
        <p:spPr>
          <a:xfrm>
            <a:off x="8362604" y="1714090"/>
            <a:ext cx="2764299" cy="78881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a:solidFill>
                  <a:schemeClr val="bg1"/>
                </a:solidFill>
              </a:rPr>
              <a:t>AUTOMATISCH</a:t>
            </a:r>
          </a:p>
        </p:txBody>
      </p:sp>
      <p:sp>
        <p:nvSpPr>
          <p:cNvPr id="10" name="Afgeronde rechthoek 9"/>
          <p:cNvSpPr/>
          <p:nvPr/>
        </p:nvSpPr>
        <p:spPr>
          <a:xfrm>
            <a:off x="7398751" y="4478921"/>
            <a:ext cx="1987231" cy="66869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a:solidFill>
                  <a:schemeClr val="bg1"/>
                </a:solidFill>
              </a:rPr>
              <a:t>BEWUST</a:t>
            </a:r>
          </a:p>
        </p:txBody>
      </p:sp>
      <p:sp>
        <p:nvSpPr>
          <p:cNvPr id="4" name="Tekstvak 3">
            <a:extLst>
              <a:ext uri="{FF2B5EF4-FFF2-40B4-BE49-F238E27FC236}">
                <a16:creationId xmlns:a16="http://schemas.microsoft.com/office/drawing/2014/main" id="{8F74417C-32D4-3C8E-B758-47465E9D52CA}"/>
              </a:ext>
            </a:extLst>
          </p:cNvPr>
          <p:cNvSpPr txBox="1"/>
          <p:nvPr/>
        </p:nvSpPr>
        <p:spPr>
          <a:xfrm>
            <a:off x="7398751" y="6059424"/>
            <a:ext cx="3728152" cy="646331"/>
          </a:xfrm>
          <a:prstGeom prst="rect">
            <a:avLst/>
          </a:prstGeom>
          <a:noFill/>
        </p:spPr>
        <p:txBody>
          <a:bodyPr wrap="square" rtlCol="0">
            <a:spAutoFit/>
          </a:bodyPr>
          <a:lstStyle/>
          <a:p>
            <a:r>
              <a:rPr lang="nl-NL"/>
              <a:t>Bron: </a:t>
            </a:r>
            <a:r>
              <a:rPr lang="nl-NL">
                <a:hlinkClick r:id="rId4"/>
              </a:rPr>
              <a:t>Waarom is een verslaving moeilijk te doorbreken?</a:t>
            </a:r>
            <a:endParaRPr lang="nl-BE"/>
          </a:p>
        </p:txBody>
      </p:sp>
      <p:pic>
        <p:nvPicPr>
          <p:cNvPr id="6" name="Afbeelding 5">
            <a:extLst>
              <a:ext uri="{FF2B5EF4-FFF2-40B4-BE49-F238E27FC236}">
                <a16:creationId xmlns:a16="http://schemas.microsoft.com/office/drawing/2014/main" id="{98B93158-5E35-047D-61A7-C976D255ECFA}"/>
              </a:ext>
            </a:extLst>
          </p:cNvPr>
          <p:cNvPicPr>
            <a:picLocks noChangeAspect="1"/>
          </p:cNvPicPr>
          <p:nvPr/>
        </p:nvPicPr>
        <p:blipFill>
          <a:blip r:embed="rId5"/>
          <a:stretch>
            <a:fillRect/>
          </a:stretch>
        </p:blipFill>
        <p:spPr>
          <a:xfrm>
            <a:off x="10796476" y="5021849"/>
            <a:ext cx="1407716" cy="1836151"/>
          </a:xfrm>
          <a:prstGeom prst="rect">
            <a:avLst/>
          </a:prstGeom>
        </p:spPr>
      </p:pic>
    </p:spTree>
    <p:extLst>
      <p:ext uri="{BB962C8B-B14F-4D97-AF65-F5344CB8AC3E}">
        <p14:creationId xmlns:p14="http://schemas.microsoft.com/office/powerpoint/2010/main" val="8150365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32" y="495902"/>
            <a:ext cx="11611168" cy="962195"/>
          </a:xfrm>
        </p:spPr>
        <p:txBody>
          <a:bodyPr>
            <a:normAutofit fontScale="90000"/>
          </a:bodyPr>
          <a:lstStyle/>
          <a:p>
            <a:r>
              <a:rPr lang="nl-BE"/>
              <a:t>VERSLAVING/GOKSTOORNIS</a:t>
            </a:r>
            <a:br>
              <a:rPr lang="nl-BE"/>
            </a:br>
            <a:r>
              <a:rPr lang="en-US" b="1">
                <a:solidFill>
                  <a:schemeClr val="accent2"/>
                </a:solidFill>
              </a:rPr>
              <a:t>HET PAARD OP HOL   </a:t>
            </a:r>
            <a:br>
              <a:rPr lang="nl-BE"/>
            </a:br>
            <a:br>
              <a:rPr lang="nl-BE"/>
            </a:br>
            <a:endParaRPr lang="en-US"/>
          </a:p>
        </p:txBody>
      </p:sp>
      <p:sp>
        <p:nvSpPr>
          <p:cNvPr id="3" name="Text Placeholder 2"/>
          <p:cNvSpPr>
            <a:spLocks noGrp="1"/>
          </p:cNvSpPr>
          <p:nvPr>
            <p:ph type="body" sz="quarter" idx="10"/>
          </p:nvPr>
        </p:nvSpPr>
        <p:spPr>
          <a:xfrm>
            <a:off x="276032" y="1451577"/>
            <a:ext cx="10589820" cy="6432681"/>
          </a:xfrm>
        </p:spPr>
        <p:txBody>
          <a:bodyPr vert="horz" lIns="91440" tIns="45720" rIns="91440" bIns="45720" rtlCol="0" anchor="t">
            <a:normAutofit/>
          </a:bodyPr>
          <a:lstStyle/>
          <a:p>
            <a:pPr marL="0" indent="0">
              <a:buNone/>
            </a:pPr>
            <a:endParaRPr lang="nl-BE" sz="2400"/>
          </a:p>
          <a:p>
            <a:pPr marL="0" indent="0">
              <a:buNone/>
            </a:pPr>
            <a:r>
              <a:rPr lang="nl-BE" sz="2400">
                <a:solidFill>
                  <a:srgbClr val="C00000"/>
                </a:solidFill>
              </a:rPr>
              <a:t>VERSLAVING/GOKSTOORNIS = </a:t>
            </a:r>
            <a:endParaRPr lang="nl-BE" sz="2400">
              <a:solidFill>
                <a:srgbClr val="C00000"/>
              </a:solidFill>
              <a:cs typeface="Arial"/>
            </a:endParaRPr>
          </a:p>
          <a:p>
            <a:pPr marL="0" indent="0">
              <a:buNone/>
            </a:pPr>
            <a:r>
              <a:rPr lang="nl-BE" sz="2400">
                <a:solidFill>
                  <a:srgbClr val="C00000"/>
                </a:solidFill>
              </a:rPr>
              <a:t>ook AUTOMATISCH GEDRAG</a:t>
            </a:r>
            <a:endParaRPr lang="nl-BE"/>
          </a:p>
          <a:p>
            <a:pPr marL="0" indent="0">
              <a:buNone/>
            </a:pPr>
            <a:endParaRPr lang="nl-BE" sz="2400"/>
          </a:p>
          <a:p>
            <a:pPr marL="0" indent="0">
              <a:buNone/>
            </a:pPr>
            <a:r>
              <a:rPr lang="nl-BE" sz="2400"/>
              <a:t>Bij langdurig gokken wordt het gedrag een sterke gewoonte</a:t>
            </a:r>
            <a:endParaRPr lang="nl-BE" sz="2400">
              <a:cs typeface="Arial"/>
            </a:endParaRPr>
          </a:p>
          <a:p>
            <a:pPr marL="0" indent="0">
              <a:buNone/>
            </a:pPr>
            <a:r>
              <a:rPr lang="nl-BE" sz="2400"/>
              <a:t>De controle wordt zwakker </a:t>
            </a:r>
            <a:endParaRPr lang="nl-BE" sz="2400">
              <a:cs typeface="Arial"/>
            </a:endParaRPr>
          </a:p>
          <a:p>
            <a:pPr marL="0" indent="0">
              <a:buNone/>
            </a:pPr>
            <a:r>
              <a:rPr lang="nl-BE" sz="2400">
                <a:solidFill>
                  <a:schemeClr val="tx2"/>
                </a:solidFill>
              </a:rPr>
              <a:t>Gaandeweg wordt ‘</a:t>
            </a:r>
            <a:r>
              <a:rPr lang="nl-BE" sz="2400" i="1">
                <a:solidFill>
                  <a:schemeClr val="tx2"/>
                </a:solidFill>
              </a:rPr>
              <a:t>het gokken</a:t>
            </a:r>
            <a:r>
              <a:rPr lang="nl-BE" sz="2400">
                <a:solidFill>
                  <a:schemeClr val="tx2"/>
                </a:solidFill>
              </a:rPr>
              <a:t>’ meer en meer aangestuurd door het paard. De ruiter wordt zwakker.</a:t>
            </a:r>
            <a:endParaRPr lang="nl-BE">
              <a:solidFill>
                <a:schemeClr val="tx2"/>
              </a:solidFill>
              <a:cs typeface="Arial"/>
            </a:endParaRPr>
          </a:p>
          <a:p>
            <a:pPr marL="0" indent="0">
              <a:buNone/>
            </a:pPr>
            <a:endParaRPr lang="nl-BE" sz="2400">
              <a:solidFill>
                <a:srgbClr val="C00000"/>
              </a:solidFill>
              <a:cs typeface="Arial"/>
            </a:endParaRPr>
          </a:p>
          <a:p>
            <a:pPr marL="0" indent="0">
              <a:buNone/>
            </a:pPr>
            <a:r>
              <a:rPr lang="nl-BE" sz="2400">
                <a:solidFill>
                  <a:srgbClr val="C00000"/>
                </a:solidFill>
                <a:cs typeface="Arial"/>
              </a:rPr>
              <a:t>TEM HET PAARD en VERSTERK DE RUITER</a:t>
            </a:r>
          </a:p>
          <a:p>
            <a:pPr marL="0" indent="0">
              <a:buNone/>
            </a:pPr>
            <a:r>
              <a:rPr lang="nl-BE" sz="2400">
                <a:solidFill>
                  <a:srgbClr val="C00000"/>
                </a:solidFill>
                <a:cs typeface="Arial"/>
              </a:rPr>
              <a:t>Word je bewust van jouw automatismen en bouw hindernissen in</a:t>
            </a:r>
          </a:p>
          <a:p>
            <a:pPr marL="0" indent="0">
              <a:lnSpc>
                <a:spcPct val="100000"/>
              </a:lnSpc>
              <a:buNone/>
            </a:pPr>
            <a:endParaRPr lang="nl-BE" sz="2400" u="sng">
              <a:cs typeface="Arial" panose="020B0604020202020204"/>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4260" y="798837"/>
            <a:ext cx="3644325" cy="3472972"/>
          </a:xfrm>
          <a:prstGeom prst="rect">
            <a:avLst/>
          </a:prstGeom>
        </p:spPr>
      </p:pic>
    </p:spTree>
    <p:extLst>
      <p:ext uri="{BB962C8B-B14F-4D97-AF65-F5344CB8AC3E}">
        <p14:creationId xmlns:p14="http://schemas.microsoft.com/office/powerpoint/2010/main" val="2417762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004EA-F734-54FC-5641-6A4AE01156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C9B6A8-3B98-3F9B-C8D2-9E2B79833BE1}"/>
              </a:ext>
            </a:extLst>
          </p:cNvPr>
          <p:cNvSpPr>
            <a:spLocks noGrp="1"/>
          </p:cNvSpPr>
          <p:nvPr>
            <p:ph type="title"/>
          </p:nvPr>
        </p:nvSpPr>
        <p:spPr>
          <a:xfrm>
            <a:off x="1150374" y="1722537"/>
            <a:ext cx="8701549" cy="1325563"/>
          </a:xfrm>
        </p:spPr>
        <p:txBody>
          <a:bodyPr/>
          <a:lstStyle/>
          <a:p>
            <a:r>
              <a:rPr lang="en-US"/>
              <a:t>Wat </a:t>
            </a:r>
            <a:r>
              <a:rPr lang="en-US" err="1"/>
              <a:t>kan</a:t>
            </a:r>
            <a:r>
              <a:rPr lang="en-US"/>
              <a:t> je </a:t>
            </a:r>
            <a:r>
              <a:rPr lang="en-US" err="1"/>
              <a:t>doen</a:t>
            </a:r>
            <a:r>
              <a:rPr lang="en-US"/>
              <a:t> </a:t>
            </a:r>
            <a:r>
              <a:rPr lang="en-US" err="1"/>
              <a:t>als</a:t>
            </a:r>
            <a:r>
              <a:rPr lang="en-US"/>
              <a:t> </a:t>
            </a:r>
            <a:r>
              <a:rPr lang="en-US" err="1"/>
              <a:t>welzijnswerker</a:t>
            </a:r>
            <a:r>
              <a:rPr lang="en-US"/>
              <a:t>? </a:t>
            </a:r>
          </a:p>
        </p:txBody>
      </p:sp>
      <p:sp>
        <p:nvSpPr>
          <p:cNvPr id="3" name="Text Placeholder 2">
            <a:extLst>
              <a:ext uri="{FF2B5EF4-FFF2-40B4-BE49-F238E27FC236}">
                <a16:creationId xmlns:a16="http://schemas.microsoft.com/office/drawing/2014/main" id="{90637873-1FF3-53FE-D25F-0425D64C5681}"/>
              </a:ext>
            </a:extLst>
          </p:cNvPr>
          <p:cNvSpPr>
            <a:spLocks noGrp="1"/>
          </p:cNvSpPr>
          <p:nvPr>
            <p:ph type="body" sz="quarter" idx="10"/>
          </p:nvPr>
        </p:nvSpPr>
        <p:spPr/>
        <p:txBody>
          <a:bodyPr/>
          <a:lstStyle/>
          <a:p>
            <a:r>
              <a:rPr lang="en-US"/>
              <a:t>03</a:t>
            </a:r>
          </a:p>
        </p:txBody>
      </p:sp>
    </p:spTree>
    <p:extLst>
      <p:ext uri="{BB962C8B-B14F-4D97-AF65-F5344CB8AC3E}">
        <p14:creationId xmlns:p14="http://schemas.microsoft.com/office/powerpoint/2010/main" val="42342809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EAE64-722B-BF6D-6357-CEF2E3C667D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7D2989-359B-EDDF-933F-C74F3AECE643}"/>
              </a:ext>
            </a:extLst>
          </p:cNvPr>
          <p:cNvSpPr>
            <a:spLocks noGrp="1"/>
          </p:cNvSpPr>
          <p:nvPr>
            <p:ph type="title"/>
          </p:nvPr>
        </p:nvSpPr>
        <p:spPr/>
        <p:txBody>
          <a:bodyPr>
            <a:normAutofit/>
          </a:bodyPr>
          <a:lstStyle/>
          <a:p>
            <a:pPr algn="ctr"/>
            <a:r>
              <a:rPr lang="nl-BE" i="1"/>
              <a:t>“Niemand heeft mij in 10 jaar tijd ooit gevraagd of ik een probleem had met gokken.” </a:t>
            </a:r>
          </a:p>
        </p:txBody>
      </p:sp>
      <p:sp>
        <p:nvSpPr>
          <p:cNvPr id="3" name="Tijdelijke aanduiding voor tekst 2">
            <a:extLst>
              <a:ext uri="{FF2B5EF4-FFF2-40B4-BE49-F238E27FC236}">
                <a16:creationId xmlns:a16="http://schemas.microsoft.com/office/drawing/2014/main" id="{A37FA77C-E9D1-A85E-CD95-FF80CC9631B3}"/>
              </a:ext>
            </a:extLst>
          </p:cNvPr>
          <p:cNvSpPr>
            <a:spLocks noGrp="1"/>
          </p:cNvSpPr>
          <p:nvPr>
            <p:ph type="body" sz="quarter" idx="10"/>
          </p:nvPr>
        </p:nvSpPr>
        <p:spPr>
          <a:xfrm>
            <a:off x="3333603" y="4256894"/>
            <a:ext cx="7702697" cy="1851789"/>
          </a:xfrm>
        </p:spPr>
        <p:txBody>
          <a:bodyPr/>
          <a:lstStyle/>
          <a:p>
            <a:pPr algn="r"/>
            <a:r>
              <a:rPr lang="nl-BE"/>
              <a:t>Dirk De Troy, Ervaringsdeskundige</a:t>
            </a:r>
          </a:p>
          <a:p>
            <a:pPr algn="r"/>
            <a:endParaRPr lang="nl-NL">
              <a:hlinkClick r:id="rId3"/>
            </a:endParaRPr>
          </a:p>
          <a:p>
            <a:pPr algn="r"/>
            <a:endParaRPr lang="nl-NL">
              <a:hlinkClick r:id="rId3"/>
            </a:endParaRPr>
          </a:p>
          <a:p>
            <a:pPr algn="r"/>
            <a:r>
              <a:rPr lang="nl-NL">
                <a:hlinkClick r:id="rId3"/>
              </a:rPr>
              <a:t>vlaamsbrabant@zelfhulpgokken.be</a:t>
            </a:r>
            <a:endParaRPr lang="nl-NL"/>
          </a:p>
          <a:p>
            <a:pPr algn="r"/>
            <a:r>
              <a:rPr lang="nl-NL"/>
              <a:t>coach bij 2KRACHT</a:t>
            </a:r>
            <a:endParaRPr lang="nl-BE"/>
          </a:p>
        </p:txBody>
      </p:sp>
    </p:spTree>
    <p:extLst>
      <p:ext uri="{BB962C8B-B14F-4D97-AF65-F5344CB8AC3E}">
        <p14:creationId xmlns:p14="http://schemas.microsoft.com/office/powerpoint/2010/main" val="2271567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374" y="1691005"/>
            <a:ext cx="8701549" cy="1325563"/>
          </a:xfrm>
        </p:spPr>
        <p:txBody>
          <a:bodyPr/>
          <a:lstStyle/>
          <a:p>
            <a:r>
              <a:rPr lang="en-US" err="1"/>
              <a:t>Gokken</a:t>
            </a:r>
            <a:r>
              <a:rPr lang="en-US"/>
              <a:t> </a:t>
            </a:r>
            <a:r>
              <a:rPr lang="en-US" err="1"/>
              <a:t>als</a:t>
            </a:r>
            <a:r>
              <a:rPr lang="en-US"/>
              <a:t> </a:t>
            </a:r>
            <a:r>
              <a:rPr lang="en-US" err="1"/>
              <a:t>geestelijk</a:t>
            </a:r>
            <a:r>
              <a:rPr lang="en-US"/>
              <a:t> </a:t>
            </a:r>
            <a:r>
              <a:rPr lang="en-US" err="1"/>
              <a:t>gezondheidsprobleem</a:t>
            </a:r>
            <a:endParaRPr lang="en-US"/>
          </a:p>
        </p:txBody>
      </p:sp>
      <p:sp>
        <p:nvSpPr>
          <p:cNvPr id="3" name="Text Placeholder 2"/>
          <p:cNvSpPr>
            <a:spLocks noGrp="1"/>
          </p:cNvSpPr>
          <p:nvPr>
            <p:ph type="body" sz="quarter" idx="10"/>
          </p:nvPr>
        </p:nvSpPr>
        <p:spPr/>
        <p:txBody>
          <a:bodyPr/>
          <a:lstStyle/>
          <a:p>
            <a:r>
              <a:rPr lang="en-US"/>
              <a:t>01</a:t>
            </a:r>
          </a:p>
        </p:txBody>
      </p:sp>
    </p:spTree>
    <p:extLst>
      <p:ext uri="{BB962C8B-B14F-4D97-AF65-F5344CB8AC3E}">
        <p14:creationId xmlns:p14="http://schemas.microsoft.com/office/powerpoint/2010/main" val="478803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Begeleiding</a:t>
            </a:r>
          </a:p>
        </p:txBody>
      </p:sp>
      <p:sp>
        <p:nvSpPr>
          <p:cNvPr id="5" name="Rectangle 2"/>
          <p:cNvSpPr>
            <a:spLocks noChangeArrowheads="1"/>
          </p:cNvSpPr>
          <p:nvPr/>
        </p:nvSpPr>
        <p:spPr bwMode="auto">
          <a:xfrm>
            <a:off x="2393244" y="247226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4" name="Rectangle 4"/>
          <p:cNvSpPr>
            <a:spLocks noChangeArrowheads="1"/>
          </p:cNvSpPr>
          <p:nvPr/>
        </p:nvSpPr>
        <p:spPr bwMode="auto">
          <a:xfrm>
            <a:off x="1806222" y="2314574"/>
            <a:ext cx="1533086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BE"/>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814" y="2557407"/>
            <a:ext cx="8205608" cy="1929344"/>
          </a:xfrm>
          <a:prstGeom prst="rect">
            <a:avLst/>
          </a:prstGeom>
        </p:spPr>
      </p:pic>
      <p:pic>
        <p:nvPicPr>
          <p:cNvPr id="7" name="Picture 6">
            <a:hlinkClick r:id="rId4"/>
            <a:extLst>
              <a:ext uri="{FF2B5EF4-FFF2-40B4-BE49-F238E27FC236}">
                <a16:creationId xmlns:a16="http://schemas.microsoft.com/office/drawing/2014/main" id="{50287F6C-6713-4D6E-9495-DFAC591FAFA5}"/>
              </a:ext>
            </a:extLst>
          </p:cNvPr>
          <p:cNvPicPr>
            <a:picLocks noChangeAspect="1"/>
          </p:cNvPicPr>
          <p:nvPr/>
        </p:nvPicPr>
        <p:blipFill>
          <a:blip r:embed="rId5"/>
          <a:stretch>
            <a:fillRect/>
          </a:stretch>
        </p:blipFill>
        <p:spPr>
          <a:xfrm>
            <a:off x="752635" y="2027250"/>
            <a:ext cx="2487781" cy="3514417"/>
          </a:xfrm>
          <a:prstGeom prst="rect">
            <a:avLst/>
          </a:prstGeom>
        </p:spPr>
      </p:pic>
      <p:sp>
        <p:nvSpPr>
          <p:cNvPr id="4" name="Ovaal 3">
            <a:extLst>
              <a:ext uri="{FF2B5EF4-FFF2-40B4-BE49-F238E27FC236}">
                <a16:creationId xmlns:a16="http://schemas.microsoft.com/office/drawing/2014/main" id="{9BA5602A-C870-724B-49BF-B7CE7ADEFDA1}"/>
              </a:ext>
            </a:extLst>
          </p:cNvPr>
          <p:cNvSpPr/>
          <p:nvPr/>
        </p:nvSpPr>
        <p:spPr>
          <a:xfrm>
            <a:off x="3804557" y="2910092"/>
            <a:ext cx="2857500" cy="1289957"/>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ln>
                <a:solidFill>
                  <a:schemeClr val="accent2"/>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endParaRPr>
          </a:p>
        </p:txBody>
      </p:sp>
    </p:spTree>
    <p:extLst>
      <p:ext uri="{BB962C8B-B14F-4D97-AF65-F5344CB8AC3E}">
        <p14:creationId xmlns:p14="http://schemas.microsoft.com/office/powerpoint/2010/main" val="33194980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F9740A1B-F07D-ED4B-9616-27A308749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52731"/>
            <a:ext cx="12192000" cy="2405268"/>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descr="Afbeelding met deur, computer&#10;&#10;Automatisch gegenereerde beschrijving">
            <a:extLst>
              <a:ext uri="{FF2B5EF4-FFF2-40B4-BE49-F238E27FC236}">
                <a16:creationId xmlns:a16="http://schemas.microsoft.com/office/drawing/2014/main" id="{EAEE23BE-3E0E-9346-ABB0-072264044823}"/>
              </a:ext>
            </a:extLst>
          </p:cNvPr>
          <p:cNvPicPr>
            <a:picLocks noChangeAspect="1"/>
          </p:cNvPicPr>
          <p:nvPr/>
        </p:nvPicPr>
        <p:blipFill rotWithShape="1">
          <a:blip r:embed="rId4"/>
          <a:srcRect b="19459"/>
          <a:stretch/>
        </p:blipFill>
        <p:spPr>
          <a:xfrm>
            <a:off x="0" y="0"/>
            <a:ext cx="12192000" cy="5523507"/>
          </a:xfrm>
          <a:prstGeom prst="rect">
            <a:avLst/>
          </a:prstGeom>
        </p:spPr>
      </p:pic>
      <p:pic>
        <p:nvPicPr>
          <p:cNvPr id="6" name="Graphic 5">
            <a:extLst>
              <a:ext uri="{FF2B5EF4-FFF2-40B4-BE49-F238E27FC236}">
                <a16:creationId xmlns:a16="http://schemas.microsoft.com/office/drawing/2014/main" id="{3DA03EB3-5C3E-2743-98B1-BAE240AE532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730" y="38552"/>
            <a:ext cx="1499087" cy="6011187"/>
          </a:xfrm>
          <a:prstGeom prst="rect">
            <a:avLst/>
          </a:prstGeom>
        </p:spPr>
      </p:pic>
      <p:pic>
        <p:nvPicPr>
          <p:cNvPr id="13" name="Graphic 12">
            <a:extLst>
              <a:ext uri="{FF2B5EF4-FFF2-40B4-BE49-F238E27FC236}">
                <a16:creationId xmlns:a16="http://schemas.microsoft.com/office/drawing/2014/main" id="{AB3B12DE-680F-AA4F-89DF-5D9AF99DD5C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820476" y="1"/>
            <a:ext cx="2693005" cy="6590135"/>
          </a:xfrm>
          <a:prstGeom prst="rect">
            <a:avLst/>
          </a:prstGeom>
        </p:spPr>
      </p:pic>
      <p:pic>
        <p:nvPicPr>
          <p:cNvPr id="8" name="Graphic 7">
            <a:extLst>
              <a:ext uri="{FF2B5EF4-FFF2-40B4-BE49-F238E27FC236}">
                <a16:creationId xmlns:a16="http://schemas.microsoft.com/office/drawing/2014/main" id="{50F77C45-6591-EC4A-9124-CE3F68132F0B}"/>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2168848" y="2167069"/>
            <a:ext cx="8139225" cy="4863439"/>
          </a:xfrm>
          <a:prstGeom prst="rect">
            <a:avLst/>
          </a:prstGeom>
        </p:spPr>
      </p:pic>
      <p:grpSp>
        <p:nvGrpSpPr>
          <p:cNvPr id="10" name="Groep 9">
            <a:extLst>
              <a:ext uri="{FF2B5EF4-FFF2-40B4-BE49-F238E27FC236}">
                <a16:creationId xmlns:a16="http://schemas.microsoft.com/office/drawing/2014/main" id="{8F5001B0-6EDE-7941-B637-BBA1AFDBD7CB}"/>
              </a:ext>
            </a:extLst>
          </p:cNvPr>
          <p:cNvGrpSpPr/>
          <p:nvPr/>
        </p:nvGrpSpPr>
        <p:grpSpPr>
          <a:xfrm>
            <a:off x="3442152" y="984222"/>
            <a:ext cx="1761725" cy="1761725"/>
            <a:chOff x="6248723" y="874528"/>
            <a:chExt cx="1321294" cy="1321294"/>
          </a:xfrm>
        </p:grpSpPr>
        <p:sp>
          <p:nvSpPr>
            <p:cNvPr id="11" name="Ovale toelichting 10">
              <a:extLst>
                <a:ext uri="{FF2B5EF4-FFF2-40B4-BE49-F238E27FC236}">
                  <a16:creationId xmlns:a16="http://schemas.microsoft.com/office/drawing/2014/main" id="{086FC165-F888-BF4F-B9E8-D330F31A66D3}"/>
                </a:ext>
              </a:extLst>
            </p:cNvPr>
            <p:cNvSpPr/>
            <p:nvPr/>
          </p:nvSpPr>
          <p:spPr>
            <a:xfrm>
              <a:off x="6248723" y="874528"/>
              <a:ext cx="1321294" cy="1321294"/>
            </a:xfrm>
            <a:prstGeom prst="wedgeEllipseCallout">
              <a:avLst>
                <a:gd name="adj1" fmla="val 93193"/>
                <a:gd name="adj2" fmla="val 1067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Calibri"/>
              </a:endParaRPr>
            </a:p>
          </p:txBody>
        </p:sp>
        <p:pic>
          <p:nvPicPr>
            <p:cNvPr id="12" name="Graphic 11">
              <a:extLst>
                <a:ext uri="{FF2B5EF4-FFF2-40B4-BE49-F238E27FC236}">
                  <a16:creationId xmlns:a16="http://schemas.microsoft.com/office/drawing/2014/main" id="{DD0A4ACC-D8C2-2949-8E46-F46FECFC9B43}"/>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6459108" y="1084913"/>
              <a:ext cx="900524" cy="900524"/>
            </a:xfrm>
            <a:prstGeom prst="rect">
              <a:avLst/>
            </a:prstGeom>
          </p:spPr>
        </p:pic>
      </p:grpSp>
      <p:pic>
        <p:nvPicPr>
          <p:cNvPr id="15" name="Graphic 14">
            <a:extLst>
              <a:ext uri="{FF2B5EF4-FFF2-40B4-BE49-F238E27FC236}">
                <a16:creationId xmlns:a16="http://schemas.microsoft.com/office/drawing/2014/main" id="{BC1D8BB0-1000-5C41-852C-A627A2B6F1C3}"/>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1004342" y="816987"/>
            <a:ext cx="3026581" cy="6590135"/>
          </a:xfrm>
          <a:prstGeom prst="rect">
            <a:avLst/>
          </a:prstGeom>
        </p:spPr>
      </p:pic>
      <p:sp>
        <p:nvSpPr>
          <p:cNvPr id="22" name="Ovale toelichting 21">
            <a:extLst>
              <a:ext uri="{FF2B5EF4-FFF2-40B4-BE49-F238E27FC236}">
                <a16:creationId xmlns:a16="http://schemas.microsoft.com/office/drawing/2014/main" id="{5D49B5CA-5F75-DB4D-B93F-9949A643E9A9}"/>
              </a:ext>
            </a:extLst>
          </p:cNvPr>
          <p:cNvSpPr/>
          <p:nvPr/>
        </p:nvSpPr>
        <p:spPr>
          <a:xfrm>
            <a:off x="7820477" y="728818"/>
            <a:ext cx="554753" cy="554753"/>
          </a:xfrm>
          <a:prstGeom prst="wedgeEllipseCallout">
            <a:avLst>
              <a:gd name="adj1" fmla="val 88064"/>
              <a:gd name="adj2" fmla="val -244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GB" sz="2667" b="1">
                <a:solidFill>
                  <a:srgbClr val="C00000"/>
                </a:solidFill>
                <a:latin typeface="Calibri"/>
              </a:rPr>
              <a:t>!</a:t>
            </a:r>
          </a:p>
        </p:txBody>
      </p:sp>
      <p:sp>
        <p:nvSpPr>
          <p:cNvPr id="23" name="Ovale toelichting 22">
            <a:extLst>
              <a:ext uri="{FF2B5EF4-FFF2-40B4-BE49-F238E27FC236}">
                <a16:creationId xmlns:a16="http://schemas.microsoft.com/office/drawing/2014/main" id="{B928E014-3D3F-F44E-8D46-0DF8BFEAAE26}"/>
              </a:ext>
            </a:extLst>
          </p:cNvPr>
          <p:cNvSpPr/>
          <p:nvPr/>
        </p:nvSpPr>
        <p:spPr>
          <a:xfrm>
            <a:off x="3102704" y="569792"/>
            <a:ext cx="554753" cy="554753"/>
          </a:xfrm>
          <a:prstGeom prst="wedgeEllipseCallout">
            <a:avLst>
              <a:gd name="adj1" fmla="val -68644"/>
              <a:gd name="adj2" fmla="val 7679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GB" sz="2667" b="1">
                <a:solidFill>
                  <a:srgbClr val="C00000"/>
                </a:solidFill>
                <a:latin typeface="Calibri"/>
              </a:rPr>
              <a:t>!</a:t>
            </a:r>
          </a:p>
        </p:txBody>
      </p:sp>
      <p:sp>
        <p:nvSpPr>
          <p:cNvPr id="16" name="Vrije vorm 15">
            <a:extLst>
              <a:ext uri="{FF2B5EF4-FFF2-40B4-BE49-F238E27FC236}">
                <a16:creationId xmlns:a16="http://schemas.microsoft.com/office/drawing/2014/main" id="{50139AE0-D0DD-F341-B397-5C5A1AFC03D7}"/>
              </a:ext>
            </a:extLst>
          </p:cNvPr>
          <p:cNvSpPr/>
          <p:nvPr/>
        </p:nvSpPr>
        <p:spPr>
          <a:xfrm>
            <a:off x="0" y="1"/>
            <a:ext cx="12192000" cy="6857999"/>
          </a:xfrm>
          <a:custGeom>
            <a:avLst/>
            <a:gdLst>
              <a:gd name="connsiteX0" fmla="*/ 0 w 9144000"/>
              <a:gd name="connsiteY0" fmla="*/ 0 h 5143499"/>
              <a:gd name="connsiteX1" fmla="*/ 9144000 w 9144000"/>
              <a:gd name="connsiteY1" fmla="*/ 0 h 5143499"/>
              <a:gd name="connsiteX2" fmla="*/ 9144000 w 9144000"/>
              <a:gd name="connsiteY2" fmla="*/ 5143499 h 5143499"/>
              <a:gd name="connsiteX3" fmla="*/ 0 w 9144000"/>
              <a:gd name="connsiteY3" fmla="*/ 5143499 h 5143499"/>
              <a:gd name="connsiteX4" fmla="*/ 0 w 9144000"/>
              <a:gd name="connsiteY4" fmla="*/ 0 h 5143499"/>
              <a:gd name="connsiteX5" fmla="*/ 4738977 w 9144000"/>
              <a:gd name="connsiteY5" fmla="*/ 1536219 h 5143499"/>
              <a:gd name="connsiteX6" fmla="*/ 3792771 w 9144000"/>
              <a:gd name="connsiteY6" fmla="*/ 2482425 h 5143499"/>
              <a:gd name="connsiteX7" fmla="*/ 4738977 w 9144000"/>
              <a:gd name="connsiteY7" fmla="*/ 3428631 h 5143499"/>
              <a:gd name="connsiteX8" fmla="*/ 5685183 w 9144000"/>
              <a:gd name="connsiteY8" fmla="*/ 2482425 h 5143499"/>
              <a:gd name="connsiteX9" fmla="*/ 4738977 w 9144000"/>
              <a:gd name="connsiteY9" fmla="*/ 1536219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0" h="5143499">
                <a:moveTo>
                  <a:pt x="0" y="0"/>
                </a:moveTo>
                <a:lnTo>
                  <a:pt x="9144000" y="0"/>
                </a:lnTo>
                <a:lnTo>
                  <a:pt x="9144000" y="5143499"/>
                </a:lnTo>
                <a:lnTo>
                  <a:pt x="0" y="5143499"/>
                </a:lnTo>
                <a:lnTo>
                  <a:pt x="0" y="0"/>
                </a:lnTo>
                <a:close/>
                <a:moveTo>
                  <a:pt x="4738977" y="1536219"/>
                </a:moveTo>
                <a:cubicBezTo>
                  <a:pt x="4216402" y="1536219"/>
                  <a:pt x="3792771" y="1959850"/>
                  <a:pt x="3792771" y="2482425"/>
                </a:cubicBezTo>
                <a:cubicBezTo>
                  <a:pt x="3792771" y="3005000"/>
                  <a:pt x="4216402" y="3428631"/>
                  <a:pt x="4738977" y="3428631"/>
                </a:cubicBezTo>
                <a:cubicBezTo>
                  <a:pt x="5261552" y="3428631"/>
                  <a:pt x="5685183" y="3005000"/>
                  <a:pt x="5685183" y="2482425"/>
                </a:cubicBezTo>
                <a:cubicBezTo>
                  <a:pt x="5685183" y="1959850"/>
                  <a:pt x="5261552" y="1536219"/>
                  <a:pt x="4738977" y="1536219"/>
                </a:cubicBezTo>
                <a:close/>
              </a:path>
            </a:pathLst>
          </a:cu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Calibri"/>
            </a:endParaRPr>
          </a:p>
        </p:txBody>
      </p:sp>
      <p:sp>
        <p:nvSpPr>
          <p:cNvPr id="2" name="Tijdelijke aanduiding voor tekst 1">
            <a:extLst>
              <a:ext uri="{FF2B5EF4-FFF2-40B4-BE49-F238E27FC236}">
                <a16:creationId xmlns:a16="http://schemas.microsoft.com/office/drawing/2014/main" id="{5B923679-08EB-6947-B5E6-513FA2EF88C4}"/>
              </a:ext>
            </a:extLst>
          </p:cNvPr>
          <p:cNvSpPr>
            <a:spLocks noGrp="1"/>
          </p:cNvSpPr>
          <p:nvPr>
            <p:ph type="body" sz="quarter" idx="13"/>
          </p:nvPr>
        </p:nvSpPr>
        <p:spPr>
          <a:xfrm>
            <a:off x="359144" y="320613"/>
            <a:ext cx="1584088" cy="381546"/>
          </a:xfrm>
        </p:spPr>
        <p:txBody>
          <a:bodyPr/>
          <a:lstStyle/>
          <a:p>
            <a:r>
              <a:rPr lang="en-GB" err="1"/>
              <a:t>OpmERKEN</a:t>
            </a:r>
            <a:endParaRPr lang="en-GB"/>
          </a:p>
        </p:txBody>
      </p:sp>
      <p:grpSp>
        <p:nvGrpSpPr>
          <p:cNvPr id="49" name="Groep 48">
            <a:extLst>
              <a:ext uri="{FF2B5EF4-FFF2-40B4-BE49-F238E27FC236}">
                <a16:creationId xmlns:a16="http://schemas.microsoft.com/office/drawing/2014/main" id="{04E36DE8-24BB-AA40-B68A-4EFF29984AA3}"/>
              </a:ext>
            </a:extLst>
          </p:cNvPr>
          <p:cNvGrpSpPr/>
          <p:nvPr/>
        </p:nvGrpSpPr>
        <p:grpSpPr>
          <a:xfrm>
            <a:off x="7443917" y="676596"/>
            <a:ext cx="1426892" cy="1426892"/>
            <a:chOff x="6171496" y="799814"/>
            <a:chExt cx="1070169" cy="1070169"/>
          </a:xfrm>
        </p:grpSpPr>
        <p:sp>
          <p:nvSpPr>
            <p:cNvPr id="41" name="Ovaal 40">
              <a:extLst>
                <a:ext uri="{FF2B5EF4-FFF2-40B4-BE49-F238E27FC236}">
                  <a16:creationId xmlns:a16="http://schemas.microsoft.com/office/drawing/2014/main" id="{906890DE-D4B9-294A-8458-46A500BC417D}"/>
                </a:ext>
              </a:extLst>
            </p:cNvPr>
            <p:cNvSpPr/>
            <p:nvPr/>
          </p:nvSpPr>
          <p:spPr>
            <a:xfrm>
              <a:off x="6171496" y="799814"/>
              <a:ext cx="1070169" cy="10701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Calibri"/>
              </a:endParaRPr>
            </a:p>
          </p:txBody>
        </p:sp>
        <p:pic>
          <p:nvPicPr>
            <p:cNvPr id="48" name="Graphic 47">
              <a:extLst>
                <a:ext uri="{FF2B5EF4-FFF2-40B4-BE49-F238E27FC236}">
                  <a16:creationId xmlns:a16="http://schemas.microsoft.com/office/drawing/2014/main" id="{663C7380-61B7-A943-A70A-4928ECBE428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6277289" y="883851"/>
              <a:ext cx="833894" cy="833894"/>
            </a:xfrm>
            <a:prstGeom prst="rect">
              <a:avLst/>
            </a:prstGeom>
          </p:spPr>
        </p:pic>
      </p:grpSp>
      <p:grpSp>
        <p:nvGrpSpPr>
          <p:cNvPr id="52" name="Groep 51">
            <a:extLst>
              <a:ext uri="{FF2B5EF4-FFF2-40B4-BE49-F238E27FC236}">
                <a16:creationId xmlns:a16="http://schemas.microsoft.com/office/drawing/2014/main" id="{7F671639-57CF-CB41-B963-552CA8A462EE}"/>
              </a:ext>
            </a:extLst>
          </p:cNvPr>
          <p:cNvGrpSpPr/>
          <p:nvPr/>
        </p:nvGrpSpPr>
        <p:grpSpPr>
          <a:xfrm>
            <a:off x="10237754" y="938736"/>
            <a:ext cx="1426892" cy="1426892"/>
            <a:chOff x="7547872" y="799814"/>
            <a:chExt cx="1070169" cy="1070169"/>
          </a:xfrm>
        </p:grpSpPr>
        <p:sp>
          <p:nvSpPr>
            <p:cNvPr id="43" name="Ovaal 42">
              <a:extLst>
                <a:ext uri="{FF2B5EF4-FFF2-40B4-BE49-F238E27FC236}">
                  <a16:creationId xmlns:a16="http://schemas.microsoft.com/office/drawing/2014/main" id="{2BC0A355-3606-8143-8BC1-3A8AE57A7975}"/>
                </a:ext>
              </a:extLst>
            </p:cNvPr>
            <p:cNvSpPr/>
            <p:nvPr/>
          </p:nvSpPr>
          <p:spPr>
            <a:xfrm>
              <a:off x="7547872" y="799814"/>
              <a:ext cx="1070169" cy="10701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Calibri"/>
              </a:endParaRPr>
            </a:p>
          </p:txBody>
        </p:sp>
        <p:pic>
          <p:nvPicPr>
            <p:cNvPr id="51" name="Graphic 50">
              <a:extLst>
                <a:ext uri="{FF2B5EF4-FFF2-40B4-BE49-F238E27FC236}">
                  <a16:creationId xmlns:a16="http://schemas.microsoft.com/office/drawing/2014/main" id="{9BF36BB3-5214-6E4C-A130-9C2EA1C3D25E}"/>
                </a:ext>
              </a:extLst>
            </p:cNvPr>
            <p:cNvPicPr>
              <a:picLocks noChangeAspect="1"/>
            </p:cNvPicPr>
            <p:nvPr/>
          </p:nvPicPr>
          <p:blipFill rotWithShape="1">
            <a:blip>
              <a:extLst>
                <a:ext uri="{96DAC541-7B7A-43D3-8B79-37D633B846F1}">
                  <asvg:svgBlip xmlns:asvg="http://schemas.microsoft.com/office/drawing/2016/SVG/main" r:embed="rId11"/>
                </a:ext>
              </a:extLst>
            </a:blip>
            <a:srcRect l="26783" r="50000"/>
            <a:stretch/>
          </p:blipFill>
          <p:spPr>
            <a:xfrm>
              <a:off x="7701538" y="963671"/>
              <a:ext cx="715226" cy="758338"/>
            </a:xfrm>
            <a:prstGeom prst="rect">
              <a:avLst/>
            </a:prstGeom>
          </p:spPr>
        </p:pic>
      </p:grpSp>
      <p:grpSp>
        <p:nvGrpSpPr>
          <p:cNvPr id="61" name="Groep 60">
            <a:extLst>
              <a:ext uri="{FF2B5EF4-FFF2-40B4-BE49-F238E27FC236}">
                <a16:creationId xmlns:a16="http://schemas.microsoft.com/office/drawing/2014/main" id="{9C03C288-7FC6-B64F-B3DF-A29B6A3757E8}"/>
              </a:ext>
            </a:extLst>
          </p:cNvPr>
          <p:cNvGrpSpPr/>
          <p:nvPr/>
        </p:nvGrpSpPr>
        <p:grpSpPr>
          <a:xfrm>
            <a:off x="7941325" y="4746271"/>
            <a:ext cx="1531279" cy="1648363"/>
            <a:chOff x="6145457" y="3216109"/>
            <a:chExt cx="1148458" cy="1236272"/>
          </a:xfrm>
        </p:grpSpPr>
        <p:sp>
          <p:nvSpPr>
            <p:cNvPr id="46" name="Ovaal 45">
              <a:extLst>
                <a:ext uri="{FF2B5EF4-FFF2-40B4-BE49-F238E27FC236}">
                  <a16:creationId xmlns:a16="http://schemas.microsoft.com/office/drawing/2014/main" id="{5D7D33BB-E132-FA4F-B22C-6A1B4C0A07C3}"/>
                </a:ext>
              </a:extLst>
            </p:cNvPr>
            <p:cNvSpPr/>
            <p:nvPr/>
          </p:nvSpPr>
          <p:spPr>
            <a:xfrm>
              <a:off x="6171496" y="3312426"/>
              <a:ext cx="1070169" cy="10701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Calibri"/>
              </a:endParaRPr>
            </a:p>
          </p:txBody>
        </p:sp>
        <p:pic>
          <p:nvPicPr>
            <p:cNvPr id="56" name="Graphic 55">
              <a:extLst>
                <a:ext uri="{FF2B5EF4-FFF2-40B4-BE49-F238E27FC236}">
                  <a16:creationId xmlns:a16="http://schemas.microsoft.com/office/drawing/2014/main" id="{E44C6A18-B348-C447-9048-6912A9670DAA}"/>
                </a:ext>
              </a:extLst>
            </p:cNvPr>
            <p:cNvPicPr>
              <a:picLocks noChangeAspect="1"/>
            </p:cNvPicPr>
            <p:nvPr/>
          </p:nvPicPr>
          <p:blipFill rotWithShape="1">
            <a:blip>
              <a:extLst>
                <a:ext uri="{96DAC541-7B7A-43D3-8B79-37D633B846F1}">
                  <asvg:svgBlip xmlns:asvg="http://schemas.microsoft.com/office/drawing/2016/SVG/main" r:embed="rId12"/>
                </a:ext>
              </a:extLst>
            </a:blip>
            <a:srcRect l="50943" r="971"/>
            <a:stretch/>
          </p:blipFill>
          <p:spPr>
            <a:xfrm>
              <a:off x="6184893" y="3216109"/>
              <a:ext cx="432835" cy="431766"/>
            </a:xfrm>
            <a:prstGeom prst="rect">
              <a:avLst/>
            </a:prstGeom>
          </p:spPr>
        </p:pic>
        <p:pic>
          <p:nvPicPr>
            <p:cNvPr id="36" name="Graphic 35">
              <a:extLst>
                <a:ext uri="{FF2B5EF4-FFF2-40B4-BE49-F238E27FC236}">
                  <a16:creationId xmlns:a16="http://schemas.microsoft.com/office/drawing/2014/main" id="{5EAF5A55-A75E-0748-B959-7B57602B8A17}"/>
                </a:ext>
              </a:extLst>
            </p:cNvPr>
            <p:cNvPicPr>
              <a:picLocks noChangeAspect="1"/>
            </p:cNvPicPr>
            <p:nvPr/>
          </p:nvPicPr>
          <p:blipFill>
            <a:blip>
              <a:extLst>
                <a:ext uri="{96DAC541-7B7A-43D3-8B79-37D633B846F1}">
                  <asvg:svgBlip xmlns:asvg="http://schemas.microsoft.com/office/drawing/2016/SVG/main" r:embed="rId13"/>
                </a:ext>
              </a:extLst>
            </a:blip>
            <a:srcRect/>
            <a:stretch/>
          </p:blipFill>
          <p:spPr>
            <a:xfrm>
              <a:off x="6145457" y="3707577"/>
              <a:ext cx="431766" cy="431766"/>
            </a:xfrm>
            <a:prstGeom prst="rect">
              <a:avLst/>
            </a:prstGeom>
          </p:spPr>
        </p:pic>
        <p:pic>
          <p:nvPicPr>
            <p:cNvPr id="37" name="Graphic 36">
              <a:extLst>
                <a:ext uri="{FF2B5EF4-FFF2-40B4-BE49-F238E27FC236}">
                  <a16:creationId xmlns:a16="http://schemas.microsoft.com/office/drawing/2014/main" id="{E04E736A-A5E0-424E-91B6-5CD82EA5D35A}"/>
                </a:ext>
              </a:extLst>
            </p:cNvPr>
            <p:cNvPicPr>
              <a:picLocks noChangeAspect="1"/>
            </p:cNvPicPr>
            <p:nvPr/>
          </p:nvPicPr>
          <p:blipFill>
            <a:blip>
              <a:extLst>
                <a:ext uri="{96DAC541-7B7A-43D3-8B79-37D633B846F1}">
                  <asvg:svgBlip xmlns:asvg="http://schemas.microsoft.com/office/drawing/2016/SVG/main" r:embed="rId13"/>
                </a:ext>
              </a:extLst>
            </a:blip>
            <a:srcRect/>
            <a:stretch/>
          </p:blipFill>
          <p:spPr>
            <a:xfrm>
              <a:off x="6503803" y="3707577"/>
              <a:ext cx="431766" cy="431766"/>
            </a:xfrm>
            <a:prstGeom prst="rect">
              <a:avLst/>
            </a:prstGeom>
          </p:spPr>
        </p:pic>
        <p:pic>
          <p:nvPicPr>
            <p:cNvPr id="38" name="Graphic 37">
              <a:extLst>
                <a:ext uri="{FF2B5EF4-FFF2-40B4-BE49-F238E27FC236}">
                  <a16:creationId xmlns:a16="http://schemas.microsoft.com/office/drawing/2014/main" id="{D8B94A90-9A32-4740-92D3-DC28EAA3F10C}"/>
                </a:ext>
              </a:extLst>
            </p:cNvPr>
            <p:cNvPicPr>
              <a:picLocks noChangeAspect="1"/>
            </p:cNvPicPr>
            <p:nvPr/>
          </p:nvPicPr>
          <p:blipFill>
            <a:blip>
              <a:extLst>
                <a:ext uri="{96DAC541-7B7A-43D3-8B79-37D633B846F1}">
                  <asvg:svgBlip xmlns:asvg="http://schemas.microsoft.com/office/drawing/2016/SVG/main" r:embed="rId13"/>
                </a:ext>
              </a:extLst>
            </a:blip>
            <a:srcRect/>
            <a:stretch/>
          </p:blipFill>
          <p:spPr>
            <a:xfrm>
              <a:off x="6862149" y="3707577"/>
              <a:ext cx="431766" cy="431766"/>
            </a:xfrm>
            <a:prstGeom prst="rect">
              <a:avLst/>
            </a:prstGeom>
          </p:spPr>
        </p:pic>
        <p:pic>
          <p:nvPicPr>
            <p:cNvPr id="42" name="Graphic 41">
              <a:extLst>
                <a:ext uri="{FF2B5EF4-FFF2-40B4-BE49-F238E27FC236}">
                  <a16:creationId xmlns:a16="http://schemas.microsoft.com/office/drawing/2014/main" id="{0A3CB536-DACF-9A4B-846A-310C3814ABC3}"/>
                </a:ext>
              </a:extLst>
            </p:cNvPr>
            <p:cNvPicPr>
              <a:picLocks noChangeAspect="1"/>
            </p:cNvPicPr>
            <p:nvPr/>
          </p:nvPicPr>
          <p:blipFill>
            <a:blip>
              <a:extLst>
                <a:ext uri="{96DAC541-7B7A-43D3-8B79-37D633B846F1}">
                  <asvg:svgBlip xmlns:asvg="http://schemas.microsoft.com/office/drawing/2016/SVG/main" r:embed="rId13"/>
                </a:ext>
              </a:extLst>
            </a:blip>
            <a:srcRect/>
            <a:stretch/>
          </p:blipFill>
          <p:spPr>
            <a:xfrm>
              <a:off x="6314332" y="4020615"/>
              <a:ext cx="431766" cy="431766"/>
            </a:xfrm>
            <a:prstGeom prst="rect">
              <a:avLst/>
            </a:prstGeom>
          </p:spPr>
        </p:pic>
        <p:pic>
          <p:nvPicPr>
            <p:cNvPr id="50" name="Graphic 49">
              <a:extLst>
                <a:ext uri="{FF2B5EF4-FFF2-40B4-BE49-F238E27FC236}">
                  <a16:creationId xmlns:a16="http://schemas.microsoft.com/office/drawing/2014/main" id="{DEA37F63-B8B8-8144-BC8A-831AD23DF9D2}"/>
                </a:ext>
              </a:extLst>
            </p:cNvPr>
            <p:cNvPicPr>
              <a:picLocks noChangeAspect="1"/>
            </p:cNvPicPr>
            <p:nvPr/>
          </p:nvPicPr>
          <p:blipFill>
            <a:blip>
              <a:extLst>
                <a:ext uri="{96DAC541-7B7A-43D3-8B79-37D633B846F1}">
                  <asvg:svgBlip xmlns:asvg="http://schemas.microsoft.com/office/drawing/2016/SVG/main" r:embed="rId13"/>
                </a:ext>
              </a:extLst>
            </a:blip>
            <a:srcRect/>
            <a:stretch/>
          </p:blipFill>
          <p:spPr>
            <a:xfrm>
              <a:off x="6672678" y="4020615"/>
              <a:ext cx="431766" cy="431766"/>
            </a:xfrm>
            <a:prstGeom prst="rect">
              <a:avLst/>
            </a:prstGeom>
          </p:spPr>
        </p:pic>
      </p:grpSp>
      <p:grpSp>
        <p:nvGrpSpPr>
          <p:cNvPr id="62" name="Groep 61">
            <a:extLst>
              <a:ext uri="{FF2B5EF4-FFF2-40B4-BE49-F238E27FC236}">
                <a16:creationId xmlns:a16="http://schemas.microsoft.com/office/drawing/2014/main" id="{3A7C8492-F868-3049-AF61-A47F5E27E9DF}"/>
              </a:ext>
            </a:extLst>
          </p:cNvPr>
          <p:cNvGrpSpPr/>
          <p:nvPr/>
        </p:nvGrpSpPr>
        <p:grpSpPr>
          <a:xfrm>
            <a:off x="9623399" y="2896628"/>
            <a:ext cx="1426892" cy="1426892"/>
            <a:chOff x="7547872" y="2056120"/>
            <a:chExt cx="1070169" cy="1070169"/>
          </a:xfrm>
        </p:grpSpPr>
        <p:sp>
          <p:nvSpPr>
            <p:cNvPr id="45" name="Ovaal 44">
              <a:extLst>
                <a:ext uri="{FF2B5EF4-FFF2-40B4-BE49-F238E27FC236}">
                  <a16:creationId xmlns:a16="http://schemas.microsoft.com/office/drawing/2014/main" id="{32BAA624-7010-1C4E-9C72-E54964A8E84E}"/>
                </a:ext>
              </a:extLst>
            </p:cNvPr>
            <p:cNvSpPr/>
            <p:nvPr/>
          </p:nvSpPr>
          <p:spPr>
            <a:xfrm>
              <a:off x="7547872" y="2056120"/>
              <a:ext cx="1070169" cy="10701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Calibri"/>
              </a:endParaRPr>
            </a:p>
          </p:txBody>
        </p:sp>
        <p:pic>
          <p:nvPicPr>
            <p:cNvPr id="57" name="Graphic 56">
              <a:extLst>
                <a:ext uri="{FF2B5EF4-FFF2-40B4-BE49-F238E27FC236}">
                  <a16:creationId xmlns:a16="http://schemas.microsoft.com/office/drawing/2014/main" id="{BECB83AF-E933-104D-86EF-BA1D60751498}"/>
                </a:ext>
              </a:extLst>
            </p:cNvPr>
            <p:cNvPicPr>
              <a:picLocks noChangeAspect="1"/>
            </p:cNvPicPr>
            <p:nvPr/>
          </p:nvPicPr>
          <p:blipFill rotWithShape="1">
            <a:blip>
              <a:extLst>
                <a:ext uri="{96DAC541-7B7A-43D3-8B79-37D633B846F1}">
                  <asvg:svgBlip xmlns:asvg="http://schemas.microsoft.com/office/drawing/2016/SVG/main" r:embed="rId14"/>
                </a:ext>
              </a:extLst>
            </a:blip>
            <a:srcRect l="50728"/>
            <a:stretch/>
          </p:blipFill>
          <p:spPr>
            <a:xfrm>
              <a:off x="7669518" y="2220964"/>
              <a:ext cx="795071" cy="735108"/>
            </a:xfrm>
            <a:prstGeom prst="rect">
              <a:avLst/>
            </a:prstGeom>
          </p:spPr>
        </p:pic>
      </p:grpSp>
      <p:grpSp>
        <p:nvGrpSpPr>
          <p:cNvPr id="60" name="Groep 59">
            <a:extLst>
              <a:ext uri="{FF2B5EF4-FFF2-40B4-BE49-F238E27FC236}">
                <a16:creationId xmlns:a16="http://schemas.microsoft.com/office/drawing/2014/main" id="{C36C9DFF-255B-104B-A7B2-DF1DFBECEA83}"/>
              </a:ext>
            </a:extLst>
          </p:cNvPr>
          <p:cNvGrpSpPr/>
          <p:nvPr/>
        </p:nvGrpSpPr>
        <p:grpSpPr>
          <a:xfrm>
            <a:off x="10424507" y="4640752"/>
            <a:ext cx="1426892" cy="1426892"/>
            <a:chOff x="7547872" y="3312426"/>
            <a:chExt cx="1070169" cy="1070169"/>
          </a:xfrm>
        </p:grpSpPr>
        <p:sp>
          <p:nvSpPr>
            <p:cNvPr id="47" name="Ovaal 46">
              <a:extLst>
                <a:ext uri="{FF2B5EF4-FFF2-40B4-BE49-F238E27FC236}">
                  <a16:creationId xmlns:a16="http://schemas.microsoft.com/office/drawing/2014/main" id="{C7D78FE1-2307-794A-AB3F-4C9D1E032699}"/>
                </a:ext>
              </a:extLst>
            </p:cNvPr>
            <p:cNvSpPr/>
            <p:nvPr/>
          </p:nvSpPr>
          <p:spPr>
            <a:xfrm>
              <a:off x="7547872" y="3312426"/>
              <a:ext cx="1070169" cy="10701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Calibri"/>
              </a:endParaRPr>
            </a:p>
          </p:txBody>
        </p:sp>
        <p:pic>
          <p:nvPicPr>
            <p:cNvPr id="59" name="Graphic 58">
              <a:extLst>
                <a:ext uri="{FF2B5EF4-FFF2-40B4-BE49-F238E27FC236}">
                  <a16:creationId xmlns:a16="http://schemas.microsoft.com/office/drawing/2014/main" id="{F81DFCAC-5353-4448-8244-D56B07A453B8}"/>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7593257" y="3360569"/>
              <a:ext cx="979398" cy="979398"/>
            </a:xfrm>
            <a:prstGeom prst="rect">
              <a:avLst/>
            </a:prstGeom>
          </p:spPr>
        </p:pic>
      </p:grpSp>
      <p:grpSp>
        <p:nvGrpSpPr>
          <p:cNvPr id="63" name="Groep 62">
            <a:extLst>
              <a:ext uri="{FF2B5EF4-FFF2-40B4-BE49-F238E27FC236}">
                <a16:creationId xmlns:a16="http://schemas.microsoft.com/office/drawing/2014/main" id="{B397D11D-0CFF-8443-BB2C-20D53213194B}"/>
              </a:ext>
            </a:extLst>
          </p:cNvPr>
          <p:cNvGrpSpPr/>
          <p:nvPr/>
        </p:nvGrpSpPr>
        <p:grpSpPr>
          <a:xfrm>
            <a:off x="8385880" y="1874951"/>
            <a:ext cx="1426892" cy="1426892"/>
            <a:chOff x="6171496" y="2056120"/>
            <a:chExt cx="1070169" cy="1070169"/>
          </a:xfrm>
        </p:grpSpPr>
        <p:sp>
          <p:nvSpPr>
            <p:cNvPr id="44" name="Ovaal 43">
              <a:extLst>
                <a:ext uri="{FF2B5EF4-FFF2-40B4-BE49-F238E27FC236}">
                  <a16:creationId xmlns:a16="http://schemas.microsoft.com/office/drawing/2014/main" id="{9F50F799-26BD-8B4F-B2CA-93610D07582C}"/>
                </a:ext>
              </a:extLst>
            </p:cNvPr>
            <p:cNvSpPr/>
            <p:nvPr/>
          </p:nvSpPr>
          <p:spPr>
            <a:xfrm>
              <a:off x="6171496" y="2056120"/>
              <a:ext cx="1070169" cy="10701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a:solidFill>
                  <a:srgbClr val="FFFFFF"/>
                </a:solidFill>
                <a:latin typeface="Calibri"/>
              </a:endParaRPr>
            </a:p>
          </p:txBody>
        </p:sp>
        <p:pic>
          <p:nvPicPr>
            <p:cNvPr id="64" name="Graphic 63">
              <a:extLst>
                <a:ext uri="{FF2B5EF4-FFF2-40B4-BE49-F238E27FC236}">
                  <a16:creationId xmlns:a16="http://schemas.microsoft.com/office/drawing/2014/main" id="{C18CCB41-2195-5B42-A53F-70E5752FE9E5}"/>
                </a:ext>
              </a:extLst>
            </p:cNvPr>
            <p:cNvPicPr>
              <a:picLocks noChangeAspect="1"/>
            </p:cNvPicPr>
            <p:nvPr/>
          </p:nvPicPr>
          <p:blipFill rotWithShape="1">
            <a:blip>
              <a:extLst>
                <a:ext uri="{96DAC541-7B7A-43D3-8B79-37D633B846F1}">
                  <asvg:svgBlip xmlns:asvg="http://schemas.microsoft.com/office/drawing/2016/SVG/main" r:embed="rId12"/>
                </a:ext>
              </a:extLst>
            </a:blip>
            <a:srcRect r="51914"/>
            <a:stretch/>
          </p:blipFill>
          <p:spPr>
            <a:xfrm>
              <a:off x="6298290" y="2182432"/>
              <a:ext cx="810176" cy="808176"/>
            </a:xfrm>
            <a:prstGeom prst="rect">
              <a:avLst/>
            </a:prstGeom>
          </p:spPr>
        </p:pic>
      </p:grpSp>
      <p:sp>
        <p:nvSpPr>
          <p:cNvPr id="5" name="Tekstvak 4">
            <a:extLst>
              <a:ext uri="{FF2B5EF4-FFF2-40B4-BE49-F238E27FC236}">
                <a16:creationId xmlns:a16="http://schemas.microsoft.com/office/drawing/2014/main" id="{7AEF3983-E28B-BDDC-4423-28615F23727D}"/>
              </a:ext>
            </a:extLst>
          </p:cNvPr>
          <p:cNvSpPr txBox="1"/>
          <p:nvPr/>
        </p:nvSpPr>
        <p:spPr>
          <a:xfrm>
            <a:off x="6102973" y="909517"/>
            <a:ext cx="2316137" cy="369332"/>
          </a:xfrm>
          <a:prstGeom prst="rect">
            <a:avLst/>
          </a:prstGeom>
          <a:noFill/>
        </p:spPr>
        <p:txBody>
          <a:bodyPr wrap="square" rtlCol="0">
            <a:spAutoFit/>
          </a:bodyPr>
          <a:lstStyle/>
          <a:p>
            <a:r>
              <a:rPr lang="nl-NL">
                <a:solidFill>
                  <a:schemeClr val="bg1"/>
                </a:solidFill>
              </a:rPr>
              <a:t>Geld-issues</a:t>
            </a:r>
            <a:endParaRPr lang="nl-BE">
              <a:solidFill>
                <a:schemeClr val="bg1"/>
              </a:solidFill>
            </a:endParaRPr>
          </a:p>
        </p:txBody>
      </p:sp>
      <p:sp>
        <p:nvSpPr>
          <p:cNvPr id="7" name="Tekstvak 6">
            <a:extLst>
              <a:ext uri="{FF2B5EF4-FFF2-40B4-BE49-F238E27FC236}">
                <a16:creationId xmlns:a16="http://schemas.microsoft.com/office/drawing/2014/main" id="{A52BBA96-F888-220F-D87E-F4952A4E11BD}"/>
              </a:ext>
            </a:extLst>
          </p:cNvPr>
          <p:cNvSpPr txBox="1"/>
          <p:nvPr/>
        </p:nvSpPr>
        <p:spPr>
          <a:xfrm>
            <a:off x="9952544" y="337891"/>
            <a:ext cx="2239456" cy="646331"/>
          </a:xfrm>
          <a:prstGeom prst="rect">
            <a:avLst/>
          </a:prstGeom>
          <a:noFill/>
        </p:spPr>
        <p:txBody>
          <a:bodyPr wrap="square" rtlCol="0">
            <a:spAutoFit/>
          </a:bodyPr>
          <a:lstStyle/>
          <a:p>
            <a:r>
              <a:rPr lang="nl-NL">
                <a:solidFill>
                  <a:schemeClr val="bg1"/>
                </a:solidFill>
              </a:rPr>
              <a:t>Prikkelbaar, agressief gedrag</a:t>
            </a:r>
            <a:endParaRPr lang="nl-BE">
              <a:solidFill>
                <a:schemeClr val="bg1"/>
              </a:solidFill>
            </a:endParaRPr>
          </a:p>
        </p:txBody>
      </p:sp>
      <p:sp>
        <p:nvSpPr>
          <p:cNvPr id="9" name="Tekstvak 8">
            <a:extLst>
              <a:ext uri="{FF2B5EF4-FFF2-40B4-BE49-F238E27FC236}">
                <a16:creationId xmlns:a16="http://schemas.microsoft.com/office/drawing/2014/main" id="{A5840368-BD2D-46EE-5C06-29F70E79C102}"/>
              </a:ext>
            </a:extLst>
          </p:cNvPr>
          <p:cNvSpPr txBox="1"/>
          <p:nvPr/>
        </p:nvSpPr>
        <p:spPr>
          <a:xfrm>
            <a:off x="7072061" y="3054085"/>
            <a:ext cx="2819452" cy="1200329"/>
          </a:xfrm>
          <a:prstGeom prst="rect">
            <a:avLst/>
          </a:prstGeom>
          <a:noFill/>
        </p:spPr>
        <p:txBody>
          <a:bodyPr wrap="square" rtlCol="0">
            <a:spAutoFit/>
          </a:bodyPr>
          <a:lstStyle/>
          <a:p>
            <a:r>
              <a:rPr lang="nl-NL">
                <a:solidFill>
                  <a:schemeClr val="bg1"/>
                </a:solidFill>
              </a:rPr>
              <a:t>Stemmings-</a:t>
            </a:r>
          </a:p>
          <a:p>
            <a:r>
              <a:rPr lang="nl-NL">
                <a:solidFill>
                  <a:schemeClr val="bg1"/>
                </a:solidFill>
              </a:rPr>
              <a:t>Schommelingen/-problemen, concentratie-</a:t>
            </a:r>
          </a:p>
          <a:p>
            <a:r>
              <a:rPr lang="nl-NL">
                <a:solidFill>
                  <a:schemeClr val="bg1"/>
                </a:solidFill>
              </a:rPr>
              <a:t>problemen</a:t>
            </a:r>
            <a:endParaRPr lang="nl-BE">
              <a:solidFill>
                <a:schemeClr val="bg1"/>
              </a:solidFill>
            </a:endParaRPr>
          </a:p>
        </p:txBody>
      </p:sp>
      <p:sp>
        <p:nvSpPr>
          <p:cNvPr id="14" name="Tekstvak 13">
            <a:extLst>
              <a:ext uri="{FF2B5EF4-FFF2-40B4-BE49-F238E27FC236}">
                <a16:creationId xmlns:a16="http://schemas.microsoft.com/office/drawing/2014/main" id="{F770C3B5-CC5E-3639-F946-E415911686F5}"/>
              </a:ext>
            </a:extLst>
          </p:cNvPr>
          <p:cNvSpPr txBox="1"/>
          <p:nvPr/>
        </p:nvSpPr>
        <p:spPr>
          <a:xfrm>
            <a:off x="11114610" y="2611706"/>
            <a:ext cx="995857" cy="2031325"/>
          </a:xfrm>
          <a:prstGeom prst="rect">
            <a:avLst/>
          </a:prstGeom>
          <a:noFill/>
        </p:spPr>
        <p:txBody>
          <a:bodyPr wrap="square" rtlCol="0">
            <a:spAutoFit/>
          </a:bodyPr>
          <a:lstStyle/>
          <a:p>
            <a:r>
              <a:rPr lang="nl-NL">
                <a:solidFill>
                  <a:schemeClr val="bg1"/>
                </a:solidFill>
              </a:rPr>
              <a:t>Hoge mate van stress: slaap-</a:t>
            </a:r>
          </a:p>
          <a:p>
            <a:r>
              <a:rPr lang="nl-NL" err="1">
                <a:solidFill>
                  <a:schemeClr val="bg1"/>
                </a:solidFill>
              </a:rPr>
              <a:t>Proble-men</a:t>
            </a:r>
            <a:r>
              <a:rPr lang="nl-NL">
                <a:solidFill>
                  <a:schemeClr val="bg1"/>
                </a:solidFill>
              </a:rPr>
              <a:t>…</a:t>
            </a:r>
            <a:endParaRPr lang="nl-BE">
              <a:solidFill>
                <a:schemeClr val="bg1"/>
              </a:solidFill>
            </a:endParaRPr>
          </a:p>
        </p:txBody>
      </p:sp>
      <p:sp>
        <p:nvSpPr>
          <p:cNvPr id="17" name="Tekstvak 16">
            <a:extLst>
              <a:ext uri="{FF2B5EF4-FFF2-40B4-BE49-F238E27FC236}">
                <a16:creationId xmlns:a16="http://schemas.microsoft.com/office/drawing/2014/main" id="{203D449D-10D4-82EC-A2D0-A7F92F0753FB}"/>
              </a:ext>
            </a:extLst>
          </p:cNvPr>
          <p:cNvSpPr txBox="1"/>
          <p:nvPr/>
        </p:nvSpPr>
        <p:spPr>
          <a:xfrm>
            <a:off x="6996350" y="6052126"/>
            <a:ext cx="1798302" cy="369332"/>
          </a:xfrm>
          <a:prstGeom prst="rect">
            <a:avLst/>
          </a:prstGeom>
          <a:noFill/>
        </p:spPr>
        <p:txBody>
          <a:bodyPr wrap="square" rtlCol="0">
            <a:spAutoFit/>
          </a:bodyPr>
          <a:lstStyle/>
          <a:p>
            <a:r>
              <a:rPr lang="nl-NL">
                <a:solidFill>
                  <a:schemeClr val="bg1"/>
                </a:solidFill>
              </a:rPr>
              <a:t>Isolement</a:t>
            </a:r>
            <a:endParaRPr lang="nl-BE">
              <a:solidFill>
                <a:schemeClr val="bg1"/>
              </a:solidFill>
            </a:endParaRPr>
          </a:p>
        </p:txBody>
      </p:sp>
      <p:sp>
        <p:nvSpPr>
          <p:cNvPr id="18" name="Tekstvak 17">
            <a:extLst>
              <a:ext uri="{FF2B5EF4-FFF2-40B4-BE49-F238E27FC236}">
                <a16:creationId xmlns:a16="http://schemas.microsoft.com/office/drawing/2014/main" id="{CFFDF095-20F4-2715-8EF9-CB6A51E90D5F}"/>
              </a:ext>
            </a:extLst>
          </p:cNvPr>
          <p:cNvSpPr txBox="1"/>
          <p:nvPr/>
        </p:nvSpPr>
        <p:spPr>
          <a:xfrm>
            <a:off x="10373959" y="6080428"/>
            <a:ext cx="2023319" cy="646331"/>
          </a:xfrm>
          <a:prstGeom prst="rect">
            <a:avLst/>
          </a:prstGeom>
          <a:noFill/>
        </p:spPr>
        <p:txBody>
          <a:bodyPr wrap="square" rtlCol="0">
            <a:spAutoFit/>
          </a:bodyPr>
          <a:lstStyle/>
          <a:p>
            <a:r>
              <a:rPr lang="nl-NL">
                <a:solidFill>
                  <a:schemeClr val="bg1"/>
                </a:solidFill>
              </a:rPr>
              <a:t>Zelfhandhaving - identiteit</a:t>
            </a:r>
            <a:endParaRPr lang="nl-BE">
              <a:solidFill>
                <a:schemeClr val="bg1"/>
              </a:solidFill>
            </a:endParaRPr>
          </a:p>
        </p:txBody>
      </p:sp>
      <p:sp>
        <p:nvSpPr>
          <p:cNvPr id="19" name="Tekstvak 18">
            <a:extLst>
              <a:ext uri="{FF2B5EF4-FFF2-40B4-BE49-F238E27FC236}">
                <a16:creationId xmlns:a16="http://schemas.microsoft.com/office/drawing/2014/main" id="{1BE57CB2-4B7A-4D0A-0114-3117F5FEF818}"/>
              </a:ext>
            </a:extLst>
          </p:cNvPr>
          <p:cNvSpPr txBox="1"/>
          <p:nvPr/>
        </p:nvSpPr>
        <p:spPr>
          <a:xfrm>
            <a:off x="1166648" y="4480760"/>
            <a:ext cx="3202885" cy="646331"/>
          </a:xfrm>
          <a:prstGeom prst="rect">
            <a:avLst/>
          </a:prstGeom>
          <a:noFill/>
        </p:spPr>
        <p:txBody>
          <a:bodyPr wrap="square" rtlCol="0">
            <a:spAutoFit/>
          </a:bodyPr>
          <a:lstStyle/>
          <a:p>
            <a:r>
              <a:rPr lang="nl-NL">
                <a:solidFill>
                  <a:schemeClr val="bg1"/>
                </a:solidFill>
              </a:rPr>
              <a:t>Verwaarlozing familiale, sociale, professionele verplichtingen</a:t>
            </a:r>
            <a:endParaRPr lang="nl-BE">
              <a:solidFill>
                <a:schemeClr val="bg1"/>
              </a:solidFill>
            </a:endParaRPr>
          </a:p>
        </p:txBody>
      </p:sp>
    </p:spTree>
    <p:extLst>
      <p:ext uri="{BB962C8B-B14F-4D97-AF65-F5344CB8AC3E}">
        <p14:creationId xmlns:p14="http://schemas.microsoft.com/office/powerpoint/2010/main" val="2106322459"/>
      </p:ext>
    </p:extLst>
  </p:cSld>
  <p:clrMapOvr>
    <a:masterClrMapping/>
  </p:clrMapOvr>
  <mc:AlternateContent xmlns:mc="http://schemas.openxmlformats.org/markup-compatibility/2006" xmlns:p14="http://schemas.microsoft.com/office/powerpoint/2010/main">
    <mc:Choice Requires="p14">
      <p:transition p14:dur="0" advTm="44000"/>
    </mc:Choice>
    <mc:Fallback xmlns="">
      <p:transition advTm="44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title="It's Not About The Nail">
            <a:hlinkClick r:id="" action="ppaction://media"/>
            <a:extLst>
              <a:ext uri="{FF2B5EF4-FFF2-40B4-BE49-F238E27FC236}">
                <a16:creationId xmlns:a16="http://schemas.microsoft.com/office/drawing/2014/main" id="{18CF7A43-C10E-8829-F131-4F77507F1AF5}"/>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266856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0C2429AD-BA45-DC61-86CD-997B2DB61B28}"/>
              </a:ext>
            </a:extLst>
          </p:cNvPr>
          <p:cNvPicPr>
            <a:picLocks noChangeAspect="1"/>
          </p:cNvPicPr>
          <p:nvPr/>
        </p:nvPicPr>
        <p:blipFill>
          <a:blip r:embed="rId3"/>
          <a:stretch>
            <a:fillRect/>
          </a:stretch>
        </p:blipFill>
        <p:spPr>
          <a:xfrm>
            <a:off x="4182351" y="0"/>
            <a:ext cx="6363667" cy="6858000"/>
          </a:xfrm>
          <a:prstGeom prst="rect">
            <a:avLst/>
          </a:prstGeom>
        </p:spPr>
      </p:pic>
      <p:pic>
        <p:nvPicPr>
          <p:cNvPr id="2" name="Picture 6">
            <a:extLst>
              <a:ext uri="{FF2B5EF4-FFF2-40B4-BE49-F238E27FC236}">
                <a16:creationId xmlns:a16="http://schemas.microsoft.com/office/drawing/2014/main" id="{1E5FC9AA-2175-DA60-47C4-7A28DC6EEF8A}"/>
              </a:ext>
            </a:extLst>
          </p:cNvPr>
          <p:cNvPicPr>
            <a:picLocks noChangeAspect="1"/>
          </p:cNvPicPr>
          <p:nvPr/>
        </p:nvPicPr>
        <p:blipFill>
          <a:blip r:embed="rId4"/>
          <a:stretch>
            <a:fillRect/>
          </a:stretch>
        </p:blipFill>
        <p:spPr>
          <a:xfrm>
            <a:off x="943135" y="1401322"/>
            <a:ext cx="2487781" cy="3514417"/>
          </a:xfrm>
          <a:prstGeom prst="rect">
            <a:avLst/>
          </a:prstGeom>
        </p:spPr>
      </p:pic>
    </p:spTree>
    <p:extLst>
      <p:ext uri="{BB962C8B-B14F-4D97-AF65-F5344CB8AC3E}">
        <p14:creationId xmlns:p14="http://schemas.microsoft.com/office/powerpoint/2010/main" val="1379045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0F310A-CDDD-C94F-7816-63D68D2729ED}"/>
              </a:ext>
            </a:extLst>
          </p:cNvPr>
          <p:cNvSpPr>
            <a:spLocks noGrp="1"/>
          </p:cNvSpPr>
          <p:nvPr>
            <p:ph type="title"/>
          </p:nvPr>
        </p:nvSpPr>
        <p:spPr>
          <a:xfrm>
            <a:off x="1172417" y="2978807"/>
            <a:ext cx="10458305" cy="1325563"/>
          </a:xfrm>
        </p:spPr>
        <p:txBody>
          <a:bodyPr/>
          <a:lstStyle/>
          <a:p>
            <a:r>
              <a:rPr lang="nl-BE"/>
              <a:t>Hoe maak jij gokken bespreekbaar bij je cliënten? </a:t>
            </a:r>
          </a:p>
        </p:txBody>
      </p:sp>
    </p:spTree>
    <p:extLst>
      <p:ext uri="{BB962C8B-B14F-4D97-AF65-F5344CB8AC3E}">
        <p14:creationId xmlns:p14="http://schemas.microsoft.com/office/powerpoint/2010/main" val="1550747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2"/>
          <p:cNvSpPr txBox="1"/>
          <p:nvPr/>
        </p:nvSpPr>
        <p:spPr>
          <a:xfrm>
            <a:off x="838201" y="715399"/>
            <a:ext cx="10593184" cy="1227701"/>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2A4B6D"/>
              </a:buClr>
              <a:buSzPts val="3500"/>
              <a:buFont typeface="Arial"/>
              <a:buNone/>
            </a:pPr>
            <a:r>
              <a:rPr lang="nl-NL" sz="3500">
                <a:solidFill>
                  <a:srgbClr val="2A4B6D"/>
                </a:solidFill>
                <a:latin typeface="Arial"/>
                <a:ea typeface="Arial"/>
                <a:cs typeface="Arial"/>
                <a:sym typeface="Arial"/>
              </a:rPr>
              <a:t>Aankaarten (signalen bespreken)</a:t>
            </a:r>
            <a:endParaRPr/>
          </a:p>
        </p:txBody>
      </p:sp>
      <p:sp>
        <p:nvSpPr>
          <p:cNvPr id="311" name="Google Shape;311;p22"/>
          <p:cNvSpPr txBox="1"/>
          <p:nvPr/>
        </p:nvSpPr>
        <p:spPr>
          <a:xfrm>
            <a:off x="868272" y="2708729"/>
            <a:ext cx="11071302" cy="4521201"/>
          </a:xfrm>
          <a:prstGeom prst="rect">
            <a:avLst/>
          </a:prstGeom>
          <a:noFill/>
          <a:ln>
            <a:noFill/>
          </a:ln>
        </p:spPr>
        <p:txBody>
          <a:bodyPr spcFirstLastPara="1" wrap="square" lIns="91425" tIns="45700" rIns="91425" bIns="45700" anchor="t" anchorCtr="0">
            <a:normAutofit/>
          </a:bodyPr>
          <a:lstStyle/>
          <a:p>
            <a:pPr marL="228600" marR="0" lvl="0" indent="-114300" algn="l" rtl="0">
              <a:lnSpc>
                <a:spcPct val="90000"/>
              </a:lnSpc>
              <a:spcBef>
                <a:spcPts val="0"/>
              </a:spcBef>
              <a:spcAft>
                <a:spcPts val="0"/>
              </a:spcAft>
              <a:buClr>
                <a:srgbClr val="2A4B6D"/>
              </a:buClr>
              <a:buSzPts val="1800"/>
              <a:buFont typeface="Arial"/>
              <a:buNone/>
            </a:pPr>
            <a:endParaRPr sz="1800">
              <a:solidFill>
                <a:srgbClr val="2A4B6D"/>
              </a:solidFill>
              <a:latin typeface="Verdana"/>
              <a:ea typeface="Verdana"/>
              <a:cs typeface="Verdana"/>
              <a:sym typeface="Verdana"/>
            </a:endParaRPr>
          </a:p>
          <a:p>
            <a:pPr marL="0" marR="0" lvl="0" indent="0" algn="l" rtl="0">
              <a:lnSpc>
                <a:spcPct val="90000"/>
              </a:lnSpc>
              <a:spcBef>
                <a:spcPts val="1000"/>
              </a:spcBef>
              <a:spcAft>
                <a:spcPts val="0"/>
              </a:spcAft>
              <a:buClr>
                <a:srgbClr val="2A4B6D"/>
              </a:buClr>
              <a:buSzPts val="1800"/>
              <a:buFont typeface="Arial"/>
              <a:buNone/>
            </a:pPr>
            <a:endParaRPr sz="1800">
              <a:solidFill>
                <a:srgbClr val="2A4B6D"/>
              </a:solidFill>
              <a:latin typeface="Verdana"/>
              <a:ea typeface="Verdana"/>
              <a:cs typeface="Verdana"/>
              <a:sym typeface="Verdana"/>
            </a:endParaRPr>
          </a:p>
          <a:p>
            <a:pPr marL="228600" marR="0" lvl="0" indent="-114300" algn="l" rtl="0">
              <a:lnSpc>
                <a:spcPct val="90000"/>
              </a:lnSpc>
              <a:spcBef>
                <a:spcPts val="1000"/>
              </a:spcBef>
              <a:spcAft>
                <a:spcPts val="0"/>
              </a:spcAft>
              <a:buClr>
                <a:srgbClr val="2A4B6D"/>
              </a:buClr>
              <a:buSzPts val="1800"/>
              <a:buFont typeface="Arial"/>
              <a:buNone/>
            </a:pPr>
            <a:endParaRPr sz="1800">
              <a:solidFill>
                <a:srgbClr val="2A4B6D"/>
              </a:solidFill>
              <a:latin typeface="Verdana"/>
              <a:ea typeface="Verdana"/>
              <a:cs typeface="Verdana"/>
              <a:sym typeface="Verdana"/>
            </a:endParaRPr>
          </a:p>
          <a:p>
            <a:pPr marL="228600" marR="0" lvl="0" indent="-114300" algn="l" rtl="0">
              <a:lnSpc>
                <a:spcPct val="90000"/>
              </a:lnSpc>
              <a:spcBef>
                <a:spcPts val="1000"/>
              </a:spcBef>
              <a:spcAft>
                <a:spcPts val="0"/>
              </a:spcAft>
              <a:buClr>
                <a:srgbClr val="2A4B6D"/>
              </a:buClr>
              <a:buSzPts val="1800"/>
              <a:buFont typeface="Arial"/>
              <a:buNone/>
            </a:pPr>
            <a:endParaRPr sz="1800">
              <a:solidFill>
                <a:srgbClr val="2A4B6D"/>
              </a:solidFill>
              <a:latin typeface="Verdana"/>
              <a:ea typeface="Verdana"/>
              <a:cs typeface="Verdana"/>
              <a:sym typeface="Verdana"/>
            </a:endParaRPr>
          </a:p>
          <a:p>
            <a:pPr marL="228600" marR="0" lvl="0" indent="-114300" algn="l" rtl="0">
              <a:lnSpc>
                <a:spcPct val="90000"/>
              </a:lnSpc>
              <a:spcBef>
                <a:spcPts val="1000"/>
              </a:spcBef>
              <a:spcAft>
                <a:spcPts val="0"/>
              </a:spcAft>
              <a:buClr>
                <a:srgbClr val="2A4B6D"/>
              </a:buClr>
              <a:buSzPts val="1800"/>
              <a:buFont typeface="Arial"/>
              <a:buNone/>
            </a:pPr>
            <a:endParaRPr sz="1800">
              <a:solidFill>
                <a:srgbClr val="2A4B6D"/>
              </a:solidFill>
              <a:latin typeface="Verdana"/>
              <a:ea typeface="Verdana"/>
              <a:cs typeface="Verdana"/>
              <a:sym typeface="Verdana"/>
            </a:endParaRPr>
          </a:p>
        </p:txBody>
      </p:sp>
      <p:grpSp>
        <p:nvGrpSpPr>
          <p:cNvPr id="312" name="Google Shape;312;p22"/>
          <p:cNvGrpSpPr/>
          <p:nvPr/>
        </p:nvGrpSpPr>
        <p:grpSpPr>
          <a:xfrm>
            <a:off x="1850913" y="3112888"/>
            <a:ext cx="8368503" cy="1195150"/>
            <a:chOff x="0" y="527726"/>
            <a:chExt cx="8368503" cy="1195150"/>
          </a:xfrm>
        </p:grpSpPr>
        <p:sp>
          <p:nvSpPr>
            <p:cNvPr id="313" name="Google Shape;313;p22"/>
            <p:cNvSpPr/>
            <p:nvPr/>
          </p:nvSpPr>
          <p:spPr>
            <a:xfrm>
              <a:off x="0" y="527726"/>
              <a:ext cx="2987875" cy="1195150"/>
            </a:xfrm>
            <a:prstGeom prst="chevron">
              <a:avLst>
                <a:gd name="adj" fmla="val 50000"/>
              </a:avLst>
            </a:prstGeom>
            <a:gradFill>
              <a:gsLst>
                <a:gs pos="0">
                  <a:srgbClr val="E2B3AD"/>
                </a:gs>
                <a:gs pos="50000">
                  <a:srgbClr val="DCA59F"/>
                </a:gs>
                <a:gs pos="100000">
                  <a:srgbClr val="DA968E"/>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2"/>
            <p:cNvSpPr txBox="1"/>
            <p:nvPr/>
          </p:nvSpPr>
          <p:spPr>
            <a:xfrm>
              <a:off x="597575" y="527726"/>
              <a:ext cx="1792725" cy="1195150"/>
            </a:xfrm>
            <a:prstGeom prst="rect">
              <a:avLst/>
            </a:prstGeom>
            <a:noFill/>
            <a:ln>
              <a:noFill/>
            </a:ln>
          </p:spPr>
          <p:txBody>
            <a:bodyPr spcFirstLastPara="1" wrap="square" lIns="144000" tIns="48000" rIns="48000" bIns="48000" anchor="ctr" anchorCtr="0">
              <a:noAutofit/>
            </a:bodyPr>
            <a:lstStyle/>
            <a:p>
              <a:pPr marL="0" marR="0" lvl="0" indent="0" algn="ctr" rtl="0">
                <a:lnSpc>
                  <a:spcPct val="90000"/>
                </a:lnSpc>
                <a:spcBef>
                  <a:spcPts val="0"/>
                </a:spcBef>
                <a:spcAft>
                  <a:spcPts val="0"/>
                </a:spcAft>
                <a:buNone/>
              </a:pPr>
              <a:endParaRPr lang="nl-NL" sz="3600">
                <a:solidFill>
                  <a:schemeClr val="dk1"/>
                </a:solidFill>
                <a:latin typeface="Arial"/>
                <a:ea typeface="Arial"/>
                <a:cs typeface="Arial"/>
                <a:sym typeface="Arial"/>
              </a:endParaRPr>
            </a:p>
            <a:p>
              <a:pPr marL="0" marR="0" lvl="0" indent="0" algn="ctr" rtl="0">
                <a:lnSpc>
                  <a:spcPct val="90000"/>
                </a:lnSpc>
                <a:spcBef>
                  <a:spcPts val="0"/>
                </a:spcBef>
                <a:spcAft>
                  <a:spcPts val="0"/>
                </a:spcAft>
                <a:buNone/>
              </a:pPr>
              <a:r>
                <a:rPr lang="nl-NL" sz="3600">
                  <a:solidFill>
                    <a:schemeClr val="dk1"/>
                  </a:solidFill>
                  <a:latin typeface="Arial"/>
                  <a:ea typeface="Arial"/>
                  <a:cs typeface="Arial"/>
                  <a:sym typeface="Arial"/>
                </a:rPr>
                <a:t>Vraag	</a:t>
              </a:r>
              <a:endParaRPr sz="3600">
                <a:solidFill>
                  <a:schemeClr val="dk1"/>
                </a:solidFill>
                <a:latin typeface="Arial"/>
                <a:ea typeface="Arial"/>
                <a:cs typeface="Arial"/>
                <a:sym typeface="Arial"/>
              </a:endParaRPr>
            </a:p>
          </p:txBody>
        </p:sp>
        <p:sp>
          <p:nvSpPr>
            <p:cNvPr id="315" name="Google Shape;315;p22"/>
            <p:cNvSpPr/>
            <p:nvPr/>
          </p:nvSpPr>
          <p:spPr>
            <a:xfrm>
              <a:off x="2691540" y="527726"/>
              <a:ext cx="2987875" cy="1195150"/>
            </a:xfrm>
            <a:prstGeom prst="chevron">
              <a:avLst>
                <a:gd name="adj" fmla="val 50000"/>
              </a:avLst>
            </a:prstGeom>
            <a:gradFill>
              <a:gsLst>
                <a:gs pos="0">
                  <a:srgbClr val="BFDAB0"/>
                </a:gs>
                <a:gs pos="50000">
                  <a:srgbClr val="B4D3A3"/>
                </a:gs>
                <a:gs pos="100000">
                  <a:srgbClr val="A9CF93"/>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2"/>
            <p:cNvSpPr txBox="1"/>
            <p:nvPr/>
          </p:nvSpPr>
          <p:spPr>
            <a:xfrm>
              <a:off x="3261901" y="527726"/>
              <a:ext cx="1792725" cy="1195150"/>
            </a:xfrm>
            <a:prstGeom prst="rect">
              <a:avLst/>
            </a:prstGeom>
            <a:noFill/>
            <a:ln>
              <a:noFill/>
            </a:ln>
          </p:spPr>
          <p:txBody>
            <a:bodyPr spcFirstLastPara="1" wrap="square" lIns="144000" tIns="48000" rIns="48000" bIns="48000" anchor="ctr" anchorCtr="0">
              <a:noAutofit/>
            </a:bodyPr>
            <a:lstStyle/>
            <a:p>
              <a:pPr marL="0" marR="0" lvl="0" indent="0" algn="ctr" rtl="0">
                <a:lnSpc>
                  <a:spcPct val="90000"/>
                </a:lnSpc>
                <a:spcBef>
                  <a:spcPts val="0"/>
                </a:spcBef>
                <a:spcAft>
                  <a:spcPts val="0"/>
                </a:spcAft>
                <a:buNone/>
              </a:pPr>
              <a:r>
                <a:rPr lang="nl-NL" sz="3600">
                  <a:solidFill>
                    <a:schemeClr val="dk1"/>
                  </a:solidFill>
                  <a:latin typeface="Arial"/>
                  <a:ea typeface="Arial"/>
                  <a:cs typeface="Arial"/>
                  <a:sym typeface="Arial"/>
                </a:rPr>
                <a:t>Geef</a:t>
              </a:r>
              <a:endParaRPr sz="3600">
                <a:solidFill>
                  <a:schemeClr val="dk1"/>
                </a:solidFill>
                <a:latin typeface="Arial"/>
                <a:ea typeface="Arial"/>
                <a:cs typeface="Arial"/>
                <a:sym typeface="Arial"/>
              </a:endParaRPr>
            </a:p>
          </p:txBody>
        </p:sp>
        <p:sp>
          <p:nvSpPr>
            <p:cNvPr id="317" name="Google Shape;317;p22"/>
            <p:cNvSpPr/>
            <p:nvPr/>
          </p:nvSpPr>
          <p:spPr>
            <a:xfrm>
              <a:off x="5380628" y="527726"/>
              <a:ext cx="2987875" cy="1195150"/>
            </a:xfrm>
            <a:prstGeom prst="chevron">
              <a:avLst>
                <a:gd name="adj" fmla="val 50000"/>
              </a:avLst>
            </a:prstGeom>
            <a:gradFill>
              <a:gsLst>
                <a:gs pos="0">
                  <a:srgbClr val="B5D1D3"/>
                </a:gs>
                <a:gs pos="50000">
                  <a:srgbClr val="A8C8CA"/>
                </a:gs>
                <a:gs pos="100000">
                  <a:srgbClr val="9AC3C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2"/>
            <p:cNvSpPr txBox="1"/>
            <p:nvPr/>
          </p:nvSpPr>
          <p:spPr>
            <a:xfrm>
              <a:off x="5978203" y="527726"/>
              <a:ext cx="1792725" cy="1195150"/>
            </a:xfrm>
            <a:prstGeom prst="rect">
              <a:avLst/>
            </a:prstGeom>
            <a:noFill/>
            <a:ln>
              <a:noFill/>
            </a:ln>
          </p:spPr>
          <p:txBody>
            <a:bodyPr spcFirstLastPara="1" wrap="square" lIns="144000" tIns="48000" rIns="48000" bIns="48000" anchor="ctr" anchorCtr="0">
              <a:noAutofit/>
            </a:bodyPr>
            <a:lstStyle/>
            <a:p>
              <a:pPr marL="0" marR="0" lvl="0" indent="0" algn="ctr" rtl="0">
                <a:lnSpc>
                  <a:spcPct val="90000"/>
                </a:lnSpc>
                <a:spcBef>
                  <a:spcPts val="0"/>
                </a:spcBef>
                <a:spcAft>
                  <a:spcPts val="0"/>
                </a:spcAft>
                <a:buNone/>
              </a:pPr>
              <a:r>
                <a:rPr lang="nl-NL" sz="3600">
                  <a:solidFill>
                    <a:schemeClr val="dk1"/>
                  </a:solidFill>
                  <a:latin typeface="Arial"/>
                  <a:ea typeface="Arial"/>
                  <a:cs typeface="Arial"/>
                  <a:sym typeface="Arial"/>
                </a:rPr>
                <a:t>Vraag</a:t>
              </a:r>
              <a:endParaRPr sz="3600">
                <a:solidFill>
                  <a:schemeClr val="dk1"/>
                </a:solidFill>
                <a:latin typeface="Arial"/>
                <a:ea typeface="Arial"/>
                <a:cs typeface="Arial"/>
                <a:sym typeface="Arial"/>
              </a:endParaRPr>
            </a:p>
          </p:txBody>
        </p:sp>
      </p:grpSp>
      <p:sp>
        <p:nvSpPr>
          <p:cNvPr id="2" name="Pijl: gebogen omhoog 1">
            <a:extLst>
              <a:ext uri="{FF2B5EF4-FFF2-40B4-BE49-F238E27FC236}">
                <a16:creationId xmlns:a16="http://schemas.microsoft.com/office/drawing/2014/main" id="{FA71F285-D475-D72F-0BA4-689B83B529B3}"/>
              </a:ext>
            </a:extLst>
          </p:cNvPr>
          <p:cNvSpPr/>
          <p:nvPr/>
        </p:nvSpPr>
        <p:spPr>
          <a:xfrm rot="5400000">
            <a:off x="1884596" y="4497169"/>
            <a:ext cx="631357" cy="312964"/>
          </a:xfrm>
          <a:prstGeom prst="ben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nl-BE"/>
          </a:p>
        </p:txBody>
      </p:sp>
      <p:sp>
        <p:nvSpPr>
          <p:cNvPr id="3" name="Pijl: gebogen omhoog 2">
            <a:extLst>
              <a:ext uri="{FF2B5EF4-FFF2-40B4-BE49-F238E27FC236}">
                <a16:creationId xmlns:a16="http://schemas.microsoft.com/office/drawing/2014/main" id="{D7993BF7-6B54-8637-FC37-9B809954B022}"/>
              </a:ext>
            </a:extLst>
          </p:cNvPr>
          <p:cNvSpPr/>
          <p:nvPr/>
        </p:nvSpPr>
        <p:spPr>
          <a:xfrm rot="5400000">
            <a:off x="4523110" y="4497177"/>
            <a:ext cx="631357" cy="312964"/>
          </a:xfrm>
          <a:prstGeom prst="bentUp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nl-BE"/>
          </a:p>
        </p:txBody>
      </p:sp>
      <p:sp>
        <p:nvSpPr>
          <p:cNvPr id="4" name="Pijl: gebogen omhoog 3">
            <a:extLst>
              <a:ext uri="{FF2B5EF4-FFF2-40B4-BE49-F238E27FC236}">
                <a16:creationId xmlns:a16="http://schemas.microsoft.com/office/drawing/2014/main" id="{A44B448A-3733-8EFC-1744-0168AFB3BC53}"/>
              </a:ext>
            </a:extLst>
          </p:cNvPr>
          <p:cNvSpPr/>
          <p:nvPr/>
        </p:nvSpPr>
        <p:spPr>
          <a:xfrm rot="5400000">
            <a:off x="7371132" y="4497169"/>
            <a:ext cx="631357" cy="312964"/>
          </a:xfrm>
          <a:prstGeom prst="bentUp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nl-BE"/>
          </a:p>
        </p:txBody>
      </p:sp>
      <p:sp>
        <p:nvSpPr>
          <p:cNvPr id="5" name="Tekstvak 4">
            <a:extLst>
              <a:ext uri="{FF2B5EF4-FFF2-40B4-BE49-F238E27FC236}">
                <a16:creationId xmlns:a16="http://schemas.microsoft.com/office/drawing/2014/main" id="{F934CF27-BB9D-5D6B-05BF-FA7E6E4C0F78}"/>
              </a:ext>
            </a:extLst>
          </p:cNvPr>
          <p:cNvSpPr txBox="1"/>
          <p:nvPr/>
        </p:nvSpPr>
        <p:spPr>
          <a:xfrm>
            <a:off x="2356757" y="4653651"/>
            <a:ext cx="1839686" cy="369332"/>
          </a:xfrm>
          <a:prstGeom prst="rect">
            <a:avLst/>
          </a:prstGeom>
          <a:noFill/>
        </p:spPr>
        <p:txBody>
          <a:bodyPr wrap="square" rtlCol="0">
            <a:spAutoFit/>
          </a:bodyPr>
          <a:lstStyle/>
          <a:p>
            <a:r>
              <a:rPr lang="nl-NL"/>
              <a:t>Toestemming </a:t>
            </a:r>
            <a:endParaRPr lang="nl-BE"/>
          </a:p>
        </p:txBody>
      </p:sp>
      <p:sp>
        <p:nvSpPr>
          <p:cNvPr id="7" name="Tekstvak 6">
            <a:extLst>
              <a:ext uri="{FF2B5EF4-FFF2-40B4-BE49-F238E27FC236}">
                <a16:creationId xmlns:a16="http://schemas.microsoft.com/office/drawing/2014/main" id="{1AE4E036-4965-BE77-8C35-A38F2DD24E7A}"/>
              </a:ext>
            </a:extLst>
          </p:cNvPr>
          <p:cNvSpPr txBox="1"/>
          <p:nvPr/>
        </p:nvSpPr>
        <p:spPr>
          <a:xfrm>
            <a:off x="4995271" y="4653651"/>
            <a:ext cx="1839686" cy="369332"/>
          </a:xfrm>
          <a:prstGeom prst="rect">
            <a:avLst/>
          </a:prstGeom>
          <a:noFill/>
        </p:spPr>
        <p:txBody>
          <a:bodyPr wrap="square" rtlCol="0">
            <a:spAutoFit/>
          </a:bodyPr>
          <a:lstStyle/>
          <a:p>
            <a:r>
              <a:rPr lang="nl-NL"/>
              <a:t>Signalen </a:t>
            </a:r>
            <a:endParaRPr lang="nl-BE"/>
          </a:p>
        </p:txBody>
      </p:sp>
      <p:sp>
        <p:nvSpPr>
          <p:cNvPr id="8" name="Tekstvak 7">
            <a:extLst>
              <a:ext uri="{FF2B5EF4-FFF2-40B4-BE49-F238E27FC236}">
                <a16:creationId xmlns:a16="http://schemas.microsoft.com/office/drawing/2014/main" id="{91388875-02D9-6820-677D-6E6A1ACEFB6F}"/>
              </a:ext>
            </a:extLst>
          </p:cNvPr>
          <p:cNvSpPr txBox="1"/>
          <p:nvPr/>
        </p:nvSpPr>
        <p:spPr>
          <a:xfrm>
            <a:off x="7843293" y="4653651"/>
            <a:ext cx="1839686" cy="369332"/>
          </a:xfrm>
          <a:prstGeom prst="rect">
            <a:avLst/>
          </a:prstGeom>
          <a:noFill/>
        </p:spPr>
        <p:txBody>
          <a:bodyPr wrap="square" rtlCol="0">
            <a:spAutoFit/>
          </a:bodyPr>
          <a:lstStyle/>
          <a:p>
            <a:r>
              <a:rPr lang="nl-NL"/>
              <a:t>Reactie</a:t>
            </a:r>
            <a:endParaRPr lang="nl-BE"/>
          </a:p>
        </p:txBody>
      </p:sp>
      <p:sp>
        <p:nvSpPr>
          <p:cNvPr id="9" name="Tekstvak 8">
            <a:extLst>
              <a:ext uri="{FF2B5EF4-FFF2-40B4-BE49-F238E27FC236}">
                <a16:creationId xmlns:a16="http://schemas.microsoft.com/office/drawing/2014/main" id="{32EFA385-D4F0-7B49-CCB6-6C55B5D01141}"/>
              </a:ext>
            </a:extLst>
          </p:cNvPr>
          <p:cNvSpPr txBox="1"/>
          <p:nvPr/>
        </p:nvSpPr>
        <p:spPr>
          <a:xfrm>
            <a:off x="2509021" y="5138057"/>
            <a:ext cx="2033432" cy="461665"/>
          </a:xfrm>
          <a:prstGeom prst="rect">
            <a:avLst/>
          </a:prstGeom>
          <a:noFill/>
        </p:spPr>
        <p:txBody>
          <a:bodyPr wrap="square" rtlCol="0">
            <a:spAutoFit/>
          </a:bodyPr>
          <a:lstStyle/>
          <a:p>
            <a:r>
              <a:rPr lang="nl-NL" sz="1200" i="1"/>
              <a:t>“Mag ik iets zeggen waar ik me zorgen over maak?”</a:t>
            </a:r>
            <a:endParaRPr lang="nl-BE" sz="1200" i="1"/>
          </a:p>
        </p:txBody>
      </p:sp>
      <p:sp>
        <p:nvSpPr>
          <p:cNvPr id="10" name="Tekstvak 9">
            <a:extLst>
              <a:ext uri="{FF2B5EF4-FFF2-40B4-BE49-F238E27FC236}">
                <a16:creationId xmlns:a16="http://schemas.microsoft.com/office/drawing/2014/main" id="{420F311B-38B9-74CF-A089-6509FFC563D8}"/>
              </a:ext>
            </a:extLst>
          </p:cNvPr>
          <p:cNvSpPr txBox="1"/>
          <p:nvPr/>
        </p:nvSpPr>
        <p:spPr>
          <a:xfrm>
            <a:off x="4992459" y="5138057"/>
            <a:ext cx="2239081" cy="646331"/>
          </a:xfrm>
          <a:prstGeom prst="rect">
            <a:avLst/>
          </a:prstGeom>
          <a:noFill/>
        </p:spPr>
        <p:txBody>
          <a:bodyPr wrap="square" rtlCol="0">
            <a:spAutoFit/>
          </a:bodyPr>
          <a:lstStyle/>
          <a:p>
            <a:r>
              <a:rPr lang="nl-NL" sz="1200" i="1"/>
              <a:t>“De laatste tijd reageer je nogal prikkelbaar. Ik merk ook dat je veel over gokken praat.”</a:t>
            </a:r>
            <a:endParaRPr lang="nl-BE" sz="1200" i="1"/>
          </a:p>
        </p:txBody>
      </p:sp>
      <p:sp>
        <p:nvSpPr>
          <p:cNvPr id="12" name="Tekstvak 11">
            <a:extLst>
              <a:ext uri="{FF2B5EF4-FFF2-40B4-BE49-F238E27FC236}">
                <a16:creationId xmlns:a16="http://schemas.microsoft.com/office/drawing/2014/main" id="{7E272AEF-6582-E49E-AEEE-EBF00DEA6EA9}"/>
              </a:ext>
            </a:extLst>
          </p:cNvPr>
          <p:cNvSpPr txBox="1"/>
          <p:nvPr/>
        </p:nvSpPr>
        <p:spPr>
          <a:xfrm>
            <a:off x="7843293" y="5138057"/>
            <a:ext cx="2677750" cy="646331"/>
          </a:xfrm>
          <a:prstGeom prst="rect">
            <a:avLst/>
          </a:prstGeom>
          <a:noFill/>
        </p:spPr>
        <p:txBody>
          <a:bodyPr wrap="square" rtlCol="0">
            <a:spAutoFit/>
          </a:bodyPr>
          <a:lstStyle/>
          <a:p>
            <a:r>
              <a:rPr lang="nl-NL" sz="1200" i="1"/>
              <a:t>“Is alles ok?”</a:t>
            </a:r>
          </a:p>
          <a:p>
            <a:r>
              <a:rPr lang="nl-NL" sz="1200" i="1"/>
              <a:t>“Ben ik de eerste die dat opmerkt?” </a:t>
            </a:r>
          </a:p>
          <a:p>
            <a:r>
              <a:rPr lang="nl-NL" sz="1200" i="1"/>
              <a:t>“…”</a:t>
            </a:r>
            <a:endParaRPr lang="nl-BE" sz="1200" i="1"/>
          </a:p>
        </p:txBody>
      </p:sp>
    </p:spTree>
    <p:extLst>
      <p:ext uri="{BB962C8B-B14F-4D97-AF65-F5344CB8AC3E}">
        <p14:creationId xmlns:p14="http://schemas.microsoft.com/office/powerpoint/2010/main" val="4062312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309"/>
        <p:cNvGrpSpPr/>
        <p:nvPr/>
      </p:nvGrpSpPr>
      <p:grpSpPr>
        <a:xfrm>
          <a:off x="0" y="0"/>
          <a:ext cx="0" cy="0"/>
          <a:chOff x="0" y="0"/>
          <a:chExt cx="0" cy="0"/>
        </a:xfrm>
      </p:grpSpPr>
      <p:sp>
        <p:nvSpPr>
          <p:cNvPr id="310" name="Google Shape;310;p22"/>
          <p:cNvSpPr txBox="1"/>
          <p:nvPr/>
        </p:nvSpPr>
        <p:spPr>
          <a:xfrm>
            <a:off x="838201" y="715399"/>
            <a:ext cx="10593184" cy="1227701"/>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2A4B6D"/>
              </a:buClr>
              <a:buSzPts val="3500"/>
              <a:buFont typeface="Arial"/>
              <a:buNone/>
            </a:pPr>
            <a:r>
              <a:rPr lang="nl-NL" sz="3500">
                <a:solidFill>
                  <a:srgbClr val="2A4B6D"/>
                </a:solidFill>
                <a:latin typeface="Arial"/>
                <a:ea typeface="Arial"/>
                <a:cs typeface="Arial"/>
                <a:sym typeface="Arial"/>
              </a:rPr>
              <a:t>Aankaarten (signalen bespreken)</a:t>
            </a:r>
            <a:endParaRPr/>
          </a:p>
        </p:txBody>
      </p:sp>
      <p:sp>
        <p:nvSpPr>
          <p:cNvPr id="6" name="Tekstvak 5">
            <a:extLst>
              <a:ext uri="{FF2B5EF4-FFF2-40B4-BE49-F238E27FC236}">
                <a16:creationId xmlns:a16="http://schemas.microsoft.com/office/drawing/2014/main" id="{6441A836-A89B-30B1-AD45-C10B22E91C9E}"/>
              </a:ext>
            </a:extLst>
          </p:cNvPr>
          <p:cNvSpPr txBox="1"/>
          <p:nvPr/>
        </p:nvSpPr>
        <p:spPr>
          <a:xfrm>
            <a:off x="936171" y="2035629"/>
            <a:ext cx="10856435" cy="2800767"/>
          </a:xfrm>
          <a:prstGeom prst="rect">
            <a:avLst/>
          </a:prstGeom>
          <a:noFill/>
        </p:spPr>
        <p:txBody>
          <a:bodyPr wrap="square" rtlCol="0">
            <a:spAutoFit/>
          </a:bodyPr>
          <a:lstStyle/>
          <a:p>
            <a:r>
              <a:rPr lang="nl-NL" sz="2200" b="1">
                <a:solidFill>
                  <a:srgbClr val="D98D72"/>
                </a:solidFill>
              </a:rPr>
              <a:t>Wat doe je beter niet: </a:t>
            </a:r>
          </a:p>
          <a:p>
            <a:pPr marL="342900" indent="-342900">
              <a:buFont typeface="Wingdings" panose="05000000000000000000" pitchFamily="2" charset="2"/>
              <a:buChar char="Ø"/>
            </a:pPr>
            <a:r>
              <a:rPr lang="nl-NL" sz="2200"/>
              <a:t>Stigmatiseren</a:t>
            </a:r>
          </a:p>
          <a:p>
            <a:pPr marL="342900" indent="-342900">
              <a:buFont typeface="Wingdings" panose="05000000000000000000" pitchFamily="2" charset="2"/>
              <a:buChar char="Ø"/>
            </a:pPr>
            <a:r>
              <a:rPr lang="nl-NL" sz="2200"/>
              <a:t>Delen van jouw persoonlijke ervaringen</a:t>
            </a:r>
          </a:p>
          <a:p>
            <a:pPr marL="342900" indent="-342900">
              <a:buFont typeface="Wingdings" panose="05000000000000000000" pitchFamily="2" charset="2"/>
              <a:buChar char="Ø"/>
            </a:pPr>
            <a:r>
              <a:rPr lang="nl-NL" sz="2200"/>
              <a:t>Zonder toestemming externe partners betrekken</a:t>
            </a:r>
          </a:p>
          <a:p>
            <a:endParaRPr lang="nl-NL" sz="2200"/>
          </a:p>
          <a:p>
            <a:r>
              <a:rPr lang="nl-NL" sz="2200" b="1">
                <a:solidFill>
                  <a:srgbClr val="D98D72"/>
                </a:solidFill>
              </a:rPr>
              <a:t>Waar kan je op botsen:  </a:t>
            </a:r>
          </a:p>
          <a:p>
            <a:pPr marL="342900" indent="-342900">
              <a:buFont typeface="Wingdings" panose="05000000000000000000" pitchFamily="2" charset="2"/>
              <a:buChar char="Ø"/>
            </a:pPr>
            <a:r>
              <a:rPr lang="nl-NL" sz="2200"/>
              <a:t>Ontkenning of minimalisering</a:t>
            </a:r>
          </a:p>
          <a:p>
            <a:pPr marL="342900" indent="-342900">
              <a:buFont typeface="Wingdings" panose="05000000000000000000" pitchFamily="2" charset="2"/>
              <a:buChar char="Ø"/>
            </a:pPr>
            <a:r>
              <a:rPr lang="nl-NL" sz="2200"/>
              <a:t>Niet de gehoopte reactie</a:t>
            </a:r>
            <a:endParaRPr lang="nl-BE" sz="2200"/>
          </a:p>
        </p:txBody>
      </p:sp>
    </p:spTree>
    <p:extLst>
      <p:ext uri="{BB962C8B-B14F-4D97-AF65-F5344CB8AC3E}">
        <p14:creationId xmlns:p14="http://schemas.microsoft.com/office/powerpoint/2010/main" val="3881748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2"/>
          <p:cNvSpPr txBox="1"/>
          <p:nvPr/>
        </p:nvSpPr>
        <p:spPr>
          <a:xfrm>
            <a:off x="838201" y="715399"/>
            <a:ext cx="10593184" cy="1227701"/>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2A4B6D"/>
              </a:buClr>
              <a:buSzPts val="3500"/>
              <a:buFont typeface="Arial"/>
              <a:buNone/>
            </a:pPr>
            <a:r>
              <a:rPr lang="nl-NL" sz="3500">
                <a:solidFill>
                  <a:srgbClr val="2A4B6D"/>
                </a:solidFill>
                <a:latin typeface="Arial"/>
                <a:ea typeface="Arial"/>
                <a:cs typeface="Arial"/>
                <a:sym typeface="Arial"/>
              </a:rPr>
              <a:t>Ernst inschatten</a:t>
            </a:r>
            <a:endParaRPr/>
          </a:p>
        </p:txBody>
      </p:sp>
      <p:sp>
        <p:nvSpPr>
          <p:cNvPr id="6" name="Tekstvak 5">
            <a:extLst>
              <a:ext uri="{FF2B5EF4-FFF2-40B4-BE49-F238E27FC236}">
                <a16:creationId xmlns:a16="http://schemas.microsoft.com/office/drawing/2014/main" id="{6441A836-A89B-30B1-AD45-C10B22E91C9E}"/>
              </a:ext>
            </a:extLst>
          </p:cNvPr>
          <p:cNvSpPr txBox="1"/>
          <p:nvPr/>
        </p:nvSpPr>
        <p:spPr>
          <a:xfrm>
            <a:off x="930729" y="1790700"/>
            <a:ext cx="10101942" cy="1538883"/>
          </a:xfrm>
          <a:prstGeom prst="rect">
            <a:avLst/>
          </a:prstGeom>
          <a:noFill/>
        </p:spPr>
        <p:txBody>
          <a:bodyPr wrap="square" rtlCol="0">
            <a:spAutoFit/>
          </a:bodyPr>
          <a:lstStyle/>
          <a:p>
            <a:r>
              <a:rPr lang="nl-NL" sz="2200" b="1">
                <a:solidFill>
                  <a:srgbClr val="D98D72"/>
                </a:solidFill>
              </a:rPr>
              <a:t>Vragenlijsten en screeningsinstrumenten</a:t>
            </a:r>
          </a:p>
          <a:p>
            <a:endParaRPr lang="nl-NL" b="1"/>
          </a:p>
          <a:p>
            <a:endParaRPr lang="nl-NL" b="1"/>
          </a:p>
          <a:p>
            <a:endParaRPr lang="nl-NL"/>
          </a:p>
          <a:p>
            <a:endParaRPr lang="nl-NL"/>
          </a:p>
        </p:txBody>
      </p:sp>
      <p:sp>
        <p:nvSpPr>
          <p:cNvPr id="11" name="Tekstvak 10">
            <a:extLst>
              <a:ext uri="{FF2B5EF4-FFF2-40B4-BE49-F238E27FC236}">
                <a16:creationId xmlns:a16="http://schemas.microsoft.com/office/drawing/2014/main" id="{CD5EA161-1BBC-4E60-E88A-75F515854068}"/>
              </a:ext>
            </a:extLst>
          </p:cNvPr>
          <p:cNvSpPr txBox="1"/>
          <p:nvPr/>
        </p:nvSpPr>
        <p:spPr>
          <a:xfrm>
            <a:off x="1012371" y="2432957"/>
            <a:ext cx="2166258" cy="400110"/>
          </a:xfrm>
          <a:prstGeom prst="rect">
            <a:avLst/>
          </a:prstGeom>
          <a:noFill/>
        </p:spPr>
        <p:txBody>
          <a:bodyPr wrap="square" rtlCol="0">
            <a:spAutoFit/>
          </a:bodyPr>
          <a:lstStyle/>
          <a:p>
            <a:r>
              <a:rPr lang="nl-NL" sz="2000"/>
              <a:t>Zelftest Druglijn</a:t>
            </a:r>
            <a:endParaRPr lang="nl-BE" sz="2000"/>
          </a:p>
        </p:txBody>
      </p:sp>
      <p:sp>
        <p:nvSpPr>
          <p:cNvPr id="13" name="Tekstvak 12">
            <a:extLst>
              <a:ext uri="{FF2B5EF4-FFF2-40B4-BE49-F238E27FC236}">
                <a16:creationId xmlns:a16="http://schemas.microsoft.com/office/drawing/2014/main" id="{BB57B1E6-6E42-BEBA-D158-E10CA1786E00}"/>
              </a:ext>
            </a:extLst>
          </p:cNvPr>
          <p:cNvSpPr txBox="1"/>
          <p:nvPr/>
        </p:nvSpPr>
        <p:spPr>
          <a:xfrm>
            <a:off x="4022271" y="2432957"/>
            <a:ext cx="2166258" cy="400110"/>
          </a:xfrm>
          <a:prstGeom prst="rect">
            <a:avLst/>
          </a:prstGeom>
          <a:noFill/>
        </p:spPr>
        <p:txBody>
          <a:bodyPr wrap="square" rtlCol="0">
            <a:spAutoFit/>
          </a:bodyPr>
          <a:lstStyle/>
          <a:p>
            <a:r>
              <a:rPr lang="nl-NL" sz="2000"/>
              <a:t>Zelftest folder</a:t>
            </a:r>
            <a:endParaRPr lang="nl-BE" sz="2000"/>
          </a:p>
        </p:txBody>
      </p:sp>
      <p:sp>
        <p:nvSpPr>
          <p:cNvPr id="14" name="Tekstvak 13">
            <a:extLst>
              <a:ext uri="{FF2B5EF4-FFF2-40B4-BE49-F238E27FC236}">
                <a16:creationId xmlns:a16="http://schemas.microsoft.com/office/drawing/2014/main" id="{F70018B0-E5B4-0153-7F7F-63A6D56A127B}"/>
              </a:ext>
            </a:extLst>
          </p:cNvPr>
          <p:cNvSpPr txBox="1"/>
          <p:nvPr/>
        </p:nvSpPr>
        <p:spPr>
          <a:xfrm>
            <a:off x="7032171" y="2432957"/>
            <a:ext cx="2166258" cy="369332"/>
          </a:xfrm>
          <a:prstGeom prst="rect">
            <a:avLst/>
          </a:prstGeom>
          <a:noFill/>
        </p:spPr>
        <p:txBody>
          <a:bodyPr wrap="square" rtlCol="0">
            <a:spAutoFit/>
          </a:bodyPr>
          <a:lstStyle/>
          <a:p>
            <a:r>
              <a:rPr lang="nl-NL"/>
              <a:t>NODS-PERC</a:t>
            </a:r>
            <a:endParaRPr lang="nl-BE"/>
          </a:p>
        </p:txBody>
      </p:sp>
      <p:sp>
        <p:nvSpPr>
          <p:cNvPr id="15" name="Tekstvak 14">
            <a:extLst>
              <a:ext uri="{FF2B5EF4-FFF2-40B4-BE49-F238E27FC236}">
                <a16:creationId xmlns:a16="http://schemas.microsoft.com/office/drawing/2014/main" id="{3A6799C3-8D16-1A74-1F3A-7E6305DEF306}"/>
              </a:ext>
            </a:extLst>
          </p:cNvPr>
          <p:cNvSpPr txBox="1"/>
          <p:nvPr/>
        </p:nvSpPr>
        <p:spPr>
          <a:xfrm>
            <a:off x="1012371" y="4705691"/>
            <a:ext cx="2166258" cy="400110"/>
          </a:xfrm>
          <a:prstGeom prst="rect">
            <a:avLst/>
          </a:prstGeom>
          <a:noFill/>
        </p:spPr>
        <p:txBody>
          <a:bodyPr wrap="square" rtlCol="0">
            <a:spAutoFit/>
          </a:bodyPr>
          <a:lstStyle/>
          <a:p>
            <a:r>
              <a:rPr lang="nl-NL" sz="2000"/>
              <a:t>Zelftest </a:t>
            </a:r>
            <a:r>
              <a:rPr lang="nl-NL" sz="2000" err="1"/>
              <a:t>Gokhulp</a:t>
            </a:r>
            <a:endParaRPr lang="nl-BE" sz="2000"/>
          </a:p>
        </p:txBody>
      </p:sp>
      <p:pic>
        <p:nvPicPr>
          <p:cNvPr id="16" name="Afbeelding 15">
            <a:hlinkClick r:id="rId3"/>
            <a:extLst>
              <a:ext uri="{FF2B5EF4-FFF2-40B4-BE49-F238E27FC236}">
                <a16:creationId xmlns:a16="http://schemas.microsoft.com/office/drawing/2014/main" id="{1D767A78-29C6-8BE9-169F-62DAC091B858}"/>
              </a:ext>
            </a:extLst>
          </p:cNvPr>
          <p:cNvPicPr>
            <a:picLocks noChangeAspect="1"/>
          </p:cNvPicPr>
          <p:nvPr/>
        </p:nvPicPr>
        <p:blipFill>
          <a:blip r:embed="rId4"/>
          <a:stretch>
            <a:fillRect/>
          </a:stretch>
        </p:blipFill>
        <p:spPr>
          <a:xfrm>
            <a:off x="6460671" y="2432957"/>
            <a:ext cx="2911929" cy="2911929"/>
          </a:xfrm>
          <a:prstGeom prst="rect">
            <a:avLst/>
          </a:prstGeom>
        </p:spPr>
      </p:pic>
      <p:pic>
        <p:nvPicPr>
          <p:cNvPr id="17" name="Afbeelding 16">
            <a:hlinkClick r:id="rId5"/>
            <a:extLst>
              <a:ext uri="{FF2B5EF4-FFF2-40B4-BE49-F238E27FC236}">
                <a16:creationId xmlns:a16="http://schemas.microsoft.com/office/drawing/2014/main" id="{DD96BB2F-7699-31D8-CFC7-3C8218FBAD96}"/>
              </a:ext>
            </a:extLst>
          </p:cNvPr>
          <p:cNvPicPr>
            <a:picLocks noChangeAspect="1"/>
          </p:cNvPicPr>
          <p:nvPr/>
        </p:nvPicPr>
        <p:blipFill>
          <a:blip r:embed="rId6"/>
          <a:stretch>
            <a:fillRect/>
          </a:stretch>
        </p:blipFill>
        <p:spPr>
          <a:xfrm>
            <a:off x="4172953" y="2850895"/>
            <a:ext cx="1377778" cy="1964066"/>
          </a:xfrm>
          <a:prstGeom prst="rect">
            <a:avLst/>
          </a:prstGeom>
        </p:spPr>
      </p:pic>
      <p:pic>
        <p:nvPicPr>
          <p:cNvPr id="20" name="Afbeelding 19">
            <a:hlinkClick r:id="rId7"/>
            <a:extLst>
              <a:ext uri="{FF2B5EF4-FFF2-40B4-BE49-F238E27FC236}">
                <a16:creationId xmlns:a16="http://schemas.microsoft.com/office/drawing/2014/main" id="{01F98E50-DC3D-19BD-EC8B-F6B39685A2F9}"/>
              </a:ext>
            </a:extLst>
          </p:cNvPr>
          <p:cNvPicPr>
            <a:picLocks noChangeAspect="1"/>
          </p:cNvPicPr>
          <p:nvPr/>
        </p:nvPicPr>
        <p:blipFill>
          <a:blip r:embed="rId8"/>
          <a:stretch>
            <a:fillRect/>
          </a:stretch>
        </p:blipFill>
        <p:spPr>
          <a:xfrm>
            <a:off x="1100744" y="5104123"/>
            <a:ext cx="1563757" cy="540036"/>
          </a:xfrm>
          <a:prstGeom prst="rect">
            <a:avLst/>
          </a:prstGeom>
        </p:spPr>
      </p:pic>
      <p:pic>
        <p:nvPicPr>
          <p:cNvPr id="22" name="Afbeelding 21">
            <a:hlinkClick r:id="rId9"/>
            <a:extLst>
              <a:ext uri="{FF2B5EF4-FFF2-40B4-BE49-F238E27FC236}">
                <a16:creationId xmlns:a16="http://schemas.microsoft.com/office/drawing/2014/main" id="{3D5CFF33-0860-96C8-6FEB-18BCBA41CC14}"/>
              </a:ext>
            </a:extLst>
          </p:cNvPr>
          <p:cNvPicPr>
            <a:picLocks noChangeAspect="1"/>
          </p:cNvPicPr>
          <p:nvPr/>
        </p:nvPicPr>
        <p:blipFill>
          <a:blip r:embed="rId10"/>
          <a:stretch>
            <a:fillRect/>
          </a:stretch>
        </p:blipFill>
        <p:spPr>
          <a:xfrm>
            <a:off x="838201" y="2905475"/>
            <a:ext cx="2281747" cy="1291047"/>
          </a:xfrm>
          <a:prstGeom prst="rect">
            <a:avLst/>
          </a:prstGeom>
        </p:spPr>
      </p:pic>
    </p:spTree>
    <p:extLst>
      <p:ext uri="{BB962C8B-B14F-4D97-AF65-F5344CB8AC3E}">
        <p14:creationId xmlns:p14="http://schemas.microsoft.com/office/powerpoint/2010/main" val="28509584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chor="ctr">
            <a:normAutofit/>
          </a:bodyPr>
          <a:lstStyle/>
          <a:p>
            <a:r>
              <a:rPr lang="nl-NL">
                <a:latin typeface="+mn-lt"/>
              </a:rPr>
              <a:t>NODS-PERC</a:t>
            </a:r>
            <a:endParaRPr lang="nl-BE">
              <a:latin typeface="+mn-lt"/>
            </a:endParaRPr>
          </a:p>
        </p:txBody>
      </p:sp>
      <p:sp>
        <p:nvSpPr>
          <p:cNvPr id="5" name="Tijdelijke aanduiding voor tekst 2"/>
          <p:cNvSpPr txBox="1">
            <a:spLocks/>
          </p:cNvSpPr>
          <p:nvPr/>
        </p:nvSpPr>
        <p:spPr>
          <a:xfrm>
            <a:off x="838199" y="1881188"/>
            <a:ext cx="6036129" cy="4352544"/>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228600" fontAlgn="auto">
              <a:spcBef>
                <a:spcPts val="1000"/>
              </a:spcBef>
              <a:spcAft>
                <a:spcPts val="0"/>
              </a:spcAft>
              <a:buClrTx/>
              <a:buSzTx/>
              <a:buFont typeface="Arial"/>
              <a:buChar char="•"/>
              <a:tabLst/>
              <a:defRPr/>
            </a:pPr>
            <a:endParaRPr kumimoji="0" lang="en-US" sz="2000" b="0" i="0" strike="noStrike" kern="1200" cap="none" spc="0" normalizeH="0" baseline="0" noProof="0">
              <a:ln>
                <a:noFill/>
              </a:ln>
              <a:solidFill>
                <a:srgbClr val="2A4B6D"/>
              </a:solidFill>
              <a:effectLst/>
              <a:uLnTx/>
              <a:uFillTx/>
            </a:endParaRPr>
          </a:p>
          <a:p>
            <a:pPr marL="0" marR="0" lvl="0" indent="-228600" fontAlgn="auto">
              <a:spcBef>
                <a:spcPts val="1000"/>
              </a:spcBef>
              <a:spcAft>
                <a:spcPts val="0"/>
              </a:spcAft>
              <a:buClrTx/>
              <a:buSzTx/>
              <a:buFont typeface="Arial"/>
              <a:buChar char="•"/>
              <a:tabLst/>
              <a:defRPr/>
            </a:pPr>
            <a:r>
              <a:rPr kumimoji="0" lang="en-US" sz="2000" i="0" strike="noStrike" kern="1200" cap="none" spc="0" normalizeH="0" baseline="0" noProof="0">
                <a:ln>
                  <a:noFill/>
                </a:ln>
                <a:solidFill>
                  <a:srgbClr val="2A4B6D"/>
                </a:solidFill>
                <a:effectLst/>
                <a:uLnTx/>
                <a:uFillTx/>
              </a:rPr>
              <a:t>Gratis</a:t>
            </a:r>
            <a:r>
              <a:rPr kumimoji="0" lang="en-US" sz="2000" b="0" i="0" strike="noStrike" kern="1200" cap="none" spc="0" normalizeH="0" baseline="0" noProof="0">
                <a:ln>
                  <a:noFill/>
                </a:ln>
                <a:solidFill>
                  <a:srgbClr val="2A4B6D"/>
                </a:solidFill>
                <a:effectLst/>
                <a:uLnTx/>
                <a:uFillTx/>
              </a:rPr>
              <a:t> </a:t>
            </a:r>
            <a:r>
              <a:rPr kumimoji="0" lang="en-US" sz="2000" b="0" i="0" strike="noStrike" kern="1200" cap="none" spc="0" normalizeH="0" baseline="0" noProof="0" err="1">
                <a:ln>
                  <a:noFill/>
                </a:ln>
                <a:solidFill>
                  <a:srgbClr val="2A4B6D"/>
                </a:solidFill>
                <a:effectLst/>
                <a:uLnTx/>
                <a:uFillTx/>
              </a:rPr>
              <a:t>beschikbaar</a:t>
            </a:r>
            <a:r>
              <a:rPr kumimoji="0" lang="en-US" sz="2000" b="0" i="0" strike="noStrike" kern="1200" cap="none" spc="0" normalizeH="0" baseline="0" noProof="0">
                <a:ln>
                  <a:noFill/>
                </a:ln>
                <a:solidFill>
                  <a:srgbClr val="2A4B6D"/>
                </a:solidFill>
                <a:effectLst/>
                <a:uLnTx/>
                <a:uFillTx/>
              </a:rPr>
              <a:t> op </a:t>
            </a:r>
            <a:r>
              <a:rPr kumimoji="0" lang="en-US" sz="2000" b="0" i="0" u="none" strike="noStrike" kern="1200" cap="none" spc="0" normalizeH="0" baseline="0" noProof="0">
                <a:ln>
                  <a:noFill/>
                </a:ln>
                <a:solidFill>
                  <a:srgbClr val="2A4B6D"/>
                </a:solidFill>
                <a:effectLst/>
                <a:uLnTx/>
                <a:uFillTx/>
                <a:hlinkClick r:id="rId3">
                  <a:extLst>
                    <a:ext uri="{A12FA001-AC4F-418D-AE19-62706E023703}">
                      <ahyp:hlinkClr xmlns:ahyp="http://schemas.microsoft.com/office/drawing/2018/hyperlinkcolor" val="tx"/>
                    </a:ext>
                  </a:extLst>
                </a:hlinkClick>
              </a:rPr>
              <a:t>www.</a:t>
            </a:r>
            <a:r>
              <a:rPr kumimoji="0" lang="en-US" sz="2000" b="0" i="0" u="sng" strike="noStrike" kern="1200" cap="none" spc="0" normalizeH="0" baseline="0" noProof="0">
                <a:ln>
                  <a:noFill/>
                </a:ln>
                <a:solidFill>
                  <a:srgbClr val="2A4B6D"/>
                </a:solidFill>
                <a:effectLst/>
                <a:uLnTx/>
                <a:uFillTx/>
                <a:hlinkClick r:id="rId3">
                  <a:extLst>
                    <a:ext uri="{A12FA001-AC4F-418D-AE19-62706E023703}">
                      <ahyp:hlinkClr xmlns:ahyp="http://schemas.microsoft.com/office/drawing/2018/hyperlinkcolor" val="tx"/>
                    </a:ext>
                  </a:extLst>
                </a:hlinkClick>
              </a:rPr>
              <a:t>me-assist.com</a:t>
            </a:r>
            <a:r>
              <a:rPr kumimoji="0" lang="en-US" sz="2000" b="0" i="0" u="sng" strike="noStrike" kern="1200" cap="none" spc="0" normalizeH="0" baseline="0" noProof="0">
                <a:ln>
                  <a:noFill/>
                </a:ln>
                <a:solidFill>
                  <a:srgbClr val="2A4B6D"/>
                </a:solidFill>
                <a:effectLst/>
                <a:uLnTx/>
                <a:uFillTx/>
              </a:rPr>
              <a:t>   </a:t>
            </a:r>
          </a:p>
          <a:p>
            <a:pPr marL="0" marR="0" lvl="0" indent="-228600" fontAlgn="auto">
              <a:spcBef>
                <a:spcPts val="1000"/>
              </a:spcBef>
              <a:spcAft>
                <a:spcPts val="0"/>
              </a:spcAft>
              <a:buClrTx/>
              <a:buSzTx/>
              <a:buFont typeface="Arial"/>
              <a:buChar char="•"/>
              <a:tabLst/>
              <a:defRPr/>
            </a:pPr>
            <a:r>
              <a:rPr kumimoji="0" lang="en-US" sz="2000" b="0" i="0" u="none" strike="noStrike" kern="1200" cap="none" spc="0" normalizeH="0" baseline="0" noProof="0">
                <a:ln>
                  <a:noFill/>
                </a:ln>
                <a:solidFill>
                  <a:srgbClr val="2A4B6D"/>
                </a:solidFill>
                <a:effectLst/>
                <a:uLnTx/>
                <a:uFillTx/>
              </a:rPr>
              <a:t>Korte </a:t>
            </a:r>
            <a:r>
              <a:rPr kumimoji="0" lang="en-US" sz="2000" b="0" i="0" u="none" strike="noStrike" kern="1200" cap="none" spc="0" normalizeH="0" baseline="0" noProof="0" err="1">
                <a:ln>
                  <a:noFill/>
                </a:ln>
                <a:solidFill>
                  <a:srgbClr val="2A4B6D"/>
                </a:solidFill>
                <a:effectLst/>
                <a:uLnTx/>
                <a:uFillTx/>
              </a:rPr>
              <a:t>vragenlijst</a:t>
            </a:r>
            <a:r>
              <a:rPr kumimoji="0" lang="en-US" sz="2000" b="0" i="0" u="none" strike="noStrike" kern="1200" cap="none" spc="0" normalizeH="0" baseline="0" noProof="0">
                <a:ln>
                  <a:noFill/>
                </a:ln>
                <a:solidFill>
                  <a:srgbClr val="2A4B6D"/>
                </a:solidFill>
                <a:effectLst/>
                <a:uLnTx/>
                <a:uFillTx/>
              </a:rPr>
              <a:t>: 4 </a:t>
            </a:r>
            <a:r>
              <a:rPr kumimoji="0" lang="en-US" sz="2000" b="0" i="0" u="none" strike="noStrike" kern="1200" cap="none" spc="0" normalizeH="0" baseline="0" noProof="0" err="1">
                <a:ln>
                  <a:noFill/>
                </a:ln>
                <a:solidFill>
                  <a:srgbClr val="2A4B6D"/>
                </a:solidFill>
                <a:effectLst/>
                <a:uLnTx/>
                <a:uFillTx/>
              </a:rPr>
              <a:t>vragen</a:t>
            </a:r>
            <a:r>
              <a:rPr kumimoji="0" lang="en-US" sz="2000" b="0" i="0" u="none" strike="noStrike" kern="1200" cap="none" spc="0" normalizeH="0" baseline="0" noProof="0">
                <a:ln>
                  <a:noFill/>
                </a:ln>
                <a:solidFill>
                  <a:srgbClr val="2A4B6D"/>
                </a:solidFill>
                <a:effectLst/>
                <a:uLnTx/>
                <a:uFillTx/>
              </a:rPr>
              <a:t> </a:t>
            </a:r>
          </a:p>
          <a:p>
            <a:pPr marL="0" marR="0" lvl="0" indent="-228600" fontAlgn="auto">
              <a:spcBef>
                <a:spcPts val="1000"/>
              </a:spcBef>
              <a:spcAft>
                <a:spcPts val="0"/>
              </a:spcAft>
              <a:buClrTx/>
              <a:buSzTx/>
              <a:buFont typeface="Arial"/>
              <a:buChar char="•"/>
              <a:tabLst/>
              <a:defRPr/>
            </a:pPr>
            <a:r>
              <a:rPr kumimoji="0" lang="en-US" sz="2000" b="0" i="0" u="none" strike="noStrike" kern="1200" cap="none" spc="0" normalizeH="0" baseline="0" noProof="0" err="1">
                <a:ln>
                  <a:noFill/>
                </a:ln>
                <a:solidFill>
                  <a:srgbClr val="2A4B6D"/>
                </a:solidFill>
                <a:effectLst/>
                <a:uLnTx/>
                <a:uFillTx/>
              </a:rPr>
              <a:t>Peilt</a:t>
            </a:r>
            <a:r>
              <a:rPr kumimoji="0" lang="en-US" sz="2000" b="0" i="0" u="none" strike="noStrike" kern="1200" cap="none" spc="0" normalizeH="0" baseline="0" noProof="0">
                <a:ln>
                  <a:noFill/>
                </a:ln>
                <a:solidFill>
                  <a:srgbClr val="2A4B6D"/>
                </a:solidFill>
                <a:effectLst/>
                <a:uLnTx/>
                <a:uFillTx/>
              </a:rPr>
              <a:t> </a:t>
            </a:r>
            <a:r>
              <a:rPr kumimoji="0" lang="en-US" sz="2000" b="0" i="0" u="none" strike="noStrike" kern="1200" cap="none" spc="0" normalizeH="0" baseline="0" noProof="0" err="1">
                <a:ln>
                  <a:noFill/>
                </a:ln>
                <a:solidFill>
                  <a:srgbClr val="2A4B6D"/>
                </a:solidFill>
                <a:effectLst/>
                <a:uLnTx/>
                <a:uFillTx/>
              </a:rPr>
              <a:t>naar</a:t>
            </a:r>
            <a:r>
              <a:rPr kumimoji="0" lang="en-US" sz="2000" b="0" i="0" u="none" strike="noStrike" kern="1200" cap="none" spc="0" normalizeH="0" baseline="0" noProof="0">
                <a:ln>
                  <a:noFill/>
                </a:ln>
                <a:solidFill>
                  <a:srgbClr val="2A4B6D"/>
                </a:solidFill>
                <a:effectLst/>
                <a:uLnTx/>
                <a:uFillTx/>
              </a:rPr>
              <a:t> </a:t>
            </a:r>
            <a:r>
              <a:rPr kumimoji="0" lang="en-US" sz="2000" b="0" i="0" u="none" strike="noStrike" kern="1200" cap="none" spc="0" normalizeH="0" baseline="0" noProof="0" err="1">
                <a:ln>
                  <a:noFill/>
                </a:ln>
                <a:solidFill>
                  <a:srgbClr val="2A4B6D"/>
                </a:solidFill>
                <a:effectLst/>
                <a:uLnTx/>
                <a:uFillTx/>
              </a:rPr>
              <a:t>riskant</a:t>
            </a:r>
            <a:r>
              <a:rPr kumimoji="0" lang="en-US" sz="2000" b="0" i="0" u="none" strike="noStrike" kern="1200" cap="none" spc="0" normalizeH="0" baseline="0" noProof="0">
                <a:ln>
                  <a:noFill/>
                </a:ln>
                <a:solidFill>
                  <a:srgbClr val="2A4B6D"/>
                </a:solidFill>
                <a:effectLst/>
                <a:uLnTx/>
                <a:uFillTx/>
              </a:rPr>
              <a:t> </a:t>
            </a:r>
            <a:r>
              <a:rPr kumimoji="0" lang="en-US" sz="2000" b="0" i="0" u="none" strike="noStrike" kern="1200" cap="none" spc="0" normalizeH="0" baseline="0" noProof="0" err="1">
                <a:ln>
                  <a:noFill/>
                </a:ln>
                <a:solidFill>
                  <a:srgbClr val="2A4B6D"/>
                </a:solidFill>
                <a:effectLst/>
                <a:uLnTx/>
                <a:uFillTx/>
              </a:rPr>
              <a:t>als</a:t>
            </a:r>
            <a:r>
              <a:rPr kumimoji="0" lang="en-US" sz="2000" b="0" i="0" u="none" strike="noStrike" kern="1200" cap="none" spc="0" normalizeH="0" baseline="0" noProof="0">
                <a:ln>
                  <a:noFill/>
                </a:ln>
                <a:solidFill>
                  <a:srgbClr val="2A4B6D"/>
                </a:solidFill>
                <a:effectLst/>
                <a:uLnTx/>
                <a:uFillTx/>
              </a:rPr>
              <a:t> </a:t>
            </a:r>
            <a:r>
              <a:rPr kumimoji="0" lang="en-US" sz="2000" b="0" i="0" u="none" strike="noStrike" kern="1200" cap="none" spc="0" normalizeH="0" baseline="0" noProof="0" err="1">
                <a:ln>
                  <a:noFill/>
                </a:ln>
                <a:solidFill>
                  <a:srgbClr val="2A4B6D"/>
                </a:solidFill>
                <a:effectLst/>
                <a:uLnTx/>
                <a:uFillTx/>
              </a:rPr>
              <a:t>problematisch</a:t>
            </a:r>
            <a:r>
              <a:rPr kumimoji="0" lang="en-US" sz="2000" b="0" i="0" u="none" strike="noStrike" kern="1200" cap="none" spc="0" normalizeH="0" baseline="0" noProof="0">
                <a:ln>
                  <a:noFill/>
                </a:ln>
                <a:solidFill>
                  <a:srgbClr val="2A4B6D"/>
                </a:solidFill>
                <a:effectLst/>
                <a:uLnTx/>
                <a:uFillTx/>
              </a:rPr>
              <a:t> </a:t>
            </a:r>
            <a:r>
              <a:rPr kumimoji="0" lang="en-US" sz="2000" b="0" i="0" u="none" strike="noStrike" kern="1200" cap="none" spc="0" normalizeH="0" baseline="0" noProof="0" err="1">
                <a:ln>
                  <a:noFill/>
                </a:ln>
                <a:solidFill>
                  <a:srgbClr val="2A4B6D"/>
                </a:solidFill>
                <a:effectLst/>
                <a:uLnTx/>
                <a:uFillTx/>
              </a:rPr>
              <a:t>gokken</a:t>
            </a:r>
            <a:endParaRPr kumimoji="0" lang="en-US" sz="2000" b="0" i="0" u="none" strike="noStrike" kern="1200" cap="none" spc="0" normalizeH="0" baseline="0" noProof="0">
              <a:ln>
                <a:noFill/>
              </a:ln>
              <a:solidFill>
                <a:srgbClr val="2A4B6D"/>
              </a:solidFill>
              <a:effectLst/>
              <a:uLnTx/>
              <a:uFillTx/>
            </a:endParaRPr>
          </a:p>
          <a:p>
            <a:pPr marL="0" marR="0" lvl="0" indent="-228600" fontAlgn="auto">
              <a:spcBef>
                <a:spcPts val="1000"/>
              </a:spcBef>
              <a:spcAft>
                <a:spcPts val="0"/>
              </a:spcAft>
              <a:buClrTx/>
              <a:buSzTx/>
              <a:buFont typeface="Arial"/>
              <a:buChar char="•"/>
              <a:tabLst/>
              <a:defRPr/>
            </a:pPr>
            <a:r>
              <a:rPr lang="en-US" sz="2000" err="1">
                <a:solidFill>
                  <a:srgbClr val="2A4B6D"/>
                </a:solidFill>
              </a:rPr>
              <a:t>Voor</a:t>
            </a:r>
            <a:r>
              <a:rPr lang="en-US" sz="2000">
                <a:solidFill>
                  <a:srgbClr val="2A4B6D"/>
                </a:solidFill>
              </a:rPr>
              <a:t> + 18 </a:t>
            </a:r>
            <a:r>
              <a:rPr lang="en-US" sz="2000" err="1">
                <a:solidFill>
                  <a:srgbClr val="2A4B6D"/>
                </a:solidFill>
              </a:rPr>
              <a:t>jarigen</a:t>
            </a:r>
            <a:endParaRPr kumimoji="0" lang="en-US" sz="2000" b="0" i="0" u="none" strike="noStrike" kern="1200" cap="none" spc="0" normalizeH="0" baseline="0" noProof="0">
              <a:ln>
                <a:noFill/>
              </a:ln>
              <a:solidFill>
                <a:srgbClr val="2A4B6D"/>
              </a:solidFill>
              <a:effectLst/>
              <a:uLnTx/>
              <a:uFillTx/>
            </a:endParaRPr>
          </a:p>
          <a:p>
            <a:pPr marL="0" marR="0" lvl="0" indent="-228600" fontAlgn="auto">
              <a:spcBef>
                <a:spcPts val="1000"/>
              </a:spcBef>
              <a:spcAft>
                <a:spcPts val="0"/>
              </a:spcAft>
              <a:buClrTx/>
              <a:buSzTx/>
              <a:buFont typeface="Arial"/>
              <a:buChar char="•"/>
              <a:tabLst/>
              <a:defRPr/>
            </a:pPr>
            <a:r>
              <a:rPr kumimoji="0" lang="en-US" sz="2000" b="0" i="0" u="none" strike="noStrike" kern="1200" cap="none" spc="0" normalizeH="0" baseline="0" noProof="0" err="1">
                <a:ln>
                  <a:noFill/>
                </a:ln>
                <a:solidFill>
                  <a:srgbClr val="2A4B6D"/>
                </a:solidFill>
                <a:effectLst/>
                <a:uLnTx/>
                <a:uFillTx/>
              </a:rPr>
              <a:t>Internationaal</a:t>
            </a:r>
            <a:r>
              <a:rPr kumimoji="0" lang="en-US" sz="2000" b="0" i="0" u="none" strike="noStrike" kern="1200" cap="none" spc="0" normalizeH="0" baseline="0" noProof="0">
                <a:ln>
                  <a:noFill/>
                </a:ln>
                <a:solidFill>
                  <a:srgbClr val="2A4B6D"/>
                </a:solidFill>
                <a:effectLst/>
                <a:uLnTx/>
                <a:uFillTx/>
              </a:rPr>
              <a:t> </a:t>
            </a:r>
            <a:r>
              <a:rPr kumimoji="0" lang="en-US" sz="2000" b="0" i="0" u="none" strike="noStrike" kern="1200" cap="none" spc="0" normalizeH="0" baseline="0" noProof="0" err="1">
                <a:ln>
                  <a:noFill/>
                </a:ln>
                <a:solidFill>
                  <a:srgbClr val="2A4B6D"/>
                </a:solidFill>
                <a:effectLst/>
                <a:uLnTx/>
                <a:uFillTx/>
              </a:rPr>
              <a:t>gevalideerd</a:t>
            </a:r>
            <a:endParaRPr kumimoji="0" lang="en-US" b="0" i="0" u="none" strike="noStrike" kern="1200" cap="none" spc="0" normalizeH="0" baseline="0" noProof="0">
              <a:ln>
                <a:noFill/>
              </a:ln>
              <a:solidFill>
                <a:srgbClr val="2A4B6D"/>
              </a:solidFill>
              <a:effectLst/>
              <a:uLnTx/>
              <a:uFillTx/>
            </a:endParaRPr>
          </a:p>
        </p:txBody>
      </p:sp>
      <p:pic>
        <p:nvPicPr>
          <p:cNvPr id="4" name="Afbeelding 3">
            <a:extLst>
              <a:ext uri="{FF2B5EF4-FFF2-40B4-BE49-F238E27FC236}">
                <a16:creationId xmlns:a16="http://schemas.microsoft.com/office/drawing/2014/main" id="{8D321686-E6B6-EC3E-A8BE-11D49F0DBD2B}"/>
              </a:ext>
            </a:extLst>
          </p:cNvPr>
          <p:cNvPicPr>
            <a:picLocks noChangeAspect="1"/>
          </p:cNvPicPr>
          <p:nvPr/>
        </p:nvPicPr>
        <p:blipFill>
          <a:blip r:embed="rId4"/>
          <a:srcRect r="7443" b="-2"/>
          <a:stretch>
            <a:fillRect/>
          </a:stretch>
        </p:blipFill>
        <p:spPr>
          <a:xfrm>
            <a:off x="6573583" y="1576388"/>
            <a:ext cx="4780217" cy="4105955"/>
          </a:xfrm>
          <a:prstGeom prst="rect">
            <a:avLst/>
          </a:prstGeom>
          <a:noFill/>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1162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3"/>
          <a:stretch>
            <a:fillRect/>
          </a:stretch>
        </p:blipFill>
        <p:spPr>
          <a:xfrm>
            <a:off x="276968" y="1549401"/>
            <a:ext cx="11637363" cy="4306740"/>
          </a:xfrm>
          <a:prstGeom prst="rect">
            <a:avLst/>
          </a:prstGeom>
          <a:ln>
            <a:solidFill>
              <a:schemeClr val="tx1"/>
            </a:solidFill>
          </a:ln>
        </p:spPr>
      </p:pic>
      <p:sp>
        <p:nvSpPr>
          <p:cNvPr id="4" name="Titel 1"/>
          <p:cNvSpPr>
            <a:spLocks noGrp="1"/>
          </p:cNvSpPr>
          <p:nvPr>
            <p:ph type="title"/>
          </p:nvPr>
        </p:nvSpPr>
        <p:spPr>
          <a:xfrm>
            <a:off x="276968" y="502212"/>
            <a:ext cx="10515600" cy="1325563"/>
          </a:xfrm>
        </p:spPr>
        <p:txBody>
          <a:bodyPr/>
          <a:lstStyle/>
          <a:p>
            <a:r>
              <a:rPr lang="nl-BE" b="1">
                <a:solidFill>
                  <a:srgbClr val="C96858"/>
                </a:solidFill>
              </a:rPr>
              <a:t>Indicatie</a:t>
            </a:r>
            <a:r>
              <a:rPr lang="nl-BE" b="1"/>
              <a:t> voor een gokstoornis?</a:t>
            </a:r>
          </a:p>
        </p:txBody>
      </p:sp>
    </p:spTree>
    <p:extLst>
      <p:ext uri="{BB962C8B-B14F-4D97-AF65-F5344CB8AC3E}">
        <p14:creationId xmlns:p14="http://schemas.microsoft.com/office/powerpoint/2010/main" val="3825943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3C2C9-D062-3F54-7A7A-FB953F19022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E8F3B6-60B2-88F7-5D94-9DF8A6A7012C}"/>
              </a:ext>
            </a:extLst>
          </p:cNvPr>
          <p:cNvSpPr>
            <a:spLocks noGrp="1"/>
          </p:cNvSpPr>
          <p:nvPr>
            <p:ph type="title"/>
          </p:nvPr>
        </p:nvSpPr>
        <p:spPr>
          <a:xfrm>
            <a:off x="1219200" y="1598814"/>
            <a:ext cx="7665720" cy="1325563"/>
          </a:xfrm>
        </p:spPr>
        <p:txBody>
          <a:bodyPr>
            <a:normAutofit/>
          </a:bodyPr>
          <a:lstStyle/>
          <a:p>
            <a:r>
              <a:rPr lang="en-US"/>
              <a:t>Wat is </a:t>
            </a:r>
            <a:r>
              <a:rPr lang="en-US" err="1"/>
              <a:t>gokken</a:t>
            </a:r>
            <a:r>
              <a:rPr lang="en-US"/>
              <a:t>?</a:t>
            </a:r>
          </a:p>
        </p:txBody>
      </p:sp>
    </p:spTree>
    <p:extLst>
      <p:ext uri="{BB962C8B-B14F-4D97-AF65-F5344CB8AC3E}">
        <p14:creationId xmlns:p14="http://schemas.microsoft.com/office/powerpoint/2010/main" val="4276457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Begeleiding</a:t>
            </a:r>
          </a:p>
        </p:txBody>
      </p:sp>
      <p:sp>
        <p:nvSpPr>
          <p:cNvPr id="5" name="Rectangle 2"/>
          <p:cNvSpPr>
            <a:spLocks noChangeArrowheads="1"/>
          </p:cNvSpPr>
          <p:nvPr/>
        </p:nvSpPr>
        <p:spPr bwMode="auto">
          <a:xfrm>
            <a:off x="2393244" y="247226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4" name="Rectangle 4"/>
          <p:cNvSpPr>
            <a:spLocks noChangeArrowheads="1"/>
          </p:cNvSpPr>
          <p:nvPr/>
        </p:nvSpPr>
        <p:spPr bwMode="auto">
          <a:xfrm>
            <a:off x="1806222" y="2314574"/>
            <a:ext cx="1533086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BE"/>
          </a:p>
        </p:txBody>
      </p:sp>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814" y="2557407"/>
            <a:ext cx="8205608" cy="1929344"/>
          </a:xfrm>
          <a:prstGeom prst="rect">
            <a:avLst/>
          </a:prstGeom>
        </p:spPr>
      </p:pic>
      <p:pic>
        <p:nvPicPr>
          <p:cNvPr id="7" name="Picture 6">
            <a:extLst>
              <a:ext uri="{FF2B5EF4-FFF2-40B4-BE49-F238E27FC236}">
                <a16:creationId xmlns:a16="http://schemas.microsoft.com/office/drawing/2014/main" id="{50287F6C-6713-4D6E-9495-DFAC591FAFA5}"/>
              </a:ext>
            </a:extLst>
          </p:cNvPr>
          <p:cNvPicPr>
            <a:picLocks noChangeAspect="1"/>
          </p:cNvPicPr>
          <p:nvPr/>
        </p:nvPicPr>
        <p:blipFill>
          <a:blip r:embed="rId4"/>
          <a:stretch>
            <a:fillRect/>
          </a:stretch>
        </p:blipFill>
        <p:spPr>
          <a:xfrm>
            <a:off x="752635" y="2027250"/>
            <a:ext cx="2487781" cy="3514417"/>
          </a:xfrm>
          <a:prstGeom prst="rect">
            <a:avLst/>
          </a:prstGeom>
        </p:spPr>
      </p:pic>
      <p:sp>
        <p:nvSpPr>
          <p:cNvPr id="4" name="Ovaal 3">
            <a:extLst>
              <a:ext uri="{FF2B5EF4-FFF2-40B4-BE49-F238E27FC236}">
                <a16:creationId xmlns:a16="http://schemas.microsoft.com/office/drawing/2014/main" id="{9BA5602A-C870-724B-49BF-B7CE7ADEFDA1}"/>
              </a:ext>
            </a:extLst>
          </p:cNvPr>
          <p:cNvSpPr/>
          <p:nvPr/>
        </p:nvSpPr>
        <p:spPr>
          <a:xfrm>
            <a:off x="6193971" y="2948192"/>
            <a:ext cx="2857500" cy="1289957"/>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ln>
                <a:solidFill>
                  <a:schemeClr val="accent2"/>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endParaRPr>
          </a:p>
        </p:txBody>
      </p:sp>
    </p:spTree>
    <p:extLst>
      <p:ext uri="{BB962C8B-B14F-4D97-AF65-F5344CB8AC3E}">
        <p14:creationId xmlns:p14="http://schemas.microsoft.com/office/powerpoint/2010/main" val="2728708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FD916631-8707-FC89-7E9D-37B23BF364AE}"/>
              </a:ext>
            </a:extLst>
          </p:cNvPr>
          <p:cNvPicPr>
            <a:picLocks noChangeAspect="1"/>
          </p:cNvPicPr>
          <p:nvPr/>
        </p:nvPicPr>
        <p:blipFill>
          <a:blip r:embed="rId3"/>
          <a:stretch>
            <a:fillRect/>
          </a:stretch>
        </p:blipFill>
        <p:spPr>
          <a:xfrm>
            <a:off x="2770461" y="0"/>
            <a:ext cx="6651077" cy="6858000"/>
          </a:xfrm>
          <a:prstGeom prst="rect">
            <a:avLst/>
          </a:prstGeom>
        </p:spPr>
      </p:pic>
    </p:spTree>
    <p:extLst>
      <p:ext uri="{BB962C8B-B14F-4D97-AF65-F5344CB8AC3E}">
        <p14:creationId xmlns:p14="http://schemas.microsoft.com/office/powerpoint/2010/main" val="3252940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0F310A-CDDD-C94F-7816-63D68D2729ED}"/>
              </a:ext>
            </a:extLst>
          </p:cNvPr>
          <p:cNvSpPr>
            <a:spLocks noGrp="1"/>
          </p:cNvSpPr>
          <p:nvPr>
            <p:ph type="title"/>
          </p:nvPr>
        </p:nvSpPr>
        <p:spPr>
          <a:xfrm>
            <a:off x="870492" y="2763147"/>
            <a:ext cx="10458305" cy="1325563"/>
          </a:xfrm>
        </p:spPr>
        <p:txBody>
          <a:bodyPr/>
          <a:lstStyle/>
          <a:p>
            <a:r>
              <a:rPr lang="nl-BE"/>
              <a:t>Welke info over gokken vind jij belangrijk om mee te geven aan cliënten? </a:t>
            </a:r>
          </a:p>
        </p:txBody>
      </p:sp>
    </p:spTree>
    <p:extLst>
      <p:ext uri="{BB962C8B-B14F-4D97-AF65-F5344CB8AC3E}">
        <p14:creationId xmlns:p14="http://schemas.microsoft.com/office/powerpoint/2010/main" val="3304705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2"/>
          <p:cNvSpPr txBox="1"/>
          <p:nvPr/>
        </p:nvSpPr>
        <p:spPr>
          <a:xfrm>
            <a:off x="880385" y="616217"/>
            <a:ext cx="10593184" cy="122770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20000"/>
              </a:lnSpc>
              <a:spcBef>
                <a:spcPts val="0"/>
              </a:spcBef>
              <a:spcAft>
                <a:spcPts val="0"/>
              </a:spcAft>
              <a:buClr>
                <a:srgbClr val="2A4B6D"/>
              </a:buClr>
              <a:buSzPts val="3500"/>
              <a:buFont typeface="Arial"/>
              <a:buNone/>
              <a:tabLst/>
              <a:defRPr/>
            </a:pPr>
            <a:r>
              <a:rPr lang="nl-NL" sz="3500">
                <a:solidFill>
                  <a:srgbClr val="2A4B6D"/>
                </a:solidFill>
                <a:latin typeface="Arial"/>
                <a:ea typeface="Arial"/>
                <a:cs typeface="Arial"/>
                <a:sym typeface="Arial"/>
              </a:rPr>
              <a:t>H</a:t>
            </a:r>
            <a:r>
              <a:rPr kumimoji="0" lang="nl-NL" sz="3500" b="0" i="0" u="none" strike="noStrike" kern="1200" cap="none" spc="0" normalizeH="0" baseline="0" noProof="0">
                <a:ln>
                  <a:noFill/>
                </a:ln>
                <a:solidFill>
                  <a:srgbClr val="2A4B6D"/>
                </a:solidFill>
                <a:effectLst/>
                <a:uLnTx/>
                <a:uFillTx/>
                <a:latin typeface="Arial"/>
                <a:ea typeface="Arial"/>
                <a:cs typeface="Arial"/>
                <a:sym typeface="Arial"/>
              </a:rPr>
              <a:t>oe geef je info/advies over gokken?</a:t>
            </a:r>
            <a:endParaRPr kumimoji="0" sz="1800" b="0" i="0" u="none" strike="noStrike" kern="1200" cap="none" spc="0" normalizeH="0" baseline="0" noProof="0">
              <a:ln>
                <a:noFill/>
              </a:ln>
              <a:solidFill>
                <a:srgbClr val="2A4B6D"/>
              </a:solidFill>
              <a:effectLst/>
              <a:uLnTx/>
              <a:uFillTx/>
              <a:latin typeface="Arial" panose="020B0604020202020204"/>
              <a:ea typeface="+mn-ea"/>
              <a:cs typeface="+mn-cs"/>
            </a:endParaRPr>
          </a:p>
          <a:p>
            <a:pPr marL="0" marR="0" lvl="0" indent="0" algn="l" defTabSz="914400" rtl="0" eaLnBrk="1" fontAlgn="auto" latinLnBrk="0" hangingPunct="1">
              <a:lnSpc>
                <a:spcPct val="120000"/>
              </a:lnSpc>
              <a:spcBef>
                <a:spcPts val="0"/>
              </a:spcBef>
              <a:spcAft>
                <a:spcPts val="0"/>
              </a:spcAft>
              <a:buClr>
                <a:srgbClr val="6FABAE"/>
              </a:buClr>
              <a:buSzPts val="2000"/>
              <a:buFont typeface="Arial"/>
              <a:buNone/>
              <a:tabLst/>
              <a:defRPr/>
            </a:pPr>
            <a:endParaRPr kumimoji="0" sz="2400" b="0" i="0" u="none" strike="noStrike" kern="1200" cap="none" spc="0" normalizeH="0" baseline="0" noProof="0">
              <a:ln>
                <a:noFill/>
              </a:ln>
              <a:solidFill>
                <a:srgbClr val="6FABAE"/>
              </a:solidFill>
              <a:effectLst/>
              <a:uLnTx/>
              <a:uFillTx/>
              <a:latin typeface="Arial"/>
              <a:ea typeface="Arial"/>
              <a:cs typeface="Arial"/>
              <a:sym typeface="Arial"/>
            </a:endParaRPr>
          </a:p>
        </p:txBody>
      </p:sp>
      <p:sp>
        <p:nvSpPr>
          <p:cNvPr id="311" name="Google Shape;311;p22"/>
          <p:cNvSpPr txBox="1"/>
          <p:nvPr/>
        </p:nvSpPr>
        <p:spPr>
          <a:xfrm>
            <a:off x="838201" y="2698749"/>
            <a:ext cx="11071302" cy="4521201"/>
          </a:xfrm>
          <a:prstGeom prst="rect">
            <a:avLst/>
          </a:prstGeom>
          <a:noFill/>
          <a:ln>
            <a:noFill/>
          </a:ln>
        </p:spPr>
        <p:txBody>
          <a:bodyPr spcFirstLastPara="1" wrap="square" lIns="91425" tIns="45700" rIns="91425" bIns="45700" anchor="t" anchorCtr="0">
            <a:normAutofit/>
          </a:bodyPr>
          <a:lstStyle/>
          <a:p>
            <a:pPr marL="228600" marR="0" lvl="0" indent="-114300" algn="l" defTabSz="914400" rtl="0" eaLnBrk="1" fontAlgn="auto" latinLnBrk="0" hangingPunct="1">
              <a:lnSpc>
                <a:spcPct val="90000"/>
              </a:lnSpc>
              <a:spcBef>
                <a:spcPts val="0"/>
              </a:spcBef>
              <a:spcAft>
                <a:spcPts val="0"/>
              </a:spcAft>
              <a:buClr>
                <a:srgbClr val="2A4B6D"/>
              </a:buClr>
              <a:buSzPts val="1800"/>
              <a:buFont typeface="Arial"/>
              <a:buNone/>
              <a:tabLst/>
              <a:defRPr/>
            </a:pPr>
            <a:endParaRPr kumimoji="0" sz="1800" b="0" i="0" u="none" strike="noStrike" kern="1200" cap="none" spc="0" normalizeH="0" baseline="0" noProof="0">
              <a:ln>
                <a:noFill/>
              </a:ln>
              <a:solidFill>
                <a:srgbClr val="2A4B6D"/>
              </a:solidFill>
              <a:effectLst/>
              <a:uLnTx/>
              <a:uFillTx/>
              <a:latin typeface="Verdana"/>
              <a:ea typeface="Verdana"/>
              <a:cs typeface="Verdana"/>
              <a:sym typeface="Verdana"/>
            </a:endParaRPr>
          </a:p>
          <a:p>
            <a:pPr marL="0" marR="0" lvl="0" indent="0" algn="l" defTabSz="914400" rtl="0" eaLnBrk="1" fontAlgn="auto" latinLnBrk="0" hangingPunct="1">
              <a:lnSpc>
                <a:spcPct val="90000"/>
              </a:lnSpc>
              <a:spcBef>
                <a:spcPts val="1000"/>
              </a:spcBef>
              <a:spcAft>
                <a:spcPts val="0"/>
              </a:spcAft>
              <a:buClr>
                <a:srgbClr val="2A4B6D"/>
              </a:buClr>
              <a:buSzPts val="1800"/>
              <a:buFont typeface="Arial"/>
              <a:buNone/>
              <a:tabLst/>
              <a:defRPr/>
            </a:pPr>
            <a:endParaRPr kumimoji="0" sz="1800" b="0" i="0" u="none" strike="noStrike" kern="1200" cap="none" spc="0" normalizeH="0" baseline="0" noProof="0">
              <a:ln>
                <a:noFill/>
              </a:ln>
              <a:solidFill>
                <a:srgbClr val="2A4B6D"/>
              </a:solidFill>
              <a:effectLst/>
              <a:uLnTx/>
              <a:uFillTx/>
              <a:latin typeface="Verdana"/>
              <a:ea typeface="Verdana"/>
              <a:cs typeface="Verdana"/>
              <a:sym typeface="Verdana"/>
            </a:endParaRPr>
          </a:p>
          <a:p>
            <a:pPr marL="228600" marR="0" lvl="0" indent="-114300" algn="l" defTabSz="914400" rtl="0" eaLnBrk="1" fontAlgn="auto" latinLnBrk="0" hangingPunct="1">
              <a:lnSpc>
                <a:spcPct val="90000"/>
              </a:lnSpc>
              <a:spcBef>
                <a:spcPts val="1000"/>
              </a:spcBef>
              <a:spcAft>
                <a:spcPts val="0"/>
              </a:spcAft>
              <a:buClr>
                <a:srgbClr val="2A4B6D"/>
              </a:buClr>
              <a:buSzPts val="1800"/>
              <a:buFont typeface="Arial"/>
              <a:buNone/>
              <a:tabLst/>
              <a:defRPr/>
            </a:pPr>
            <a:endParaRPr kumimoji="0" sz="1800" b="0" i="0" u="none" strike="noStrike" kern="1200" cap="none" spc="0" normalizeH="0" baseline="0" noProof="0">
              <a:ln>
                <a:noFill/>
              </a:ln>
              <a:solidFill>
                <a:srgbClr val="2A4B6D"/>
              </a:solidFill>
              <a:effectLst/>
              <a:uLnTx/>
              <a:uFillTx/>
              <a:latin typeface="Verdana"/>
              <a:ea typeface="Verdana"/>
              <a:cs typeface="Verdana"/>
              <a:sym typeface="Verdana"/>
            </a:endParaRPr>
          </a:p>
          <a:p>
            <a:pPr marL="228600" marR="0" lvl="0" indent="-114300" algn="l" defTabSz="914400" rtl="0" eaLnBrk="1" fontAlgn="auto" latinLnBrk="0" hangingPunct="1">
              <a:lnSpc>
                <a:spcPct val="90000"/>
              </a:lnSpc>
              <a:spcBef>
                <a:spcPts val="1000"/>
              </a:spcBef>
              <a:spcAft>
                <a:spcPts val="0"/>
              </a:spcAft>
              <a:buClr>
                <a:srgbClr val="2A4B6D"/>
              </a:buClr>
              <a:buSzPts val="1800"/>
              <a:buFont typeface="Arial"/>
              <a:buNone/>
              <a:tabLst/>
              <a:defRPr/>
            </a:pPr>
            <a:endParaRPr kumimoji="0" sz="1800" b="0" i="0" u="none" strike="noStrike" kern="1200" cap="none" spc="0" normalizeH="0" baseline="0" noProof="0">
              <a:ln>
                <a:noFill/>
              </a:ln>
              <a:solidFill>
                <a:srgbClr val="2A4B6D"/>
              </a:solidFill>
              <a:effectLst/>
              <a:uLnTx/>
              <a:uFillTx/>
              <a:latin typeface="Verdana"/>
              <a:ea typeface="Verdana"/>
              <a:cs typeface="Verdana"/>
              <a:sym typeface="Verdana"/>
            </a:endParaRPr>
          </a:p>
          <a:p>
            <a:pPr marL="228600" marR="0" lvl="0" indent="-114300" algn="l" defTabSz="914400" rtl="0" eaLnBrk="1" fontAlgn="auto" latinLnBrk="0" hangingPunct="1">
              <a:lnSpc>
                <a:spcPct val="90000"/>
              </a:lnSpc>
              <a:spcBef>
                <a:spcPts val="1000"/>
              </a:spcBef>
              <a:spcAft>
                <a:spcPts val="0"/>
              </a:spcAft>
              <a:buClr>
                <a:srgbClr val="2A4B6D"/>
              </a:buClr>
              <a:buSzPts val="1800"/>
              <a:buFont typeface="Arial"/>
              <a:buNone/>
              <a:tabLst/>
              <a:defRPr/>
            </a:pPr>
            <a:endParaRPr kumimoji="0" sz="1800" b="0" i="0" u="none" strike="noStrike" kern="1200" cap="none" spc="0" normalizeH="0" baseline="0" noProof="0">
              <a:ln>
                <a:noFill/>
              </a:ln>
              <a:solidFill>
                <a:srgbClr val="2A4B6D"/>
              </a:solidFill>
              <a:effectLst/>
              <a:uLnTx/>
              <a:uFillTx/>
              <a:latin typeface="Verdana"/>
              <a:ea typeface="Verdana"/>
              <a:cs typeface="Verdana"/>
              <a:sym typeface="Verdana"/>
            </a:endParaRPr>
          </a:p>
        </p:txBody>
      </p:sp>
      <p:grpSp>
        <p:nvGrpSpPr>
          <p:cNvPr id="312" name="Google Shape;312;p22"/>
          <p:cNvGrpSpPr/>
          <p:nvPr/>
        </p:nvGrpSpPr>
        <p:grpSpPr>
          <a:xfrm>
            <a:off x="1850913" y="1503599"/>
            <a:ext cx="8368503" cy="1195150"/>
            <a:chOff x="0" y="527726"/>
            <a:chExt cx="8368503" cy="1195150"/>
          </a:xfrm>
        </p:grpSpPr>
        <p:sp>
          <p:nvSpPr>
            <p:cNvPr id="313" name="Google Shape;313;p22"/>
            <p:cNvSpPr/>
            <p:nvPr/>
          </p:nvSpPr>
          <p:spPr>
            <a:xfrm>
              <a:off x="0" y="527726"/>
              <a:ext cx="2987875" cy="1195150"/>
            </a:xfrm>
            <a:prstGeom prst="chevron">
              <a:avLst>
                <a:gd name="adj" fmla="val 50000"/>
              </a:avLst>
            </a:prstGeom>
            <a:gradFill>
              <a:gsLst>
                <a:gs pos="0">
                  <a:srgbClr val="E2B3AD"/>
                </a:gs>
                <a:gs pos="50000">
                  <a:srgbClr val="DCA59F"/>
                </a:gs>
                <a:gs pos="100000">
                  <a:srgbClr val="DA968E"/>
                </a:gs>
              </a:gsLst>
              <a:lin ang="54000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A4B6D"/>
                </a:solidFill>
                <a:effectLst/>
                <a:uLnTx/>
                <a:uFillTx/>
                <a:latin typeface="Arial" panose="020B0604020202020204"/>
                <a:ea typeface="+mn-ea"/>
                <a:cs typeface="+mn-cs"/>
              </a:endParaRPr>
            </a:p>
          </p:txBody>
        </p:sp>
        <p:sp>
          <p:nvSpPr>
            <p:cNvPr id="314" name="Google Shape;314;p22"/>
            <p:cNvSpPr txBox="1"/>
            <p:nvPr/>
          </p:nvSpPr>
          <p:spPr>
            <a:xfrm>
              <a:off x="597575" y="527726"/>
              <a:ext cx="1792725" cy="1195150"/>
            </a:xfrm>
            <a:prstGeom prst="rect">
              <a:avLst/>
            </a:prstGeom>
            <a:noFill/>
            <a:ln>
              <a:noFill/>
            </a:ln>
          </p:spPr>
          <p:txBody>
            <a:bodyPr spcFirstLastPara="1" wrap="square" lIns="144000" tIns="48000" rIns="48000" bIns="4800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nl-NL" sz="3600" b="0" i="0" u="none" strike="noStrike" kern="1200" cap="none" spc="0" normalizeH="0" baseline="0" noProof="0">
                <a:ln>
                  <a:noFill/>
                </a:ln>
                <a:solidFill>
                  <a:srgbClr val="2A4B6D"/>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nl-NL" sz="3600" b="0" i="0" u="none" strike="noStrike" kern="1200" cap="none" spc="0" normalizeH="0" baseline="0" noProof="0">
                  <a:ln>
                    <a:noFill/>
                  </a:ln>
                  <a:solidFill>
                    <a:srgbClr val="2A4B6D"/>
                  </a:solidFill>
                  <a:effectLst/>
                  <a:uLnTx/>
                  <a:uFillTx/>
                  <a:latin typeface="Arial"/>
                  <a:ea typeface="Arial"/>
                  <a:cs typeface="Arial"/>
                  <a:sym typeface="Arial"/>
                </a:rPr>
                <a:t>Vraag	</a:t>
              </a:r>
              <a:endParaRPr kumimoji="0" sz="3600" b="0" i="0" u="none" strike="noStrike" kern="1200" cap="none" spc="0" normalizeH="0" baseline="0" noProof="0">
                <a:ln>
                  <a:noFill/>
                </a:ln>
                <a:solidFill>
                  <a:srgbClr val="2A4B6D"/>
                </a:solidFill>
                <a:effectLst/>
                <a:uLnTx/>
                <a:uFillTx/>
                <a:latin typeface="Arial"/>
                <a:ea typeface="Arial"/>
                <a:cs typeface="Arial"/>
                <a:sym typeface="Arial"/>
              </a:endParaRPr>
            </a:p>
          </p:txBody>
        </p:sp>
        <p:sp>
          <p:nvSpPr>
            <p:cNvPr id="315" name="Google Shape;315;p22"/>
            <p:cNvSpPr/>
            <p:nvPr/>
          </p:nvSpPr>
          <p:spPr>
            <a:xfrm>
              <a:off x="2691540" y="527726"/>
              <a:ext cx="2987875" cy="1195150"/>
            </a:xfrm>
            <a:prstGeom prst="chevron">
              <a:avLst>
                <a:gd name="adj" fmla="val 50000"/>
              </a:avLst>
            </a:prstGeom>
            <a:gradFill>
              <a:gsLst>
                <a:gs pos="0">
                  <a:srgbClr val="BFDAB0"/>
                </a:gs>
                <a:gs pos="50000">
                  <a:srgbClr val="B4D3A3"/>
                </a:gs>
                <a:gs pos="100000">
                  <a:srgbClr val="A9CF93"/>
                </a:gs>
              </a:gsLst>
              <a:lin ang="54000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A4B6D"/>
                </a:solidFill>
                <a:effectLst/>
                <a:uLnTx/>
                <a:uFillTx/>
                <a:latin typeface="Arial" panose="020B0604020202020204"/>
                <a:ea typeface="+mn-ea"/>
                <a:cs typeface="+mn-cs"/>
              </a:endParaRPr>
            </a:p>
          </p:txBody>
        </p:sp>
        <p:sp>
          <p:nvSpPr>
            <p:cNvPr id="316" name="Google Shape;316;p22"/>
            <p:cNvSpPr txBox="1"/>
            <p:nvPr/>
          </p:nvSpPr>
          <p:spPr>
            <a:xfrm>
              <a:off x="3289115" y="527726"/>
              <a:ext cx="1792725" cy="1195150"/>
            </a:xfrm>
            <a:prstGeom prst="rect">
              <a:avLst/>
            </a:prstGeom>
            <a:noFill/>
            <a:ln>
              <a:noFill/>
            </a:ln>
          </p:spPr>
          <p:txBody>
            <a:bodyPr spcFirstLastPara="1" wrap="square" lIns="144000" tIns="48000" rIns="48000" bIns="4800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nl-NL" sz="3600" b="0" i="0" u="none" strike="noStrike" kern="1200" cap="none" spc="0" normalizeH="0" baseline="0" noProof="0">
                  <a:ln>
                    <a:noFill/>
                  </a:ln>
                  <a:solidFill>
                    <a:srgbClr val="2A4B6D"/>
                  </a:solidFill>
                  <a:effectLst/>
                  <a:uLnTx/>
                  <a:uFillTx/>
                  <a:latin typeface="Arial"/>
                  <a:ea typeface="Arial"/>
                  <a:cs typeface="Arial"/>
                  <a:sym typeface="Arial"/>
                </a:rPr>
                <a:t>Geef</a:t>
              </a:r>
              <a:endParaRPr kumimoji="0" sz="3600" b="0" i="0" u="none" strike="noStrike" kern="1200" cap="none" spc="0" normalizeH="0" baseline="0" noProof="0">
                <a:ln>
                  <a:noFill/>
                </a:ln>
                <a:solidFill>
                  <a:srgbClr val="2A4B6D"/>
                </a:solidFill>
                <a:effectLst/>
                <a:uLnTx/>
                <a:uFillTx/>
                <a:latin typeface="Arial"/>
                <a:ea typeface="Arial"/>
                <a:cs typeface="Arial"/>
                <a:sym typeface="Arial"/>
              </a:endParaRPr>
            </a:p>
          </p:txBody>
        </p:sp>
        <p:sp>
          <p:nvSpPr>
            <p:cNvPr id="317" name="Google Shape;317;p22"/>
            <p:cNvSpPr/>
            <p:nvPr/>
          </p:nvSpPr>
          <p:spPr>
            <a:xfrm>
              <a:off x="5380628" y="527726"/>
              <a:ext cx="2987875" cy="1195150"/>
            </a:xfrm>
            <a:prstGeom prst="chevron">
              <a:avLst>
                <a:gd name="adj" fmla="val 50000"/>
              </a:avLst>
            </a:prstGeom>
            <a:gradFill>
              <a:gsLst>
                <a:gs pos="0">
                  <a:srgbClr val="B5D1D3"/>
                </a:gs>
                <a:gs pos="50000">
                  <a:srgbClr val="A8C8CA"/>
                </a:gs>
                <a:gs pos="100000">
                  <a:srgbClr val="9AC3C5"/>
                </a:gs>
              </a:gsLst>
              <a:lin ang="54000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A4B6D"/>
                </a:solidFill>
                <a:effectLst/>
                <a:uLnTx/>
                <a:uFillTx/>
                <a:latin typeface="Arial" panose="020B0604020202020204"/>
                <a:ea typeface="+mn-ea"/>
                <a:cs typeface="+mn-cs"/>
              </a:endParaRPr>
            </a:p>
          </p:txBody>
        </p:sp>
        <p:sp>
          <p:nvSpPr>
            <p:cNvPr id="318" name="Google Shape;318;p22"/>
            <p:cNvSpPr txBox="1"/>
            <p:nvPr/>
          </p:nvSpPr>
          <p:spPr>
            <a:xfrm>
              <a:off x="5978203" y="527726"/>
              <a:ext cx="1792725" cy="1195150"/>
            </a:xfrm>
            <a:prstGeom prst="rect">
              <a:avLst/>
            </a:prstGeom>
            <a:noFill/>
            <a:ln>
              <a:noFill/>
            </a:ln>
          </p:spPr>
          <p:txBody>
            <a:bodyPr spcFirstLastPara="1" wrap="square" lIns="144000" tIns="48000" rIns="48000" bIns="48000"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nl-NL" sz="3600" b="0" i="0" u="none" strike="noStrike" kern="1200" cap="none" spc="0" normalizeH="0" baseline="0" noProof="0">
                  <a:ln>
                    <a:noFill/>
                  </a:ln>
                  <a:solidFill>
                    <a:srgbClr val="2A4B6D"/>
                  </a:solidFill>
                  <a:effectLst/>
                  <a:uLnTx/>
                  <a:uFillTx/>
                  <a:latin typeface="Arial"/>
                  <a:ea typeface="Arial"/>
                  <a:cs typeface="Arial"/>
                  <a:sym typeface="Arial"/>
                </a:rPr>
                <a:t>Vraag</a:t>
              </a:r>
              <a:endParaRPr kumimoji="0" sz="3600" b="0" i="0" u="none" strike="noStrike" kern="1200" cap="none" spc="0" normalizeH="0" baseline="0" noProof="0">
                <a:ln>
                  <a:noFill/>
                </a:ln>
                <a:solidFill>
                  <a:srgbClr val="2A4B6D"/>
                </a:solidFill>
                <a:effectLst/>
                <a:uLnTx/>
                <a:uFillTx/>
                <a:latin typeface="Arial"/>
                <a:ea typeface="Arial"/>
                <a:cs typeface="Arial"/>
                <a:sym typeface="Arial"/>
              </a:endParaRPr>
            </a:p>
          </p:txBody>
        </p:sp>
      </p:grpSp>
      <p:sp>
        <p:nvSpPr>
          <p:cNvPr id="2" name="Tekstvak 1">
            <a:extLst>
              <a:ext uri="{FF2B5EF4-FFF2-40B4-BE49-F238E27FC236}">
                <a16:creationId xmlns:a16="http://schemas.microsoft.com/office/drawing/2014/main" id="{26AD489E-FA3D-16F5-0068-E4A6FBFE2988}"/>
              </a:ext>
            </a:extLst>
          </p:cNvPr>
          <p:cNvSpPr txBox="1"/>
          <p:nvPr/>
        </p:nvSpPr>
        <p:spPr>
          <a:xfrm>
            <a:off x="1592222" y="2761065"/>
            <a:ext cx="288098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D98D72"/>
                </a:solidFill>
                <a:effectLst/>
                <a:uLnTx/>
                <a:uFillTx/>
                <a:latin typeface="Arial" panose="020B0604020202020204"/>
                <a:ea typeface="+mn-ea"/>
                <a:cs typeface="+mn-cs"/>
              </a:rPr>
              <a:t>Suggestie: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2A4B6D"/>
                </a:solidFill>
                <a:effectLst/>
                <a:uLnTx/>
                <a:uFillTx/>
                <a:latin typeface="Arial" panose="020B0604020202020204"/>
                <a:ea typeface="+mn-ea"/>
                <a:cs typeface="+mn-cs"/>
              </a:rPr>
              <a:t>Vraag toestemming en wek interesse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2A4B6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a:ln>
                  <a:noFill/>
                </a:ln>
                <a:solidFill>
                  <a:srgbClr val="2A4B6D"/>
                </a:solidFill>
                <a:effectLst/>
                <a:uLnTx/>
                <a:uFillTx/>
                <a:latin typeface="Arial" panose="020B0604020202020204"/>
                <a:ea typeface="+mn-ea"/>
                <a:cs typeface="+mn-cs"/>
              </a:rPr>
              <a:t>Wat weet je al over/zou je willen weten over gokken of gokproblemen?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2A4B6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a:ln>
                  <a:noFill/>
                </a:ln>
                <a:solidFill>
                  <a:srgbClr val="2A4B6D"/>
                </a:solidFill>
                <a:effectLst/>
                <a:uLnTx/>
                <a:uFillTx/>
                <a:latin typeface="Arial" panose="020B0604020202020204"/>
                <a:ea typeface="+mn-ea"/>
                <a:cs typeface="+mn-cs"/>
              </a:rPr>
              <a:t>Is het goed als ik je hier wat meer over vertel? </a:t>
            </a:r>
          </a:p>
        </p:txBody>
      </p:sp>
      <p:sp>
        <p:nvSpPr>
          <p:cNvPr id="5" name="Tekstvak 4">
            <a:extLst>
              <a:ext uri="{FF2B5EF4-FFF2-40B4-BE49-F238E27FC236}">
                <a16:creationId xmlns:a16="http://schemas.microsoft.com/office/drawing/2014/main" id="{4691087A-F654-D9C0-1374-18392BD2634A}"/>
              </a:ext>
            </a:extLst>
          </p:cNvPr>
          <p:cNvSpPr txBox="1"/>
          <p:nvPr/>
        </p:nvSpPr>
        <p:spPr>
          <a:xfrm>
            <a:off x="4561275" y="2766778"/>
            <a:ext cx="288098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D98D72"/>
                </a:solidFill>
                <a:effectLst/>
                <a:uLnTx/>
                <a:uFillTx/>
                <a:latin typeface="Arial" panose="020B0604020202020204"/>
                <a:ea typeface="+mn-ea"/>
                <a:cs typeface="+mn-cs"/>
              </a:rPr>
              <a:t>Suggestie: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2A4B6D"/>
                </a:solidFill>
                <a:effectLst/>
                <a:uLnTx/>
                <a:uFillTx/>
                <a:latin typeface="Arial" panose="020B0604020202020204"/>
                <a:ea typeface="+mn-ea"/>
                <a:cs typeface="+mn-cs"/>
              </a:rPr>
              <a:t>Geef informatie/advies – benoem bezorgdheid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rgbClr val="2A4B6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2A4B6D"/>
                </a:solidFill>
                <a:effectLst/>
                <a:uLnTx/>
                <a:uFillTx/>
                <a:latin typeface="Arial" panose="020B0604020202020204"/>
                <a:ea typeface="+mn-ea"/>
                <a:cs typeface="+mn-cs"/>
              </a:rPr>
              <a:t>Gebruik de folder om informatie samen door te nemen.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2A4B6D"/>
              </a:solidFill>
              <a:effectLst/>
              <a:uLnTx/>
              <a:uFillTx/>
              <a:latin typeface="Arial" panose="020B0604020202020204"/>
              <a:ea typeface="+mn-ea"/>
              <a:cs typeface="+mn-cs"/>
            </a:endParaRPr>
          </a:p>
        </p:txBody>
      </p:sp>
      <p:pic>
        <p:nvPicPr>
          <p:cNvPr id="7" name="Afbeelding 6">
            <a:extLst>
              <a:ext uri="{FF2B5EF4-FFF2-40B4-BE49-F238E27FC236}">
                <a16:creationId xmlns:a16="http://schemas.microsoft.com/office/drawing/2014/main" id="{A34175D1-A151-AA8E-5D89-565B9F78966C}"/>
              </a:ext>
            </a:extLst>
          </p:cNvPr>
          <p:cNvPicPr>
            <a:picLocks noChangeAspect="1"/>
          </p:cNvPicPr>
          <p:nvPr/>
        </p:nvPicPr>
        <p:blipFill>
          <a:blip r:embed="rId3"/>
          <a:stretch>
            <a:fillRect/>
          </a:stretch>
        </p:blipFill>
        <p:spPr>
          <a:xfrm>
            <a:off x="5133081" y="4959349"/>
            <a:ext cx="1414320" cy="1665399"/>
          </a:xfrm>
          <a:prstGeom prst="rect">
            <a:avLst/>
          </a:prstGeom>
        </p:spPr>
      </p:pic>
      <p:sp>
        <p:nvSpPr>
          <p:cNvPr id="8" name="Tekstvak 7">
            <a:extLst>
              <a:ext uri="{FF2B5EF4-FFF2-40B4-BE49-F238E27FC236}">
                <a16:creationId xmlns:a16="http://schemas.microsoft.com/office/drawing/2014/main" id="{AD227368-A8D7-0900-ED9A-6723832397E9}"/>
              </a:ext>
            </a:extLst>
          </p:cNvPr>
          <p:cNvSpPr txBox="1"/>
          <p:nvPr/>
        </p:nvSpPr>
        <p:spPr>
          <a:xfrm>
            <a:off x="7530328" y="2772491"/>
            <a:ext cx="268908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D98D72"/>
                </a:solidFill>
                <a:effectLst/>
                <a:uLnTx/>
                <a:uFillTx/>
                <a:latin typeface="Arial" panose="020B0604020202020204"/>
                <a:ea typeface="+mn-ea"/>
                <a:cs typeface="+mn-cs"/>
              </a:rPr>
              <a:t>Suggestie: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a:ln>
                  <a:noFill/>
                </a:ln>
                <a:solidFill>
                  <a:srgbClr val="2A4B6D"/>
                </a:solidFill>
                <a:effectLst/>
                <a:uLnTx/>
                <a:uFillTx/>
                <a:latin typeface="Arial" panose="020B0604020202020204"/>
                <a:ea typeface="+mn-ea"/>
                <a:cs typeface="+mn-cs"/>
              </a:rPr>
              <a:t>Vraag een reactie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2A4B6D"/>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a:ln>
                  <a:noFill/>
                </a:ln>
                <a:solidFill>
                  <a:srgbClr val="2A4B6D"/>
                </a:solidFill>
                <a:effectLst/>
                <a:uLnTx/>
                <a:uFillTx/>
                <a:latin typeface="Arial" panose="020B0604020202020204"/>
                <a:ea typeface="+mn-ea"/>
                <a:cs typeface="+mn-cs"/>
              </a:rPr>
              <a:t>Wat vind je van deze info?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a:ln>
                  <a:noFill/>
                </a:ln>
                <a:solidFill>
                  <a:srgbClr val="2A4B6D"/>
                </a:solidFill>
                <a:effectLst/>
                <a:uLnTx/>
                <a:uFillTx/>
                <a:latin typeface="Arial" panose="020B0604020202020204"/>
                <a:ea typeface="+mn-ea"/>
                <a:cs typeface="+mn-cs"/>
              </a:rPr>
              <a:t>Herken je dit?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a:ln>
                  <a:noFill/>
                </a:ln>
                <a:solidFill>
                  <a:srgbClr val="2A4B6D"/>
                </a:solidFill>
                <a:effectLst/>
                <a:uLnTx/>
                <a:uFillTx/>
                <a:latin typeface="Arial" panose="020B0604020202020204"/>
                <a:ea typeface="+mn-ea"/>
                <a:cs typeface="+mn-cs"/>
              </a:rPr>
              <a:t>Waarover maak jij je het meest zorgen?</a:t>
            </a:r>
            <a:endParaRPr kumimoji="0" lang="nl-BE" sz="1800" b="0" i="1" u="none" strike="noStrike" kern="1200" cap="none" spc="0" normalizeH="0" baseline="0" noProof="0">
              <a:ln>
                <a:noFill/>
              </a:ln>
              <a:solidFill>
                <a:srgbClr val="2A4B6D"/>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0733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1F1D1-DEA6-37A6-6152-1565A8011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8F8CDB-7B3A-E594-CB67-A34E53383D51}"/>
              </a:ext>
            </a:extLst>
          </p:cNvPr>
          <p:cNvSpPr>
            <a:spLocks noGrp="1"/>
          </p:cNvSpPr>
          <p:nvPr>
            <p:ph type="title"/>
          </p:nvPr>
        </p:nvSpPr>
        <p:spPr>
          <a:xfrm>
            <a:off x="-38100" y="539706"/>
            <a:ext cx="10515600" cy="1325563"/>
          </a:xfrm>
        </p:spPr>
        <p:txBody>
          <a:bodyPr>
            <a:normAutofit/>
          </a:bodyPr>
          <a:lstStyle/>
          <a:p>
            <a:r>
              <a:rPr lang="en-US"/>
              <a:t>      </a:t>
            </a:r>
            <a:r>
              <a:rPr lang="en-US" err="1"/>
              <a:t>Informatie</a:t>
            </a:r>
            <a:r>
              <a:rPr lang="en-US"/>
              <a:t> over </a:t>
            </a:r>
            <a:r>
              <a:rPr lang="en-US" err="1"/>
              <a:t>gokken</a:t>
            </a:r>
            <a:r>
              <a:rPr lang="en-US"/>
              <a:t> 			</a:t>
            </a:r>
            <a:br>
              <a:rPr lang="en-US"/>
            </a:br>
            <a:endParaRPr lang="en-US"/>
          </a:p>
        </p:txBody>
      </p:sp>
      <p:pic>
        <p:nvPicPr>
          <p:cNvPr id="2050" name="Picture 2">
            <a:hlinkClick r:id="rId3"/>
            <a:extLst>
              <a:ext uri="{FF2B5EF4-FFF2-40B4-BE49-F238E27FC236}">
                <a16:creationId xmlns:a16="http://schemas.microsoft.com/office/drawing/2014/main" id="{67D1516D-4B12-5944-0659-CCBF518C3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0" y="2480741"/>
            <a:ext cx="1855105" cy="2643158"/>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hlinkClick r:id="rId5"/>
            <a:extLst>
              <a:ext uri="{FF2B5EF4-FFF2-40B4-BE49-F238E27FC236}">
                <a16:creationId xmlns:a16="http://schemas.microsoft.com/office/drawing/2014/main" id="{4AE13449-1A1C-E458-3004-87E184CC724F}"/>
              </a:ext>
            </a:extLst>
          </p:cNvPr>
          <p:cNvPicPr>
            <a:picLocks noChangeAspect="1"/>
          </p:cNvPicPr>
          <p:nvPr/>
        </p:nvPicPr>
        <p:blipFill>
          <a:blip r:embed="rId6"/>
          <a:stretch>
            <a:fillRect/>
          </a:stretch>
        </p:blipFill>
        <p:spPr>
          <a:xfrm>
            <a:off x="8765918" y="2480741"/>
            <a:ext cx="1883763" cy="2423273"/>
          </a:xfrm>
          <a:prstGeom prst="rect">
            <a:avLst/>
          </a:prstGeom>
        </p:spPr>
      </p:pic>
      <p:pic>
        <p:nvPicPr>
          <p:cNvPr id="3" name="Afbeelding 2">
            <a:hlinkClick r:id="rId7"/>
            <a:extLst>
              <a:ext uri="{FF2B5EF4-FFF2-40B4-BE49-F238E27FC236}">
                <a16:creationId xmlns:a16="http://schemas.microsoft.com/office/drawing/2014/main" id="{05E56539-2383-38CC-E7AB-E9EB88B02F1D}"/>
              </a:ext>
            </a:extLst>
          </p:cNvPr>
          <p:cNvPicPr>
            <a:picLocks noChangeAspect="1"/>
          </p:cNvPicPr>
          <p:nvPr/>
        </p:nvPicPr>
        <p:blipFill>
          <a:blip r:embed="rId8"/>
          <a:stretch>
            <a:fillRect/>
          </a:stretch>
        </p:blipFill>
        <p:spPr>
          <a:xfrm>
            <a:off x="898811" y="1756840"/>
            <a:ext cx="4521495" cy="4316280"/>
          </a:xfrm>
          <a:prstGeom prst="rect">
            <a:avLst/>
          </a:prstGeom>
        </p:spPr>
      </p:pic>
      <p:sp>
        <p:nvSpPr>
          <p:cNvPr id="5" name="Tekstvak 4">
            <a:extLst>
              <a:ext uri="{FF2B5EF4-FFF2-40B4-BE49-F238E27FC236}">
                <a16:creationId xmlns:a16="http://schemas.microsoft.com/office/drawing/2014/main" id="{ABD6C8D0-344C-DB42-AB54-F3A466FFECD7}"/>
              </a:ext>
            </a:extLst>
          </p:cNvPr>
          <p:cNvSpPr txBox="1"/>
          <p:nvPr/>
        </p:nvSpPr>
        <p:spPr>
          <a:xfrm>
            <a:off x="7792181" y="1956245"/>
            <a:ext cx="2857500" cy="400110"/>
          </a:xfrm>
          <a:prstGeom prst="rect">
            <a:avLst/>
          </a:prstGeom>
          <a:noFill/>
        </p:spPr>
        <p:txBody>
          <a:bodyPr wrap="square" rtlCol="0">
            <a:spAutoFit/>
          </a:bodyPr>
          <a:lstStyle/>
          <a:p>
            <a:r>
              <a:rPr lang="nl-NL" sz="2000"/>
              <a:t>Brochures</a:t>
            </a:r>
            <a:endParaRPr lang="nl-BE" sz="2000"/>
          </a:p>
        </p:txBody>
      </p:sp>
      <p:sp>
        <p:nvSpPr>
          <p:cNvPr id="6" name="Tekstvak 5">
            <a:extLst>
              <a:ext uri="{FF2B5EF4-FFF2-40B4-BE49-F238E27FC236}">
                <a16:creationId xmlns:a16="http://schemas.microsoft.com/office/drawing/2014/main" id="{221D786A-A65C-5AA1-FEB3-3878638CF366}"/>
              </a:ext>
            </a:extLst>
          </p:cNvPr>
          <p:cNvSpPr txBox="1"/>
          <p:nvPr/>
        </p:nvSpPr>
        <p:spPr>
          <a:xfrm>
            <a:off x="2362200" y="1319257"/>
            <a:ext cx="2857500" cy="400110"/>
          </a:xfrm>
          <a:prstGeom prst="rect">
            <a:avLst/>
          </a:prstGeom>
          <a:noFill/>
        </p:spPr>
        <p:txBody>
          <a:bodyPr wrap="square" rtlCol="0">
            <a:spAutoFit/>
          </a:bodyPr>
          <a:lstStyle/>
          <a:p>
            <a:r>
              <a:rPr lang="nl-NL" sz="2000"/>
              <a:t>Druglijn.be</a:t>
            </a:r>
            <a:endParaRPr lang="nl-BE" sz="2000"/>
          </a:p>
        </p:txBody>
      </p:sp>
      <p:pic>
        <p:nvPicPr>
          <p:cNvPr id="7" name="Afbeelding 6">
            <a:extLst>
              <a:ext uri="{FF2B5EF4-FFF2-40B4-BE49-F238E27FC236}">
                <a16:creationId xmlns:a16="http://schemas.microsoft.com/office/drawing/2014/main" id="{F8E5AB45-785B-3FB4-255C-1729A4B4B624}"/>
              </a:ext>
            </a:extLst>
          </p:cNvPr>
          <p:cNvPicPr>
            <a:picLocks noChangeAspect="1"/>
          </p:cNvPicPr>
          <p:nvPr/>
        </p:nvPicPr>
        <p:blipFill>
          <a:blip r:embed="rId9"/>
          <a:stretch>
            <a:fillRect/>
          </a:stretch>
        </p:blipFill>
        <p:spPr>
          <a:xfrm>
            <a:off x="2351315" y="2785885"/>
            <a:ext cx="1727341" cy="2711402"/>
          </a:xfrm>
          <a:prstGeom prst="rect">
            <a:avLst/>
          </a:prstGeom>
        </p:spPr>
      </p:pic>
    </p:spTree>
    <p:extLst>
      <p:ext uri="{BB962C8B-B14F-4D97-AF65-F5344CB8AC3E}">
        <p14:creationId xmlns:p14="http://schemas.microsoft.com/office/powerpoint/2010/main" val="151503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chor="ctr">
            <a:normAutofit/>
          </a:bodyPr>
          <a:lstStyle/>
          <a:p>
            <a:r>
              <a:rPr lang="nl-NL">
                <a:latin typeface="+mn-lt"/>
              </a:rPr>
              <a:t>Hoe voorkom je dat gokken uit de hand loopt?</a:t>
            </a:r>
            <a:endParaRPr lang="nl-BE">
              <a:latin typeface="+mn-lt"/>
            </a:endParaRPr>
          </a:p>
        </p:txBody>
      </p:sp>
      <p:sp>
        <p:nvSpPr>
          <p:cNvPr id="5" name="Tijdelijke aanduiding voor tekst 2"/>
          <p:cNvSpPr txBox="1">
            <a:spLocks/>
          </p:cNvSpPr>
          <p:nvPr/>
        </p:nvSpPr>
        <p:spPr>
          <a:xfrm>
            <a:off x="1503166" y="2140489"/>
            <a:ext cx="5372100" cy="360483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R="0" lvl="0" fontAlgn="auto">
              <a:spcBef>
                <a:spcPts val="1000"/>
              </a:spcBef>
              <a:spcAft>
                <a:spcPts val="0"/>
              </a:spcAft>
              <a:buClrTx/>
              <a:buSzTx/>
              <a:tabLst/>
              <a:defRPr/>
            </a:pPr>
            <a:r>
              <a:rPr lang="nl-NL" sz="1800"/>
              <a:t>Zie gokken als een activiteit die geld kost. </a:t>
            </a:r>
            <a:endParaRPr lang="en-US"/>
          </a:p>
          <a:p>
            <a:pPr marR="0" lvl="0" fontAlgn="auto">
              <a:spcBef>
                <a:spcPts val="1000"/>
              </a:spcBef>
              <a:spcAft>
                <a:spcPts val="0"/>
              </a:spcAft>
              <a:buClrTx/>
              <a:buSzTx/>
              <a:tabLst/>
              <a:defRPr/>
            </a:pPr>
            <a:r>
              <a:rPr lang="nl-NL" sz="1800"/>
              <a:t>Speel alleen met geld dat je kan missen. </a:t>
            </a:r>
            <a:endParaRPr lang="nl-NL" sz="1800">
              <a:cs typeface="Arial" panose="020B0604020202020204"/>
            </a:endParaRPr>
          </a:p>
          <a:p>
            <a:pPr marR="0" lvl="0" fontAlgn="auto">
              <a:spcBef>
                <a:spcPts val="1000"/>
              </a:spcBef>
              <a:spcAft>
                <a:spcPts val="0"/>
              </a:spcAft>
              <a:buClrTx/>
              <a:buSzTx/>
              <a:tabLst/>
              <a:defRPr/>
            </a:pPr>
            <a:r>
              <a:rPr lang="nl-NL" sz="1800"/>
              <a:t>Leen nooit geld om te gokken. </a:t>
            </a:r>
            <a:endParaRPr lang="nl-NL" sz="1800">
              <a:cs typeface="Arial" panose="020B0604020202020204"/>
            </a:endParaRPr>
          </a:p>
          <a:p>
            <a:pPr marR="0" lvl="0" fontAlgn="auto">
              <a:spcBef>
                <a:spcPts val="1000"/>
              </a:spcBef>
              <a:spcAft>
                <a:spcPts val="0"/>
              </a:spcAft>
              <a:buClrTx/>
              <a:buSzTx/>
              <a:tabLst/>
              <a:defRPr/>
            </a:pPr>
            <a:r>
              <a:rPr lang="nl-NL" sz="1800"/>
              <a:t>Probeer je verlies niet terug te winnen. </a:t>
            </a:r>
            <a:endParaRPr lang="nl-NL" sz="1800">
              <a:cs typeface="Arial" panose="020B0604020202020204"/>
            </a:endParaRPr>
          </a:p>
          <a:p>
            <a:pPr marR="0" lvl="0" fontAlgn="auto">
              <a:spcBef>
                <a:spcPts val="1000"/>
              </a:spcBef>
              <a:spcAft>
                <a:spcPts val="0"/>
              </a:spcAft>
              <a:buClrTx/>
              <a:buSzTx/>
              <a:tabLst/>
              <a:defRPr/>
            </a:pPr>
            <a:r>
              <a:rPr lang="nl-NL" sz="1800"/>
              <a:t>Zet gewonnen geld niet opnieuw in. </a:t>
            </a:r>
            <a:endParaRPr lang="nl-NL" sz="1800">
              <a:cs typeface="Arial" panose="020B0604020202020204"/>
            </a:endParaRPr>
          </a:p>
          <a:p>
            <a:pPr marR="0" lvl="0" fontAlgn="auto">
              <a:spcBef>
                <a:spcPts val="1000"/>
              </a:spcBef>
              <a:spcAft>
                <a:spcPts val="0"/>
              </a:spcAft>
              <a:buClrTx/>
              <a:buSzTx/>
              <a:tabLst/>
              <a:defRPr/>
            </a:pPr>
            <a:r>
              <a:rPr lang="nl-NL" sz="1800"/>
              <a:t>Laat bankkaarten thuis.</a:t>
            </a:r>
            <a:endParaRPr lang="nl-NL" sz="1800">
              <a:cs typeface="Arial" panose="020B0604020202020204"/>
            </a:endParaRPr>
          </a:p>
          <a:p>
            <a:pPr marR="0" lvl="0" fontAlgn="auto">
              <a:spcBef>
                <a:spcPts val="1000"/>
              </a:spcBef>
              <a:spcAft>
                <a:spcPts val="0"/>
              </a:spcAft>
              <a:buClrTx/>
              <a:buSzTx/>
              <a:tabLst/>
              <a:defRPr/>
            </a:pPr>
            <a:endParaRPr lang="nl-NL">
              <a:cs typeface="Arial" panose="020B0604020202020204"/>
            </a:endParaRPr>
          </a:p>
          <a:p>
            <a:pPr marR="0" lvl="0" fontAlgn="auto">
              <a:spcBef>
                <a:spcPts val="1000"/>
              </a:spcBef>
              <a:spcAft>
                <a:spcPts val="0"/>
              </a:spcAft>
              <a:buClrTx/>
              <a:buSzTx/>
              <a:tabLst/>
              <a:defRPr/>
            </a:pPr>
            <a:endParaRPr lang="en-US">
              <a:solidFill>
                <a:srgbClr val="2A4B6D"/>
              </a:solidFill>
              <a:cs typeface="Arial" panose="020B0604020202020204"/>
            </a:endParaRPr>
          </a:p>
          <a:p>
            <a:pPr marR="0" lvl="0" fontAlgn="auto">
              <a:spcBef>
                <a:spcPts val="1000"/>
              </a:spcBef>
              <a:spcAft>
                <a:spcPts val="0"/>
              </a:spcAft>
              <a:buClrTx/>
              <a:buSzTx/>
              <a:tabLst/>
              <a:defRPr/>
            </a:pPr>
            <a:endParaRPr lang="en-US">
              <a:solidFill>
                <a:srgbClr val="2A4B6D"/>
              </a:solidFill>
              <a:cs typeface="Arial" panose="020B0604020202020204"/>
            </a:endParaRPr>
          </a:p>
          <a:p>
            <a:pPr marR="0" lvl="0" fontAlgn="auto">
              <a:spcBef>
                <a:spcPts val="1000"/>
              </a:spcBef>
              <a:spcAft>
                <a:spcPts val="0"/>
              </a:spcAft>
              <a:buClrTx/>
              <a:buSzTx/>
              <a:tabLst/>
              <a:defRPr/>
            </a:pPr>
            <a:endParaRPr lang="en-US" b="0" i="0" u="none" strike="noStrike" kern="1200" cap="none" spc="0" normalizeH="0" baseline="0" noProof="0">
              <a:ln>
                <a:noFill/>
              </a:ln>
              <a:solidFill>
                <a:srgbClr val="2A4B6D"/>
              </a:solidFill>
              <a:effectLst/>
              <a:uLnTx/>
              <a:uFillTx/>
              <a:cs typeface="Arial" panose="020B0604020202020204"/>
            </a:endParaRPr>
          </a:p>
        </p:txBody>
      </p:sp>
      <p:sp>
        <p:nvSpPr>
          <p:cNvPr id="3" name="Tekstvak 2">
            <a:extLst>
              <a:ext uri="{FF2B5EF4-FFF2-40B4-BE49-F238E27FC236}">
                <a16:creationId xmlns:a16="http://schemas.microsoft.com/office/drawing/2014/main" id="{33CE0CDA-1980-4A36-B6D2-F7317A8CE284}"/>
              </a:ext>
            </a:extLst>
          </p:cNvPr>
          <p:cNvSpPr txBox="1"/>
          <p:nvPr/>
        </p:nvSpPr>
        <p:spPr>
          <a:xfrm>
            <a:off x="7104242" y="2389814"/>
            <a:ext cx="4239985" cy="3631763"/>
          </a:xfrm>
          <a:prstGeom prst="rect">
            <a:avLst/>
          </a:prstGeom>
          <a:noFill/>
        </p:spPr>
        <p:txBody>
          <a:bodyPr wrap="square" lIns="91440" tIns="45720" rIns="91440" bIns="45720" rtlCol="0" anchor="t">
            <a:spAutoFit/>
          </a:bodyPr>
          <a:lstStyle/>
          <a:p>
            <a:pPr marL="285750" marR="0" lvl="0" indent="-285750" fontAlgn="auto">
              <a:spcBef>
                <a:spcPts val="1000"/>
              </a:spcBef>
              <a:spcAft>
                <a:spcPts val="0"/>
              </a:spcAft>
              <a:buClrTx/>
              <a:buSzTx/>
              <a:buFont typeface="Arial" panose="020B0604020202020204" pitchFamily="34" charset="0"/>
              <a:buChar char="•"/>
              <a:tabLst/>
              <a:defRPr/>
            </a:pPr>
            <a:r>
              <a:rPr lang="nl-NL"/>
              <a:t>Denk vooraf na hoelang je wilt spelen. </a:t>
            </a:r>
            <a:endParaRPr lang="en-US"/>
          </a:p>
          <a:p>
            <a:pPr marL="285750" marR="0" lvl="0" indent="-285750" fontAlgn="auto">
              <a:spcBef>
                <a:spcPts val="1000"/>
              </a:spcBef>
              <a:spcAft>
                <a:spcPts val="0"/>
              </a:spcAft>
              <a:buClrTx/>
              <a:buSzTx/>
              <a:buFont typeface="Arial" panose="020B0604020202020204" pitchFamily="34" charset="0"/>
              <a:buChar char="•"/>
              <a:tabLst/>
              <a:defRPr/>
            </a:pPr>
            <a:r>
              <a:rPr lang="nl-NL"/>
              <a:t>Neem regelmatig een pauze. </a:t>
            </a:r>
            <a:endParaRPr lang="nl-NL">
              <a:cs typeface="Arial" panose="020B0604020202020204"/>
            </a:endParaRPr>
          </a:p>
          <a:p>
            <a:pPr marL="285750" marR="0" lvl="0" indent="-285750" fontAlgn="auto">
              <a:spcBef>
                <a:spcPts val="1000"/>
              </a:spcBef>
              <a:spcAft>
                <a:spcPts val="0"/>
              </a:spcAft>
              <a:buClrTx/>
              <a:buSzTx/>
              <a:buFont typeface="Arial" panose="020B0604020202020204" pitchFamily="34" charset="0"/>
              <a:buChar char="•"/>
              <a:tabLst/>
              <a:defRPr/>
            </a:pPr>
            <a:r>
              <a:rPr lang="nl-NL"/>
              <a:t>Wil je wedden op sport? Doe dan het enkel voor de match. </a:t>
            </a:r>
            <a:endParaRPr lang="nl-NL">
              <a:cs typeface="Arial" panose="020B0604020202020204"/>
            </a:endParaRPr>
          </a:p>
          <a:p>
            <a:pPr marL="285750" marR="0" lvl="0" indent="-285750" fontAlgn="auto">
              <a:spcBef>
                <a:spcPts val="1000"/>
              </a:spcBef>
              <a:spcAft>
                <a:spcPts val="0"/>
              </a:spcAft>
              <a:buClrTx/>
              <a:buSzTx/>
              <a:buFont typeface="Arial" panose="020B0604020202020204" pitchFamily="34" charset="0"/>
              <a:buChar char="•"/>
              <a:tabLst/>
              <a:defRPr/>
            </a:pPr>
            <a:endParaRPr lang="nl-NL">
              <a:cs typeface="Arial" panose="020B0604020202020204"/>
            </a:endParaRPr>
          </a:p>
          <a:p>
            <a:pPr marL="285750" marR="0" lvl="0" indent="-285750" fontAlgn="auto">
              <a:spcBef>
                <a:spcPts val="1000"/>
              </a:spcBef>
              <a:spcAft>
                <a:spcPts val="0"/>
              </a:spcAft>
              <a:buClrTx/>
              <a:buSzTx/>
              <a:buFont typeface="Arial" panose="020B0604020202020204" pitchFamily="34" charset="0"/>
              <a:buChar char="•"/>
              <a:tabLst/>
              <a:defRPr/>
            </a:pPr>
            <a:r>
              <a:rPr lang="nl-NL"/>
              <a:t>Speel niet als je je slecht voelt. </a:t>
            </a:r>
            <a:endParaRPr lang="nl-NL">
              <a:cs typeface="Arial" panose="020B0604020202020204"/>
            </a:endParaRPr>
          </a:p>
          <a:p>
            <a:pPr marL="285750" marR="0" lvl="0" indent="-285750" fontAlgn="auto">
              <a:spcBef>
                <a:spcPts val="1000"/>
              </a:spcBef>
              <a:spcAft>
                <a:spcPts val="0"/>
              </a:spcAft>
              <a:buClrTx/>
              <a:buSzTx/>
              <a:buFont typeface="Arial" panose="020B0604020202020204" pitchFamily="34" charset="0"/>
              <a:buChar char="•"/>
              <a:tabLst/>
              <a:defRPr/>
            </a:pPr>
            <a:endParaRPr lang="nl-NL">
              <a:cs typeface="Arial" panose="020B0604020202020204"/>
            </a:endParaRPr>
          </a:p>
          <a:p>
            <a:pPr marL="285750" marR="0" lvl="0" indent="-285750" fontAlgn="auto">
              <a:spcBef>
                <a:spcPts val="1000"/>
              </a:spcBef>
              <a:spcAft>
                <a:spcPts val="0"/>
              </a:spcAft>
              <a:buClrTx/>
              <a:buSzTx/>
              <a:buFont typeface="Arial" panose="020B0604020202020204" pitchFamily="34" charset="0"/>
              <a:buChar char="•"/>
              <a:tabLst/>
              <a:defRPr/>
            </a:pPr>
            <a:r>
              <a:rPr lang="nl-NL"/>
              <a:t>Speel niet als je alcohol of drugs hebt gebruikt. </a:t>
            </a:r>
            <a:endParaRPr lang="nl-NL">
              <a:cs typeface="Arial" panose="020B0604020202020204"/>
            </a:endParaRPr>
          </a:p>
        </p:txBody>
      </p:sp>
      <p:sp>
        <p:nvSpPr>
          <p:cNvPr id="8" name="Tekstvak 7">
            <a:extLst>
              <a:ext uri="{FF2B5EF4-FFF2-40B4-BE49-F238E27FC236}">
                <a16:creationId xmlns:a16="http://schemas.microsoft.com/office/drawing/2014/main" id="{E4A36ACB-20AC-1EFA-328E-C4ABE9643982}"/>
              </a:ext>
            </a:extLst>
          </p:cNvPr>
          <p:cNvSpPr txBox="1"/>
          <p:nvPr/>
        </p:nvSpPr>
        <p:spPr>
          <a:xfrm>
            <a:off x="887187" y="1953986"/>
            <a:ext cx="5372100" cy="369332"/>
          </a:xfrm>
          <a:prstGeom prst="rect">
            <a:avLst/>
          </a:prstGeom>
          <a:noFill/>
        </p:spPr>
        <p:txBody>
          <a:bodyPr wrap="square" lIns="91440" tIns="45720" rIns="91440" bIns="45720" rtlCol="0" anchor="t">
            <a:spAutoFit/>
          </a:bodyPr>
          <a:lstStyle/>
          <a:p>
            <a:endParaRPr lang="nl-BE"/>
          </a:p>
        </p:txBody>
      </p:sp>
      <p:pic>
        <p:nvPicPr>
          <p:cNvPr id="10" name="Graphic 9" descr="Munten silhouet">
            <a:extLst>
              <a:ext uri="{FF2B5EF4-FFF2-40B4-BE49-F238E27FC236}">
                <a16:creationId xmlns:a16="http://schemas.microsoft.com/office/drawing/2014/main" id="{9F413412-82FB-E620-8759-5FE4A93AAC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6942" y="2600317"/>
            <a:ext cx="789214" cy="789214"/>
          </a:xfrm>
          <a:prstGeom prst="rect">
            <a:avLst/>
          </a:prstGeom>
        </p:spPr>
      </p:pic>
      <p:pic>
        <p:nvPicPr>
          <p:cNvPr id="12" name="Graphic 11" descr="Klok silhouet">
            <a:extLst>
              <a:ext uri="{FF2B5EF4-FFF2-40B4-BE49-F238E27FC236}">
                <a16:creationId xmlns:a16="http://schemas.microsoft.com/office/drawing/2014/main" id="{5B634C95-3C9A-3F1E-44AD-5D80A042502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76286" y="2809186"/>
            <a:ext cx="788542" cy="788542"/>
          </a:xfrm>
          <a:prstGeom prst="rect">
            <a:avLst/>
          </a:prstGeom>
        </p:spPr>
      </p:pic>
      <p:pic>
        <p:nvPicPr>
          <p:cNvPr id="14" name="Graphic 13" descr="Contour van huilend gezicht silhouet">
            <a:extLst>
              <a:ext uri="{FF2B5EF4-FFF2-40B4-BE49-F238E27FC236}">
                <a16:creationId xmlns:a16="http://schemas.microsoft.com/office/drawing/2014/main" id="{820610F0-892E-10A8-2700-267235975C2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316771" y="4401970"/>
            <a:ext cx="707571" cy="707571"/>
          </a:xfrm>
          <a:prstGeom prst="rect">
            <a:avLst/>
          </a:prstGeom>
        </p:spPr>
      </p:pic>
      <p:pic>
        <p:nvPicPr>
          <p:cNvPr id="16" name="Graphic 15" descr="Fles silhouet">
            <a:extLst>
              <a:ext uri="{FF2B5EF4-FFF2-40B4-BE49-F238E27FC236}">
                <a16:creationId xmlns:a16="http://schemas.microsoft.com/office/drawing/2014/main" id="{E6948C5B-B5F1-7053-E123-9E09A304F2E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316771" y="5414160"/>
            <a:ext cx="788542" cy="788542"/>
          </a:xfrm>
          <a:prstGeom prst="rect">
            <a:avLst/>
          </a:prstGeom>
        </p:spPr>
      </p:pic>
    </p:spTree>
    <p:extLst>
      <p:ext uri="{BB962C8B-B14F-4D97-AF65-F5344CB8AC3E}">
        <p14:creationId xmlns:p14="http://schemas.microsoft.com/office/powerpoint/2010/main" val="2449944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201959-C5B6-BE05-D93F-6B2D24576B07}"/>
              </a:ext>
            </a:extLst>
          </p:cNvPr>
          <p:cNvSpPr>
            <a:spLocks noGrp="1"/>
          </p:cNvSpPr>
          <p:nvPr>
            <p:ph type="title"/>
          </p:nvPr>
        </p:nvSpPr>
        <p:spPr>
          <a:xfrm>
            <a:off x="838200" y="764001"/>
            <a:ext cx="11149208" cy="1356995"/>
          </a:xfrm>
        </p:spPr>
        <p:txBody>
          <a:bodyPr>
            <a:normAutofit fontScale="90000"/>
          </a:bodyPr>
          <a:lstStyle/>
          <a:p>
            <a:r>
              <a:rPr lang="nl-BE"/>
              <a:t>Richtlijn gokken: </a:t>
            </a:r>
            <a:r>
              <a:rPr lang="nl-BE" sz="3600" err="1"/>
              <a:t>Lower</a:t>
            </a:r>
            <a:r>
              <a:rPr lang="nl-BE" sz="3600"/>
              <a:t> risk </a:t>
            </a:r>
            <a:r>
              <a:rPr lang="nl-BE" sz="3600" err="1"/>
              <a:t>gambling</a:t>
            </a:r>
            <a:r>
              <a:rPr lang="nl-BE" sz="3600"/>
              <a:t> </a:t>
            </a:r>
            <a:r>
              <a:rPr lang="nl-BE" sz="3600" err="1"/>
              <a:t>guidelines</a:t>
            </a:r>
            <a:r>
              <a:rPr lang="nl-BE" sz="3600"/>
              <a:t> – CANADA</a:t>
            </a:r>
            <a:br>
              <a:rPr lang="nl-BE" sz="3600" b="1"/>
            </a:br>
            <a:br>
              <a:rPr lang="nl-BE"/>
            </a:br>
            <a:endParaRPr lang="nl-BE"/>
          </a:p>
        </p:txBody>
      </p:sp>
      <p:sp>
        <p:nvSpPr>
          <p:cNvPr id="3" name="Tijdelijke aanduiding voor tekst 2">
            <a:extLst>
              <a:ext uri="{FF2B5EF4-FFF2-40B4-BE49-F238E27FC236}">
                <a16:creationId xmlns:a16="http://schemas.microsoft.com/office/drawing/2014/main" id="{79ECF4A7-C29F-E217-B7EB-A1ADFFB6C44A}"/>
              </a:ext>
            </a:extLst>
          </p:cNvPr>
          <p:cNvSpPr>
            <a:spLocks noGrp="1"/>
          </p:cNvSpPr>
          <p:nvPr>
            <p:ph type="body" sz="quarter" idx="10"/>
          </p:nvPr>
        </p:nvSpPr>
        <p:spPr>
          <a:xfrm>
            <a:off x="838200" y="1829372"/>
            <a:ext cx="10058400" cy="4505739"/>
          </a:xfrm>
        </p:spPr>
        <p:txBody>
          <a:bodyPr/>
          <a:lstStyle/>
          <a:p>
            <a:pPr marL="0" indent="0">
              <a:buNone/>
            </a:pPr>
            <a:r>
              <a:rPr lang="nl-BE" b="1"/>
              <a:t>De richtlijn is</a:t>
            </a:r>
            <a:r>
              <a:rPr lang="nl-NL" b="1"/>
              <a:t> bedoeld voor mensen die de wettelijke gokleeftijd hebben bereikt en die beter geïnformeerde keuzes willen maken over hun gokken:</a:t>
            </a:r>
          </a:p>
          <a:p>
            <a:pPr marL="0" indent="0">
              <a:buNone/>
            </a:pPr>
            <a:endParaRPr lang="nl-BE" sz="2400" b="1"/>
          </a:p>
          <a:p>
            <a:pPr marL="0" indent="0">
              <a:buNone/>
            </a:pPr>
            <a:r>
              <a:rPr lang="nl-BE" sz="2400" b="1"/>
              <a:t>Hou het risico op gokproblemen laag door:</a:t>
            </a:r>
          </a:p>
          <a:p>
            <a:pPr marL="457200" indent="-457200">
              <a:buAutoNum type="arabicParenR"/>
            </a:pPr>
            <a:r>
              <a:rPr lang="nl-NL" sz="2400"/>
              <a:t>Gok niet meer dan 1% van het huishoudinkomen</a:t>
            </a:r>
          </a:p>
          <a:p>
            <a:pPr marL="0" indent="0">
              <a:buNone/>
            </a:pPr>
            <a:r>
              <a:rPr lang="nl-NL" sz="2400">
                <a:solidFill>
                  <a:srgbClr val="D98D72"/>
                </a:solidFill>
              </a:rPr>
              <a:t>en</a:t>
            </a:r>
            <a:endParaRPr lang="nl-BE" sz="2400">
              <a:solidFill>
                <a:srgbClr val="D98D72"/>
              </a:solidFill>
            </a:endParaRPr>
          </a:p>
          <a:p>
            <a:pPr marL="0" indent="0">
              <a:buNone/>
            </a:pPr>
            <a:r>
              <a:rPr lang="nl-BE" sz="2400"/>
              <a:t>2) </a:t>
            </a:r>
            <a:r>
              <a:rPr lang="nl-NL" sz="2400"/>
              <a:t>Gok niet meer dan 4 dagen per maand</a:t>
            </a:r>
          </a:p>
          <a:p>
            <a:pPr marL="0" indent="0">
              <a:buNone/>
            </a:pPr>
            <a:r>
              <a:rPr lang="nl-NL" sz="2400">
                <a:solidFill>
                  <a:srgbClr val="D98D72"/>
                </a:solidFill>
              </a:rPr>
              <a:t>en</a:t>
            </a:r>
          </a:p>
          <a:p>
            <a:pPr marL="0" indent="0">
              <a:buNone/>
            </a:pPr>
            <a:r>
              <a:rPr lang="nl-NL" sz="2400"/>
              <a:t>3) Vermijd regelmatig gokken op meer dan 2 soorten kansspelen</a:t>
            </a:r>
            <a:endParaRPr lang="nl-BE" sz="2400"/>
          </a:p>
          <a:p>
            <a:pPr marL="0" indent="0">
              <a:buNone/>
            </a:pPr>
            <a:endParaRPr lang="nl-BE"/>
          </a:p>
          <a:p>
            <a:pPr marL="0" indent="0">
              <a:buNone/>
            </a:pPr>
            <a:endParaRPr lang="nl-BE"/>
          </a:p>
          <a:p>
            <a:pPr marL="0" indent="0">
              <a:buNone/>
            </a:pPr>
            <a:endParaRPr lang="nl-BE"/>
          </a:p>
          <a:p>
            <a:pPr marL="0" indent="0">
              <a:buNone/>
            </a:pPr>
            <a:endParaRPr lang="nl-BE"/>
          </a:p>
        </p:txBody>
      </p:sp>
      <p:pic>
        <p:nvPicPr>
          <p:cNvPr id="7" name="Afbeelding 6">
            <a:extLst>
              <a:ext uri="{FF2B5EF4-FFF2-40B4-BE49-F238E27FC236}">
                <a16:creationId xmlns:a16="http://schemas.microsoft.com/office/drawing/2014/main" id="{CBC22654-CF1E-DAEE-7941-A6237A566429}"/>
              </a:ext>
            </a:extLst>
          </p:cNvPr>
          <p:cNvPicPr>
            <a:picLocks noChangeAspect="1"/>
          </p:cNvPicPr>
          <p:nvPr/>
        </p:nvPicPr>
        <p:blipFill>
          <a:blip r:embed="rId3"/>
          <a:stretch>
            <a:fillRect/>
          </a:stretch>
        </p:blipFill>
        <p:spPr>
          <a:xfrm>
            <a:off x="2004164" y="5729330"/>
            <a:ext cx="2218762" cy="952762"/>
          </a:xfrm>
          <a:prstGeom prst="rect">
            <a:avLst/>
          </a:prstGeom>
        </p:spPr>
      </p:pic>
    </p:spTree>
    <p:extLst>
      <p:ext uri="{BB962C8B-B14F-4D97-AF65-F5344CB8AC3E}">
        <p14:creationId xmlns:p14="http://schemas.microsoft.com/office/powerpoint/2010/main" val="537066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Voor- en nadelenbalans</a:t>
            </a:r>
          </a:p>
        </p:txBody>
      </p:sp>
      <p:sp>
        <p:nvSpPr>
          <p:cNvPr id="5" name="Rectangle 2"/>
          <p:cNvSpPr>
            <a:spLocks noChangeArrowheads="1"/>
          </p:cNvSpPr>
          <p:nvPr/>
        </p:nvSpPr>
        <p:spPr bwMode="auto">
          <a:xfrm>
            <a:off x="2393244" y="247226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4" name="Rectangle 4"/>
          <p:cNvSpPr>
            <a:spLocks noChangeArrowheads="1"/>
          </p:cNvSpPr>
          <p:nvPr/>
        </p:nvSpPr>
        <p:spPr bwMode="auto">
          <a:xfrm>
            <a:off x="1806222" y="2314574"/>
            <a:ext cx="1533086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BE"/>
          </a:p>
        </p:txBody>
      </p:sp>
      <p:pic>
        <p:nvPicPr>
          <p:cNvPr id="8" name="Afbeelding 7">
            <a:extLst>
              <a:ext uri="{FF2B5EF4-FFF2-40B4-BE49-F238E27FC236}">
                <a16:creationId xmlns:a16="http://schemas.microsoft.com/office/drawing/2014/main" id="{BDE52243-D7F4-87DB-84DF-6166141956EB}"/>
              </a:ext>
            </a:extLst>
          </p:cNvPr>
          <p:cNvPicPr>
            <a:picLocks noChangeAspect="1"/>
          </p:cNvPicPr>
          <p:nvPr/>
        </p:nvPicPr>
        <p:blipFill>
          <a:blip r:embed="rId3"/>
          <a:stretch>
            <a:fillRect/>
          </a:stretch>
        </p:blipFill>
        <p:spPr>
          <a:xfrm>
            <a:off x="1135185" y="1515586"/>
            <a:ext cx="3988839" cy="4766574"/>
          </a:xfrm>
          <a:prstGeom prst="rect">
            <a:avLst/>
          </a:prstGeom>
        </p:spPr>
      </p:pic>
      <p:pic>
        <p:nvPicPr>
          <p:cNvPr id="10" name="Afbeelding 9">
            <a:extLst>
              <a:ext uri="{FF2B5EF4-FFF2-40B4-BE49-F238E27FC236}">
                <a16:creationId xmlns:a16="http://schemas.microsoft.com/office/drawing/2014/main" id="{DCBEDBA4-6CA9-283A-7E0B-B97F43A515DB}"/>
              </a:ext>
            </a:extLst>
          </p:cNvPr>
          <p:cNvPicPr>
            <a:picLocks noChangeAspect="1"/>
          </p:cNvPicPr>
          <p:nvPr/>
        </p:nvPicPr>
        <p:blipFill>
          <a:blip r:embed="rId4"/>
          <a:srcRect t="3830"/>
          <a:stretch/>
        </p:blipFill>
        <p:spPr>
          <a:xfrm>
            <a:off x="6843410" y="-33224"/>
            <a:ext cx="5387502" cy="6891224"/>
          </a:xfrm>
          <a:prstGeom prst="rect">
            <a:avLst/>
          </a:prstGeom>
        </p:spPr>
      </p:pic>
    </p:spTree>
    <p:extLst>
      <p:ext uri="{BB962C8B-B14F-4D97-AF65-F5344CB8AC3E}">
        <p14:creationId xmlns:p14="http://schemas.microsoft.com/office/powerpoint/2010/main" val="30774094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D012F-38BD-159F-83BC-74573743BD2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06CAD6-E0C2-2C2F-D2A8-FA8A355A5141}"/>
              </a:ext>
            </a:extLst>
          </p:cNvPr>
          <p:cNvSpPr>
            <a:spLocks noGrp="1"/>
          </p:cNvSpPr>
          <p:nvPr>
            <p:ph type="title"/>
          </p:nvPr>
        </p:nvSpPr>
        <p:spPr/>
        <p:txBody>
          <a:bodyPr/>
          <a:lstStyle/>
          <a:p>
            <a:r>
              <a:rPr lang="nl-NL"/>
              <a:t>Begeleiding</a:t>
            </a:r>
          </a:p>
        </p:txBody>
      </p:sp>
      <p:sp>
        <p:nvSpPr>
          <p:cNvPr id="5" name="Rectangle 2">
            <a:extLst>
              <a:ext uri="{FF2B5EF4-FFF2-40B4-BE49-F238E27FC236}">
                <a16:creationId xmlns:a16="http://schemas.microsoft.com/office/drawing/2014/main" id="{1A24198A-DD3A-46FA-465B-A7909BF03910}"/>
              </a:ext>
            </a:extLst>
          </p:cNvPr>
          <p:cNvSpPr>
            <a:spLocks noChangeArrowheads="1"/>
          </p:cNvSpPr>
          <p:nvPr/>
        </p:nvSpPr>
        <p:spPr bwMode="auto">
          <a:xfrm>
            <a:off x="2393244" y="247226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24" name="Rectangle 4">
            <a:extLst>
              <a:ext uri="{FF2B5EF4-FFF2-40B4-BE49-F238E27FC236}">
                <a16:creationId xmlns:a16="http://schemas.microsoft.com/office/drawing/2014/main" id="{9C44014C-F09F-4D5C-32C4-B6D4BDD483AA}"/>
              </a:ext>
            </a:extLst>
          </p:cNvPr>
          <p:cNvSpPr>
            <a:spLocks noChangeArrowheads="1"/>
          </p:cNvSpPr>
          <p:nvPr/>
        </p:nvSpPr>
        <p:spPr bwMode="auto">
          <a:xfrm>
            <a:off x="1806222" y="2314574"/>
            <a:ext cx="1533086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nl-BE"/>
          </a:p>
        </p:txBody>
      </p:sp>
      <p:pic>
        <p:nvPicPr>
          <p:cNvPr id="3" name="Afbeelding 2">
            <a:extLst>
              <a:ext uri="{FF2B5EF4-FFF2-40B4-BE49-F238E27FC236}">
                <a16:creationId xmlns:a16="http://schemas.microsoft.com/office/drawing/2014/main" id="{0CF9F1C5-3C23-4058-809F-3B3430C06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276" y="2604350"/>
            <a:ext cx="8205608" cy="1929344"/>
          </a:xfrm>
          <a:prstGeom prst="rect">
            <a:avLst/>
          </a:prstGeom>
        </p:spPr>
      </p:pic>
      <p:pic>
        <p:nvPicPr>
          <p:cNvPr id="7" name="Picture 6">
            <a:extLst>
              <a:ext uri="{FF2B5EF4-FFF2-40B4-BE49-F238E27FC236}">
                <a16:creationId xmlns:a16="http://schemas.microsoft.com/office/drawing/2014/main" id="{1231B745-13CE-A45C-94C8-7AB8F78D5FF1}"/>
              </a:ext>
            </a:extLst>
          </p:cNvPr>
          <p:cNvPicPr>
            <a:picLocks noChangeAspect="1"/>
          </p:cNvPicPr>
          <p:nvPr/>
        </p:nvPicPr>
        <p:blipFill>
          <a:blip r:embed="rId4"/>
          <a:stretch>
            <a:fillRect/>
          </a:stretch>
        </p:blipFill>
        <p:spPr>
          <a:xfrm>
            <a:off x="752635" y="2027250"/>
            <a:ext cx="2487781" cy="3514417"/>
          </a:xfrm>
          <a:prstGeom prst="rect">
            <a:avLst/>
          </a:prstGeom>
        </p:spPr>
      </p:pic>
      <p:sp>
        <p:nvSpPr>
          <p:cNvPr id="4" name="Ovaal 3">
            <a:extLst>
              <a:ext uri="{FF2B5EF4-FFF2-40B4-BE49-F238E27FC236}">
                <a16:creationId xmlns:a16="http://schemas.microsoft.com/office/drawing/2014/main" id="{EEC8B286-BEBA-282A-8D6E-99855621D7AA}"/>
              </a:ext>
            </a:extLst>
          </p:cNvPr>
          <p:cNvSpPr/>
          <p:nvPr/>
        </p:nvSpPr>
        <p:spPr>
          <a:xfrm>
            <a:off x="7484080" y="3068089"/>
            <a:ext cx="2857500" cy="1289957"/>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ln>
                <a:solidFill>
                  <a:schemeClr val="accent2"/>
                </a:solidFill>
              </a:ln>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endParaRPr>
          </a:p>
        </p:txBody>
      </p:sp>
    </p:spTree>
    <p:extLst>
      <p:ext uri="{BB962C8B-B14F-4D97-AF65-F5344CB8AC3E}">
        <p14:creationId xmlns:p14="http://schemas.microsoft.com/office/powerpoint/2010/main" val="1266825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D3C96-56A5-22A6-B3CE-CC289BFC1E08}"/>
            </a:ext>
          </a:extLst>
        </p:cNvPr>
        <p:cNvGrpSpPr/>
        <p:nvPr/>
      </p:nvGrpSpPr>
      <p:grpSpPr>
        <a:xfrm>
          <a:off x="0" y="0"/>
          <a:ext cx="0" cy="0"/>
          <a:chOff x="0" y="0"/>
          <a:chExt cx="0" cy="0"/>
        </a:xfrm>
      </p:grpSpPr>
      <p:pic>
        <p:nvPicPr>
          <p:cNvPr id="15" name="Graphic 14">
            <a:extLst>
              <a:ext uri="{FF2B5EF4-FFF2-40B4-BE49-F238E27FC236}">
                <a16:creationId xmlns:a16="http://schemas.microsoft.com/office/drawing/2014/main" id="{08835EE9-6498-53D9-4A97-A8E970C285C0}"/>
              </a:ext>
            </a:extLst>
          </p:cNvPr>
          <p:cNvPicPr>
            <a:picLocks noChangeAspect="1"/>
          </p:cNvPicPr>
          <p:nvPr/>
        </p:nvPicPr>
        <p:blipFill rotWithShape="1">
          <a:blip>
            <a:extLst>
              <a:ext uri="{96DAC541-7B7A-43D3-8B79-37D633B846F1}">
                <asvg:svgBlip xmlns:asvg="http://schemas.microsoft.com/office/drawing/2016/SVG/main" r:embed="rId3"/>
              </a:ext>
            </a:extLst>
          </a:blip>
          <a:srcRect l="3250" t="1998" r="1577" b="47148"/>
          <a:stretch/>
        </p:blipFill>
        <p:spPr>
          <a:xfrm>
            <a:off x="7772532" y="402919"/>
            <a:ext cx="3881589" cy="5581490"/>
          </a:xfrm>
          <a:prstGeom prst="rect">
            <a:avLst/>
          </a:prstGeom>
        </p:spPr>
      </p:pic>
      <p:sp>
        <p:nvSpPr>
          <p:cNvPr id="2" name="Title 1">
            <a:extLst>
              <a:ext uri="{FF2B5EF4-FFF2-40B4-BE49-F238E27FC236}">
                <a16:creationId xmlns:a16="http://schemas.microsoft.com/office/drawing/2014/main" id="{5AFA6986-863A-ABEE-250E-65F5B425FBC5}"/>
              </a:ext>
            </a:extLst>
          </p:cNvPr>
          <p:cNvSpPr>
            <a:spLocks noGrp="1"/>
          </p:cNvSpPr>
          <p:nvPr>
            <p:ph type="title"/>
          </p:nvPr>
        </p:nvSpPr>
        <p:spPr>
          <a:xfrm>
            <a:off x="748407" y="636978"/>
            <a:ext cx="9232075" cy="1356995"/>
          </a:xfrm>
        </p:spPr>
        <p:txBody>
          <a:bodyPr/>
          <a:lstStyle/>
          <a:p>
            <a:r>
              <a:rPr lang="en-US" err="1"/>
              <a:t>Bescherm</a:t>
            </a:r>
            <a:r>
              <a:rPr lang="en-US"/>
              <a:t> </a:t>
            </a:r>
            <a:r>
              <a:rPr lang="en-US" err="1"/>
              <a:t>jezelf</a:t>
            </a:r>
            <a:r>
              <a:rPr lang="en-US"/>
              <a:t> </a:t>
            </a:r>
          </a:p>
        </p:txBody>
      </p:sp>
      <p:sp>
        <p:nvSpPr>
          <p:cNvPr id="5" name="Tijdelijke aanduiding voor tekst 4">
            <a:extLst>
              <a:ext uri="{FF2B5EF4-FFF2-40B4-BE49-F238E27FC236}">
                <a16:creationId xmlns:a16="http://schemas.microsoft.com/office/drawing/2014/main" id="{936CD212-9A1C-26BA-B982-D1055A4A8648}"/>
              </a:ext>
            </a:extLst>
          </p:cNvPr>
          <p:cNvSpPr>
            <a:spLocks noGrp="1"/>
          </p:cNvSpPr>
          <p:nvPr>
            <p:ph type="body" sz="quarter" idx="10"/>
          </p:nvPr>
        </p:nvSpPr>
        <p:spPr>
          <a:xfrm>
            <a:off x="739667" y="3951259"/>
            <a:ext cx="10058400" cy="2652713"/>
          </a:xfrm>
        </p:spPr>
        <p:txBody>
          <a:bodyPr>
            <a:normAutofit/>
          </a:bodyPr>
          <a:lstStyle/>
          <a:p>
            <a:pPr marL="0" indent="0">
              <a:buNone/>
            </a:pPr>
            <a:endParaRPr lang="nl-BE"/>
          </a:p>
          <a:p>
            <a:pPr marL="0" indent="0">
              <a:buNone/>
            </a:pPr>
            <a:endParaRPr lang="nl-BE"/>
          </a:p>
          <a:p>
            <a:pPr marL="0" indent="0">
              <a:buNone/>
            </a:pPr>
            <a:endParaRPr lang="nl-BE"/>
          </a:p>
          <a:p>
            <a:pPr marL="0" indent="0">
              <a:buNone/>
            </a:pPr>
            <a:endParaRPr lang="nl-BE"/>
          </a:p>
          <a:p>
            <a:pPr marL="0" indent="0">
              <a:buNone/>
            </a:pPr>
            <a:r>
              <a:rPr lang="nl-BE"/>
              <a:t>UITSLUITINGSSYSTEEM KANSSPELCOMMISSIE: </a:t>
            </a:r>
          </a:p>
          <a:p>
            <a:pPr marL="0" indent="0">
              <a:buNone/>
            </a:pPr>
            <a:r>
              <a:rPr lang="nl-BE">
                <a:hlinkClick r:id="rId4"/>
              </a:rPr>
              <a:t>https://gamingcommission.be/</a:t>
            </a:r>
            <a:endParaRPr lang="nl-BE"/>
          </a:p>
          <a:p>
            <a:pPr marL="0" indent="0">
              <a:buNone/>
            </a:pPr>
            <a:endParaRPr lang="nl-BE"/>
          </a:p>
          <a:p>
            <a:pPr marL="0" indent="0">
              <a:buNone/>
            </a:pPr>
            <a:endParaRPr lang="nl-BE"/>
          </a:p>
        </p:txBody>
      </p:sp>
      <p:sp>
        <p:nvSpPr>
          <p:cNvPr id="3" name="Tijdelijke aanduiding voor tekst 1">
            <a:extLst>
              <a:ext uri="{FF2B5EF4-FFF2-40B4-BE49-F238E27FC236}">
                <a16:creationId xmlns:a16="http://schemas.microsoft.com/office/drawing/2014/main" id="{462AFB9C-94E7-507B-6BD3-6DC0F5379353}"/>
              </a:ext>
            </a:extLst>
          </p:cNvPr>
          <p:cNvSpPr txBox="1">
            <a:spLocks/>
          </p:cNvSpPr>
          <p:nvPr/>
        </p:nvSpPr>
        <p:spPr>
          <a:xfrm>
            <a:off x="8670365" y="2099397"/>
            <a:ext cx="1577676" cy="471859"/>
          </a:xfrm>
          <a:prstGeom prst="rect">
            <a:avLst/>
          </a:prstGeom>
          <a:solidFill>
            <a:srgbClr val="FFFFFF"/>
          </a:solidFill>
        </p:spPr>
        <p:txBody>
          <a:bodyPr wrap="none" tIns="105600" bIns="105600" anchor="ctr">
            <a:spAutoFit/>
          </a:bodyPr>
          <a:lstStyle>
            <a:lvl1pPr marL="0" indent="0" algn="l" defTabSz="685800" rtl="0" eaLnBrk="1" latinLnBrk="0" hangingPunct="1">
              <a:lnSpc>
                <a:spcPct val="90000"/>
              </a:lnSpc>
              <a:spcBef>
                <a:spcPts val="750"/>
              </a:spcBef>
              <a:buFontTx/>
              <a:buNone/>
              <a:defRPr sz="1200" kern="1200" cap="all" spc="300" baseline="0">
                <a:solidFill>
                  <a:schemeClr val="accent2"/>
                </a:solidFill>
                <a:latin typeface="Trebuchet MS" charset="0"/>
                <a:ea typeface="Trebuchet MS" charset="0"/>
                <a:cs typeface="Trebuchet MS" charset="0"/>
              </a:defRPr>
            </a:lvl1pPr>
            <a:lvl2pPr marL="3429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2pPr>
            <a:lvl3pPr marL="6858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3pPr>
            <a:lvl4pPr marL="10287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4pPr>
            <a:lvl5pPr marL="1371600" indent="0" algn="l" defTabSz="685800" rtl="0" eaLnBrk="1" latinLnBrk="0" hangingPunct="1">
              <a:lnSpc>
                <a:spcPct val="90000"/>
              </a:lnSpc>
              <a:spcBef>
                <a:spcPts val="375"/>
              </a:spcBef>
              <a:buFontTx/>
              <a:buNone/>
              <a:defRPr sz="1200" kern="1200">
                <a:solidFill>
                  <a:schemeClr val="tx1"/>
                </a:solidFill>
                <a:latin typeface="Trebuchet MS" charset="0"/>
                <a:ea typeface="Trebuchet MS" charset="0"/>
                <a:cs typeface="Trebuchet MS"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Tx/>
              <a:buNone/>
              <a:tabLst/>
              <a:defRPr/>
            </a:pPr>
            <a:r>
              <a:rPr kumimoji="0" lang="en-GB" sz="1867" b="1" i="0" u="none" strike="noStrike" kern="1200" cap="all" spc="0" normalizeH="0" baseline="0" noProof="0">
                <a:ln>
                  <a:noFill/>
                </a:ln>
                <a:solidFill>
                  <a:srgbClr val="00698D"/>
                </a:solidFill>
                <a:effectLst/>
                <a:uLnTx/>
                <a:uFillTx/>
                <a:latin typeface="Trebuchet MS" charset="0"/>
              </a:rPr>
              <a:t>UITSLUITING</a:t>
            </a:r>
          </a:p>
        </p:txBody>
      </p:sp>
      <p:sp>
        <p:nvSpPr>
          <p:cNvPr id="4" name="Ovaal 3">
            <a:extLst>
              <a:ext uri="{FF2B5EF4-FFF2-40B4-BE49-F238E27FC236}">
                <a16:creationId xmlns:a16="http://schemas.microsoft.com/office/drawing/2014/main" id="{51317A3E-9BC2-926E-9465-33010997B57D}"/>
              </a:ext>
            </a:extLst>
          </p:cNvPr>
          <p:cNvSpPr/>
          <p:nvPr/>
        </p:nvSpPr>
        <p:spPr>
          <a:xfrm>
            <a:off x="8195806" y="2889696"/>
            <a:ext cx="2921688" cy="2921688"/>
          </a:xfrm>
          <a:prstGeom prst="ellipse">
            <a:avLst/>
          </a:prstGeom>
          <a:noFill/>
          <a:ln w="152400" cap="flat" cmpd="sng" algn="ctr">
            <a:solidFill>
              <a:srgbClr val="FFFFFF">
                <a:lumMod val="95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a:ea typeface="+mn-ea"/>
              <a:cs typeface="+mn-cs"/>
            </a:endParaRPr>
          </a:p>
        </p:txBody>
      </p:sp>
      <p:pic>
        <p:nvPicPr>
          <p:cNvPr id="6" name="Graphic 5">
            <a:extLst>
              <a:ext uri="{FF2B5EF4-FFF2-40B4-BE49-F238E27FC236}">
                <a16:creationId xmlns:a16="http://schemas.microsoft.com/office/drawing/2014/main" id="{268BF37A-1066-D3FA-16EB-281B3C262AD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46423" y="3876208"/>
            <a:ext cx="1574853" cy="1574853"/>
          </a:xfrm>
          <a:prstGeom prst="rect">
            <a:avLst/>
          </a:prstGeom>
        </p:spPr>
      </p:pic>
      <p:cxnSp>
        <p:nvCxnSpPr>
          <p:cNvPr id="7" name="Rechte verbindingslijn 6">
            <a:extLst>
              <a:ext uri="{FF2B5EF4-FFF2-40B4-BE49-F238E27FC236}">
                <a16:creationId xmlns:a16="http://schemas.microsoft.com/office/drawing/2014/main" id="{49CC9909-085C-F284-A2B2-0D5E7761F003}"/>
              </a:ext>
            </a:extLst>
          </p:cNvPr>
          <p:cNvCxnSpPr/>
          <p:nvPr/>
        </p:nvCxnSpPr>
        <p:spPr>
          <a:xfrm flipH="1">
            <a:off x="8449546" y="3559077"/>
            <a:ext cx="2019316" cy="2068563"/>
          </a:xfrm>
          <a:prstGeom prst="line">
            <a:avLst/>
          </a:prstGeom>
          <a:noFill/>
          <a:ln w="152400" cap="flat" cmpd="sng" algn="ctr">
            <a:solidFill>
              <a:srgbClr val="FF0000"/>
            </a:solidFill>
            <a:prstDash val="solid"/>
            <a:miter lim="800000"/>
          </a:ln>
          <a:effectLst/>
        </p:spPr>
      </p:cxnSp>
      <p:pic>
        <p:nvPicPr>
          <p:cNvPr id="8" name="Graphic 7">
            <a:extLst>
              <a:ext uri="{FF2B5EF4-FFF2-40B4-BE49-F238E27FC236}">
                <a16:creationId xmlns:a16="http://schemas.microsoft.com/office/drawing/2014/main" id="{F6ADEE38-269E-B8A9-0B29-59E5090FB30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453105" y="4717990"/>
            <a:ext cx="1379948" cy="1379948"/>
          </a:xfrm>
          <a:prstGeom prst="rect">
            <a:avLst/>
          </a:prstGeom>
        </p:spPr>
      </p:pic>
      <p:pic>
        <p:nvPicPr>
          <p:cNvPr id="9" name="Graphic 8">
            <a:extLst>
              <a:ext uri="{FF2B5EF4-FFF2-40B4-BE49-F238E27FC236}">
                <a16:creationId xmlns:a16="http://schemas.microsoft.com/office/drawing/2014/main" id="{16C9D1B0-7C33-1326-DC9F-6BB0B108BD4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086763" y="4853560"/>
            <a:ext cx="1273875" cy="1273875"/>
          </a:xfrm>
          <a:prstGeom prst="rect">
            <a:avLst/>
          </a:prstGeom>
        </p:spPr>
      </p:pic>
      <p:pic>
        <p:nvPicPr>
          <p:cNvPr id="10" name="Graphic 9">
            <a:extLst>
              <a:ext uri="{FF2B5EF4-FFF2-40B4-BE49-F238E27FC236}">
                <a16:creationId xmlns:a16="http://schemas.microsoft.com/office/drawing/2014/main" id="{E1D5103B-CA99-AA1C-3A03-46E19B06CEF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515900" y="3007404"/>
            <a:ext cx="1404925" cy="1404925"/>
          </a:xfrm>
          <a:prstGeom prst="rect">
            <a:avLst/>
          </a:prstGeom>
        </p:spPr>
      </p:pic>
      <p:grpSp>
        <p:nvGrpSpPr>
          <p:cNvPr id="11" name="Groep 10">
            <a:extLst>
              <a:ext uri="{FF2B5EF4-FFF2-40B4-BE49-F238E27FC236}">
                <a16:creationId xmlns:a16="http://schemas.microsoft.com/office/drawing/2014/main" id="{D01CF613-8A9F-996E-3BE9-8EB1C2B3828B}"/>
              </a:ext>
            </a:extLst>
          </p:cNvPr>
          <p:cNvGrpSpPr/>
          <p:nvPr/>
        </p:nvGrpSpPr>
        <p:grpSpPr>
          <a:xfrm>
            <a:off x="9965620" y="3007404"/>
            <a:ext cx="1516160" cy="1516160"/>
            <a:chOff x="6001085" y="1599809"/>
            <a:chExt cx="2887194" cy="2887194"/>
          </a:xfrm>
        </p:grpSpPr>
        <p:pic>
          <p:nvPicPr>
            <p:cNvPr id="12" name="Graphic 11">
              <a:extLst>
                <a:ext uri="{FF2B5EF4-FFF2-40B4-BE49-F238E27FC236}">
                  <a16:creationId xmlns:a16="http://schemas.microsoft.com/office/drawing/2014/main" id="{426793E2-CB5D-8E09-874F-946FE1574E36}"/>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6001085" y="1599809"/>
              <a:ext cx="2887194" cy="2887194"/>
            </a:xfrm>
            <a:prstGeom prst="rect">
              <a:avLst/>
            </a:prstGeom>
          </p:spPr>
        </p:pic>
        <p:pic>
          <p:nvPicPr>
            <p:cNvPr id="13" name="Afbeelding 12" descr="Afbeelding met geel, man, gebouw, zwart&#10;&#10;Automatisch gegenereerde beschrijving">
              <a:extLst>
                <a:ext uri="{FF2B5EF4-FFF2-40B4-BE49-F238E27FC236}">
                  <a16:creationId xmlns:a16="http://schemas.microsoft.com/office/drawing/2014/main" id="{D92B45B8-833C-031E-FDC3-74927AA7FB70}"/>
                </a:ext>
              </a:extLst>
            </p:cNvPr>
            <p:cNvPicPr>
              <a:picLocks noChangeAspect="1"/>
            </p:cNvPicPr>
            <p:nvPr/>
          </p:nvPicPr>
          <p:blipFill rotWithShape="1">
            <a:blip r:embed="rId10"/>
            <a:srcRect l="18346" t="1981" r="8497" b="1462"/>
            <a:stretch/>
          </p:blipFill>
          <p:spPr>
            <a:xfrm>
              <a:off x="7094836" y="2846641"/>
              <a:ext cx="401242" cy="708693"/>
            </a:xfrm>
            <a:prstGeom prst="rect">
              <a:avLst/>
            </a:prstGeom>
          </p:spPr>
        </p:pic>
        <p:pic>
          <p:nvPicPr>
            <p:cNvPr id="14" name="Afbeelding 13">
              <a:extLst>
                <a:ext uri="{FF2B5EF4-FFF2-40B4-BE49-F238E27FC236}">
                  <a16:creationId xmlns:a16="http://schemas.microsoft.com/office/drawing/2014/main" id="{71FF10BC-D16B-F9A6-363C-A0DBEDE987F6}"/>
                </a:ext>
              </a:extLst>
            </p:cNvPr>
            <p:cNvPicPr>
              <a:picLocks noChangeAspect="1"/>
            </p:cNvPicPr>
            <p:nvPr/>
          </p:nvPicPr>
          <p:blipFill rotWithShape="1">
            <a:blip r:embed="rId11"/>
            <a:srcRect l="13776" t="1719" r="13776" b="1938"/>
            <a:stretch/>
          </p:blipFill>
          <p:spPr>
            <a:xfrm>
              <a:off x="7628236" y="2846642"/>
              <a:ext cx="401242" cy="707078"/>
            </a:xfrm>
            <a:prstGeom prst="rect">
              <a:avLst/>
            </a:prstGeom>
          </p:spPr>
        </p:pic>
      </p:grpSp>
      <p:pic>
        <p:nvPicPr>
          <p:cNvPr id="17" name="Afbeelding 16">
            <a:extLst>
              <a:ext uri="{FF2B5EF4-FFF2-40B4-BE49-F238E27FC236}">
                <a16:creationId xmlns:a16="http://schemas.microsoft.com/office/drawing/2014/main" id="{FCDCE77A-BD42-EDB9-C81C-5E589EE9D206}"/>
              </a:ext>
            </a:extLst>
          </p:cNvPr>
          <p:cNvPicPr>
            <a:picLocks noChangeAspect="1"/>
          </p:cNvPicPr>
          <p:nvPr/>
        </p:nvPicPr>
        <p:blipFill rotWithShape="1">
          <a:blip r:embed="rId12"/>
          <a:srcRect l="6874" t="17940" r="11408" b="5875"/>
          <a:stretch/>
        </p:blipFill>
        <p:spPr>
          <a:xfrm>
            <a:off x="725637" y="1937634"/>
            <a:ext cx="4718946" cy="24746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6376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03E24-5833-99E3-3463-DFE96B3CE688}"/>
              </a:ext>
            </a:extLst>
          </p:cNvPr>
          <p:cNvSpPr>
            <a:spLocks noGrp="1"/>
          </p:cNvSpPr>
          <p:nvPr>
            <p:ph type="title"/>
          </p:nvPr>
        </p:nvSpPr>
        <p:spPr/>
        <p:txBody>
          <a:bodyPr/>
          <a:lstStyle/>
          <a:p>
            <a:r>
              <a:rPr lang="nl-NL" b="1"/>
              <a:t>Wat is gokken?</a:t>
            </a:r>
            <a:endParaRPr lang="nl-BE" b="1"/>
          </a:p>
        </p:txBody>
      </p:sp>
      <p:sp>
        <p:nvSpPr>
          <p:cNvPr id="3" name="Tijdelijke aanduiding voor tabel 2">
            <a:extLst>
              <a:ext uri="{FF2B5EF4-FFF2-40B4-BE49-F238E27FC236}">
                <a16:creationId xmlns:a16="http://schemas.microsoft.com/office/drawing/2014/main" id="{679AB975-DE75-3756-C83C-2C1A4C2DFDDD}"/>
              </a:ext>
            </a:extLst>
          </p:cNvPr>
          <p:cNvSpPr>
            <a:spLocks noGrp="1"/>
          </p:cNvSpPr>
          <p:nvPr>
            <p:ph type="tbl" sz="quarter" idx="10"/>
          </p:nvPr>
        </p:nvSpPr>
        <p:spPr>
          <a:xfrm>
            <a:off x="988219" y="1657667"/>
            <a:ext cx="10704428" cy="4013559"/>
          </a:xfrm>
        </p:spPr>
        <p:txBody>
          <a:bodyPr/>
          <a:lstStyle/>
          <a:p>
            <a:r>
              <a:rPr lang="nl-NL" sz="2400"/>
              <a:t>Gokken of wedden is </a:t>
            </a:r>
            <a:r>
              <a:rPr lang="nl-NL" sz="2400">
                <a:solidFill>
                  <a:srgbClr val="D98D72"/>
                </a:solidFill>
              </a:rPr>
              <a:t>geld inzetten</a:t>
            </a:r>
            <a:r>
              <a:rPr lang="nl-NL" sz="2400"/>
              <a:t>, met de </a:t>
            </a:r>
            <a:r>
              <a:rPr lang="nl-NL" sz="2400">
                <a:solidFill>
                  <a:srgbClr val="D98D72"/>
                </a:solidFill>
              </a:rPr>
              <a:t>kans</a:t>
            </a:r>
            <a:r>
              <a:rPr lang="nl-NL" sz="2400"/>
              <a:t> om geld te </a:t>
            </a:r>
            <a:r>
              <a:rPr lang="nl-NL" sz="2400">
                <a:solidFill>
                  <a:srgbClr val="D98D72"/>
                </a:solidFill>
              </a:rPr>
              <a:t>winnen of te verliezen</a:t>
            </a:r>
            <a:r>
              <a:rPr lang="nl-NL" sz="2400"/>
              <a:t>. De uitslag wordt bepaald door het </a:t>
            </a:r>
            <a:r>
              <a:rPr lang="nl-NL" sz="2400">
                <a:solidFill>
                  <a:srgbClr val="D98D72"/>
                </a:solidFill>
              </a:rPr>
              <a:t>toeval </a:t>
            </a:r>
            <a:r>
              <a:rPr lang="nl-NL" sz="2400"/>
              <a:t>→ </a:t>
            </a:r>
            <a:r>
              <a:rPr lang="nl-NL" sz="2400">
                <a:solidFill>
                  <a:srgbClr val="D98D72"/>
                </a:solidFill>
              </a:rPr>
              <a:t>‘kansspelen’</a:t>
            </a:r>
          </a:p>
          <a:p>
            <a:r>
              <a:rPr lang="nl-NL" sz="2400"/>
              <a:t>Er zijn verschillende vormen van kansspelen:</a:t>
            </a:r>
            <a:endParaRPr lang="nl-NL" sz="2400">
              <a:cs typeface="Arial"/>
            </a:endParaRPr>
          </a:p>
          <a:p>
            <a:pPr lvl="1"/>
            <a:r>
              <a:rPr lang="nl-NL"/>
              <a:t>Gereguleerd aanbod</a:t>
            </a:r>
            <a:endParaRPr lang="nl-NL">
              <a:cs typeface="Arial"/>
            </a:endParaRPr>
          </a:p>
          <a:p>
            <a:pPr lvl="2"/>
            <a:r>
              <a:rPr lang="nl-NL"/>
              <a:t>Private aanbieders</a:t>
            </a:r>
            <a:endParaRPr lang="nl-NL">
              <a:cs typeface="Arial"/>
            </a:endParaRPr>
          </a:p>
          <a:p>
            <a:pPr lvl="2"/>
            <a:r>
              <a:rPr lang="nl-NL"/>
              <a:t>Nationale loterij</a:t>
            </a:r>
            <a:endParaRPr lang="nl-NL">
              <a:cs typeface="Arial"/>
            </a:endParaRPr>
          </a:p>
          <a:p>
            <a:pPr lvl="1"/>
            <a:r>
              <a:rPr lang="nl-NL"/>
              <a:t>Illegaal aanbod</a:t>
            </a:r>
            <a:endParaRPr lang="nl-BE"/>
          </a:p>
        </p:txBody>
      </p:sp>
      <p:pic>
        <p:nvPicPr>
          <p:cNvPr id="6" name="Afbeelding 5">
            <a:extLst>
              <a:ext uri="{FF2B5EF4-FFF2-40B4-BE49-F238E27FC236}">
                <a16:creationId xmlns:a16="http://schemas.microsoft.com/office/drawing/2014/main" id="{AC2A07DF-F1CC-257D-1DE0-288C545743DB}"/>
              </a:ext>
            </a:extLst>
          </p:cNvPr>
          <p:cNvPicPr>
            <a:picLocks noChangeAspect="1"/>
          </p:cNvPicPr>
          <p:nvPr/>
        </p:nvPicPr>
        <p:blipFill>
          <a:blip r:embed="rId2"/>
          <a:stretch>
            <a:fillRect/>
          </a:stretch>
        </p:blipFill>
        <p:spPr>
          <a:xfrm>
            <a:off x="5143604" y="4260715"/>
            <a:ext cx="5207050" cy="2188723"/>
          </a:xfrm>
          <a:prstGeom prst="rect">
            <a:avLst/>
          </a:prstGeom>
        </p:spPr>
      </p:pic>
    </p:spTree>
    <p:extLst>
      <p:ext uri="{BB962C8B-B14F-4D97-AF65-F5344CB8AC3E}">
        <p14:creationId xmlns:p14="http://schemas.microsoft.com/office/powerpoint/2010/main" val="676931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D3C96-56A5-22A6-B3CE-CC289BFC1E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FA6986-863A-ABEE-250E-65F5B425FBC5}"/>
              </a:ext>
            </a:extLst>
          </p:cNvPr>
          <p:cNvSpPr>
            <a:spLocks noGrp="1"/>
          </p:cNvSpPr>
          <p:nvPr>
            <p:ph type="title"/>
          </p:nvPr>
        </p:nvSpPr>
        <p:spPr>
          <a:xfrm>
            <a:off x="739667" y="637221"/>
            <a:ext cx="10058400" cy="1356995"/>
          </a:xfrm>
        </p:spPr>
        <p:txBody>
          <a:bodyPr/>
          <a:lstStyle/>
          <a:p>
            <a:r>
              <a:rPr lang="en-US" err="1"/>
              <a:t>Bescherm</a:t>
            </a:r>
            <a:r>
              <a:rPr lang="en-US"/>
              <a:t> </a:t>
            </a:r>
            <a:r>
              <a:rPr lang="en-US" err="1"/>
              <a:t>jezelf</a:t>
            </a:r>
            <a:r>
              <a:rPr lang="en-US"/>
              <a:t>: </a:t>
            </a:r>
            <a:r>
              <a:rPr lang="en-US" err="1"/>
              <a:t>vraag</a:t>
            </a:r>
            <a:r>
              <a:rPr lang="en-US"/>
              <a:t> een </a:t>
            </a:r>
            <a:r>
              <a:rPr lang="en-US" err="1"/>
              <a:t>toegangsverbod</a:t>
            </a:r>
            <a:r>
              <a:rPr lang="en-US"/>
              <a:t> </a:t>
            </a:r>
            <a:r>
              <a:rPr lang="en-US" err="1"/>
              <a:t>aan</a:t>
            </a:r>
            <a:endParaRPr lang="en-US"/>
          </a:p>
        </p:txBody>
      </p:sp>
      <p:sp>
        <p:nvSpPr>
          <p:cNvPr id="4" name="Ovaal 3">
            <a:extLst>
              <a:ext uri="{FF2B5EF4-FFF2-40B4-BE49-F238E27FC236}">
                <a16:creationId xmlns:a16="http://schemas.microsoft.com/office/drawing/2014/main" id="{51317A3E-9BC2-926E-9465-33010997B57D}"/>
              </a:ext>
            </a:extLst>
          </p:cNvPr>
          <p:cNvSpPr/>
          <p:nvPr/>
        </p:nvSpPr>
        <p:spPr>
          <a:xfrm>
            <a:off x="8195806" y="2889696"/>
            <a:ext cx="2921688" cy="2921688"/>
          </a:xfrm>
          <a:prstGeom prst="ellipse">
            <a:avLst/>
          </a:prstGeom>
          <a:noFill/>
          <a:ln w="152400" cap="flat" cmpd="sng" algn="ctr">
            <a:solidFill>
              <a:srgbClr val="FFFFFF">
                <a:lumMod val="95000"/>
              </a:srgb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a:ea typeface="+mn-ea"/>
              <a:cs typeface="+mn-cs"/>
            </a:endParaRPr>
          </a:p>
        </p:txBody>
      </p:sp>
      <p:pic>
        <p:nvPicPr>
          <p:cNvPr id="1026" name="Picture 2" descr="itsme - Signicat">
            <a:extLst>
              <a:ext uri="{FF2B5EF4-FFF2-40B4-BE49-F238E27FC236}">
                <a16:creationId xmlns:a16="http://schemas.microsoft.com/office/drawing/2014/main" id="{372F14C1-8FF1-288C-B0E7-CD59DAB12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36601"/>
            <a:ext cx="2506717" cy="2124834"/>
          </a:xfrm>
          <a:prstGeom prst="rect">
            <a:avLst/>
          </a:prstGeom>
          <a:noFill/>
          <a:extLst>
            <a:ext uri="{909E8E84-426E-40DD-AFC4-6F175D3DCCD1}">
              <a14:hiddenFill xmlns:a14="http://schemas.microsoft.com/office/drawing/2010/main">
                <a:solidFill>
                  <a:srgbClr val="FFFFFF"/>
                </a:solidFill>
              </a14:hiddenFill>
            </a:ext>
          </a:extLst>
        </p:spPr>
      </p:pic>
      <p:sp>
        <p:nvSpPr>
          <p:cNvPr id="14" name="Tijdelijke aanduiding voor tekst 12">
            <a:extLst>
              <a:ext uri="{FF2B5EF4-FFF2-40B4-BE49-F238E27FC236}">
                <a16:creationId xmlns:a16="http://schemas.microsoft.com/office/drawing/2014/main" id="{28770B5D-A435-B344-41B2-2C4B0C3C4391}"/>
              </a:ext>
            </a:extLst>
          </p:cNvPr>
          <p:cNvSpPr txBox="1">
            <a:spLocks/>
          </p:cNvSpPr>
          <p:nvPr/>
        </p:nvSpPr>
        <p:spPr>
          <a:xfrm>
            <a:off x="901690" y="1710604"/>
            <a:ext cx="10397724" cy="32856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000" kern="1200">
                <a:solidFill>
                  <a:srgbClr val="2A4B6D"/>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nl-NL" sz="2400"/>
              <a:t>Ontzeg jezelf de toegang tot casino’s, speelautomatenhallen en wedkantoren, zowel offline als online.</a:t>
            </a:r>
          </a:p>
          <a:p>
            <a:r>
              <a:rPr lang="nl-NL" sz="2400"/>
              <a:t>Hoe aanvragen?</a:t>
            </a:r>
          </a:p>
          <a:p>
            <a:pPr lvl="1"/>
            <a:r>
              <a:rPr lang="nl-NL"/>
              <a:t>Ga naar </a:t>
            </a:r>
            <a:r>
              <a:rPr lang="nl-NL">
                <a:hlinkClick r:id="rId4"/>
              </a:rPr>
              <a:t>www.kansspelcommissie.be</a:t>
            </a:r>
            <a:r>
              <a:rPr lang="nl-NL"/>
              <a:t> </a:t>
            </a:r>
            <a:r>
              <a:rPr lang="nl-NL">
                <a:sym typeface="Wingdings" panose="05000000000000000000" pitchFamily="2" charset="2"/>
              </a:rPr>
              <a:t> ‘bescherming van de spelers’</a:t>
            </a:r>
            <a:endParaRPr lang="nl-NL"/>
          </a:p>
          <a:p>
            <a:pPr lvl="1"/>
            <a:r>
              <a:rPr lang="nl-NL"/>
              <a:t>Een toegangsverbod aanvragen kan heel eenvoudig via </a:t>
            </a:r>
            <a:r>
              <a:rPr lang="nl-NL" err="1"/>
              <a:t>itsme</a:t>
            </a:r>
            <a:r>
              <a:rPr lang="nl-NL"/>
              <a:t>, </a:t>
            </a:r>
            <a:r>
              <a:rPr lang="nl-NL" err="1"/>
              <a:t>eID</a:t>
            </a:r>
            <a:r>
              <a:rPr lang="nl-NL"/>
              <a:t>, e-mail of via de post.</a:t>
            </a:r>
          </a:p>
          <a:p>
            <a:endParaRPr lang="nl-NL" sz="2400" b="1"/>
          </a:p>
          <a:p>
            <a:pPr marL="0" indent="0">
              <a:buFont typeface="Arial"/>
              <a:buNone/>
            </a:pPr>
            <a:endParaRPr lang="nl-BE" b="1"/>
          </a:p>
        </p:txBody>
      </p:sp>
      <p:pic>
        <p:nvPicPr>
          <p:cNvPr id="1028" name="Picture 4" descr="Kansspelcommissie - de Belgische toezichthouder - CasinoNieuws.nl">
            <a:extLst>
              <a:ext uri="{FF2B5EF4-FFF2-40B4-BE49-F238E27FC236}">
                <a16:creationId xmlns:a16="http://schemas.microsoft.com/office/drawing/2014/main" id="{F00B20A6-A051-6B89-1D2D-AAEE2DB98B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7966" y="4551963"/>
            <a:ext cx="4732647" cy="2518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309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26F34301-96A4-6205-3070-6B392F1430CA}"/>
              </a:ext>
            </a:extLst>
          </p:cNvPr>
          <p:cNvPicPr>
            <a:picLocks noChangeAspect="1"/>
          </p:cNvPicPr>
          <p:nvPr/>
        </p:nvPicPr>
        <p:blipFill>
          <a:blip r:embed="rId3"/>
          <a:srcRect l="16979"/>
          <a:stretch/>
        </p:blipFill>
        <p:spPr>
          <a:xfrm>
            <a:off x="320040" y="807406"/>
            <a:ext cx="2043537" cy="1806097"/>
          </a:xfrm>
          <a:prstGeom prst="rect">
            <a:avLst/>
          </a:prstGeom>
        </p:spPr>
      </p:pic>
      <p:sp>
        <p:nvSpPr>
          <p:cNvPr id="2" name="Titel 1">
            <a:extLst>
              <a:ext uri="{FF2B5EF4-FFF2-40B4-BE49-F238E27FC236}">
                <a16:creationId xmlns:a16="http://schemas.microsoft.com/office/drawing/2014/main" id="{AF4D4E86-B7B9-1611-3194-0FA4733B0E16}"/>
              </a:ext>
            </a:extLst>
          </p:cNvPr>
          <p:cNvSpPr>
            <a:spLocks noGrp="1"/>
          </p:cNvSpPr>
          <p:nvPr>
            <p:ph type="title"/>
          </p:nvPr>
        </p:nvSpPr>
        <p:spPr>
          <a:xfrm>
            <a:off x="39264" y="90809"/>
            <a:ext cx="3986108" cy="1433195"/>
          </a:xfrm>
        </p:spPr>
        <p:txBody>
          <a:bodyPr anchor="t">
            <a:normAutofit/>
          </a:bodyPr>
          <a:lstStyle/>
          <a:p>
            <a:pPr algn="ctr"/>
            <a:r>
              <a:rPr lang="nl-NL" sz="2300"/>
              <a:t>Toegangsverbod</a:t>
            </a:r>
            <a:br>
              <a:rPr lang="nl-NL" sz="2300"/>
            </a:br>
            <a:r>
              <a:rPr lang="nl-NL" sz="2300"/>
              <a:t>KANSSPELCOMMISSIE </a:t>
            </a:r>
            <a:endParaRPr lang="nl-BE" sz="2300"/>
          </a:p>
        </p:txBody>
      </p:sp>
      <p:pic>
        <p:nvPicPr>
          <p:cNvPr id="8" name="Afbeelding 7">
            <a:extLst>
              <a:ext uri="{FF2B5EF4-FFF2-40B4-BE49-F238E27FC236}">
                <a16:creationId xmlns:a16="http://schemas.microsoft.com/office/drawing/2014/main" id="{06E79CF1-4224-301A-FFF2-3360BECBDB4B}"/>
              </a:ext>
            </a:extLst>
          </p:cNvPr>
          <p:cNvPicPr>
            <a:picLocks noChangeAspect="1"/>
          </p:cNvPicPr>
          <p:nvPr/>
        </p:nvPicPr>
        <p:blipFill>
          <a:blip r:embed="rId4"/>
          <a:srcRect l="16200" t="12801"/>
          <a:stretch/>
        </p:blipFill>
        <p:spPr>
          <a:xfrm>
            <a:off x="320040" y="2521495"/>
            <a:ext cx="2043537" cy="1628056"/>
          </a:xfrm>
          <a:prstGeom prst="rect">
            <a:avLst/>
          </a:prstGeom>
        </p:spPr>
      </p:pic>
      <p:graphicFrame>
        <p:nvGraphicFramePr>
          <p:cNvPr id="10" name="Diagram 9">
            <a:extLst>
              <a:ext uri="{FF2B5EF4-FFF2-40B4-BE49-F238E27FC236}">
                <a16:creationId xmlns:a16="http://schemas.microsoft.com/office/drawing/2014/main" id="{7E25EBED-2B85-0D2B-B1F7-3DD542A3DADD}"/>
              </a:ext>
            </a:extLst>
          </p:cNvPr>
          <p:cNvGraphicFramePr/>
          <p:nvPr>
            <p:extLst>
              <p:ext uri="{D42A27DB-BD31-4B8C-83A1-F6EECF244321}">
                <p14:modId xmlns:p14="http://schemas.microsoft.com/office/powerpoint/2010/main" val="148485106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kstvak 10">
            <a:extLst>
              <a:ext uri="{FF2B5EF4-FFF2-40B4-BE49-F238E27FC236}">
                <a16:creationId xmlns:a16="http://schemas.microsoft.com/office/drawing/2014/main" id="{F7706D9D-9721-9F2B-B8A4-8F3DBFB269B2}"/>
              </a:ext>
            </a:extLst>
          </p:cNvPr>
          <p:cNvSpPr txBox="1"/>
          <p:nvPr/>
        </p:nvSpPr>
        <p:spPr>
          <a:xfrm>
            <a:off x="39264" y="6138333"/>
            <a:ext cx="11516466" cy="923330"/>
          </a:xfrm>
          <a:prstGeom prst="rect">
            <a:avLst/>
          </a:prstGeom>
          <a:noFill/>
        </p:spPr>
        <p:txBody>
          <a:bodyPr wrap="square" lIns="91440" tIns="45720" rIns="91440" bIns="45720" rtlCol="0" anchor="t">
            <a:spAutoFit/>
          </a:bodyPr>
          <a:lstStyle/>
          <a:p>
            <a:r>
              <a:rPr lang="nl-NL" b="1"/>
              <a:t>GEEN MAGISCHE OPLOSSING: </a:t>
            </a:r>
            <a:r>
              <a:rPr lang="nl-NL"/>
              <a:t>Dit omvat niet het aanbod van de Nationale Loterij of het illegale aanbod of gokken in het buitenland + mensen kunnen onder de identiteit van iemand anders gokken (= strafbaar)</a:t>
            </a:r>
            <a:endParaRPr lang="en-US"/>
          </a:p>
          <a:p>
            <a:endParaRPr lang="nl-BE"/>
          </a:p>
        </p:txBody>
      </p:sp>
    </p:spTree>
    <p:extLst>
      <p:ext uri="{BB962C8B-B14F-4D97-AF65-F5344CB8AC3E}">
        <p14:creationId xmlns:p14="http://schemas.microsoft.com/office/powerpoint/2010/main" val="39114495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2784B4-8BAF-CF34-6BB0-70924A9EF059}"/>
              </a:ext>
            </a:extLst>
          </p:cNvPr>
          <p:cNvSpPr>
            <a:spLocks noGrp="1"/>
          </p:cNvSpPr>
          <p:nvPr>
            <p:ph type="title"/>
          </p:nvPr>
        </p:nvSpPr>
        <p:spPr>
          <a:xfrm>
            <a:off x="838199" y="715962"/>
            <a:ext cx="11222421" cy="1356995"/>
          </a:xfrm>
        </p:spPr>
        <p:txBody>
          <a:bodyPr/>
          <a:lstStyle/>
          <a:p>
            <a:r>
              <a:rPr lang="nl-NL"/>
              <a:t>Bescherm jezelf: blokkeer online gokken via software</a:t>
            </a:r>
            <a:endParaRPr lang="nl-BE"/>
          </a:p>
        </p:txBody>
      </p:sp>
      <p:sp>
        <p:nvSpPr>
          <p:cNvPr id="3" name="Tijdelijke aanduiding voor tekst 2">
            <a:extLst>
              <a:ext uri="{FF2B5EF4-FFF2-40B4-BE49-F238E27FC236}">
                <a16:creationId xmlns:a16="http://schemas.microsoft.com/office/drawing/2014/main" id="{014641FD-FF0D-CFBA-FD8A-4CA2FB735B18}"/>
              </a:ext>
            </a:extLst>
          </p:cNvPr>
          <p:cNvSpPr>
            <a:spLocks noGrp="1"/>
          </p:cNvSpPr>
          <p:nvPr>
            <p:ph type="body" sz="quarter" idx="10"/>
          </p:nvPr>
        </p:nvSpPr>
        <p:spPr>
          <a:xfrm>
            <a:off x="276279" y="1755118"/>
            <a:ext cx="8126742" cy="4724510"/>
          </a:xfrm>
        </p:spPr>
        <p:txBody>
          <a:bodyPr>
            <a:normAutofit fontScale="92500"/>
          </a:bodyPr>
          <a:lstStyle/>
          <a:p>
            <a:pPr rtl="0" fontAlgn="ctr">
              <a:spcBef>
                <a:spcPts val="0"/>
              </a:spcBef>
              <a:spcAft>
                <a:spcPts val="0"/>
              </a:spcAft>
              <a:buFont typeface="Arial" panose="020B0604020202020204" pitchFamily="34" charset="0"/>
              <a:buChar char="•"/>
            </a:pPr>
            <a:r>
              <a:rPr lang="nl-NL" sz="2400" b="1">
                <a:solidFill>
                  <a:schemeClr val="tx2"/>
                </a:solidFill>
                <a:effectLst/>
              </a:rPr>
              <a:t>Voorbeelden van apps en software algemeen (betalend):</a:t>
            </a:r>
            <a:endParaRPr lang="nl-NL" sz="2400" b="1">
              <a:solidFill>
                <a:schemeClr val="tx2"/>
              </a:solidFill>
            </a:endParaRPr>
          </a:p>
          <a:p>
            <a:pPr lvl="1" fontAlgn="ctr">
              <a:spcBef>
                <a:spcPts val="0"/>
              </a:spcBef>
              <a:buFont typeface="Arial" panose="020B0604020202020204" pitchFamily="34" charset="0"/>
              <a:buChar char="•"/>
            </a:pPr>
            <a:r>
              <a:rPr lang="nl-NL" b="1" i="1">
                <a:solidFill>
                  <a:schemeClr val="tx2"/>
                </a:solidFill>
                <a:effectLst/>
              </a:rPr>
              <a:t>Voor PC: '</a:t>
            </a:r>
            <a:r>
              <a:rPr lang="nl-NL" b="1" i="1" err="1">
                <a:solidFill>
                  <a:schemeClr val="tx2"/>
                </a:solidFill>
                <a:effectLst/>
              </a:rPr>
              <a:t>Freedom</a:t>
            </a:r>
            <a:r>
              <a:rPr lang="nl-NL" b="1" i="1">
                <a:solidFill>
                  <a:schemeClr val="tx2"/>
                </a:solidFill>
                <a:effectLst/>
              </a:rPr>
              <a:t>’:</a:t>
            </a:r>
            <a:r>
              <a:rPr lang="nl-NL">
                <a:solidFill>
                  <a:schemeClr val="tx2"/>
                </a:solidFill>
                <a:effectLst/>
              </a:rPr>
              <a:t> kies zelf voor welke websites je de toegang beperkt. </a:t>
            </a:r>
            <a:r>
              <a:rPr lang="nl-NL">
                <a:solidFill>
                  <a:schemeClr val="tx2"/>
                </a:solidFill>
                <a:effectLst/>
                <a:hlinkClick r:id="rId3"/>
              </a:rPr>
              <a:t>https://freedom.to/</a:t>
            </a:r>
            <a:r>
              <a:rPr lang="nl-NL">
                <a:solidFill>
                  <a:schemeClr val="tx2"/>
                </a:solidFill>
                <a:effectLst/>
              </a:rPr>
              <a:t> </a:t>
            </a:r>
          </a:p>
          <a:p>
            <a:pPr lvl="1" fontAlgn="ctr">
              <a:spcBef>
                <a:spcPts val="0"/>
              </a:spcBef>
              <a:buFont typeface="Arial" panose="020B0604020202020204" pitchFamily="34" charset="0"/>
              <a:buChar char="•"/>
            </a:pPr>
            <a:r>
              <a:rPr lang="nl-NL" b="1" i="1">
                <a:solidFill>
                  <a:schemeClr val="tx2"/>
                </a:solidFill>
              </a:rPr>
              <a:t>Voor Smartphone: ‘</a:t>
            </a:r>
            <a:r>
              <a:rPr lang="nl-NL" b="1" i="1" err="1">
                <a:solidFill>
                  <a:schemeClr val="tx2"/>
                </a:solidFill>
              </a:rPr>
              <a:t>Opal</a:t>
            </a:r>
            <a:r>
              <a:rPr lang="nl-NL" b="1" i="1">
                <a:solidFill>
                  <a:schemeClr val="tx2"/>
                </a:solidFill>
              </a:rPr>
              <a:t>’:</a:t>
            </a:r>
            <a:r>
              <a:rPr lang="nl-NL">
                <a:solidFill>
                  <a:schemeClr val="tx2"/>
                </a:solidFill>
              </a:rPr>
              <a:t> kies zelf voor welke apps je de toegang beperkt. </a:t>
            </a:r>
            <a:r>
              <a:rPr lang="nl-NL">
                <a:solidFill>
                  <a:schemeClr val="tx2"/>
                </a:solidFill>
                <a:hlinkClick r:id="rId4"/>
              </a:rPr>
              <a:t>https://www.opal.so/</a:t>
            </a:r>
            <a:r>
              <a:rPr lang="nl-NL">
                <a:solidFill>
                  <a:schemeClr val="tx2"/>
                </a:solidFill>
              </a:rPr>
              <a:t> </a:t>
            </a:r>
          </a:p>
          <a:p>
            <a:pPr marL="457200" lvl="1" indent="0" fontAlgn="ctr">
              <a:spcBef>
                <a:spcPts val="0"/>
              </a:spcBef>
              <a:buNone/>
            </a:pPr>
            <a:endParaRPr lang="nl-NL">
              <a:solidFill>
                <a:schemeClr val="tx2"/>
              </a:solidFill>
              <a:effectLst/>
            </a:endParaRPr>
          </a:p>
          <a:p>
            <a:pPr rtl="0" fontAlgn="ctr">
              <a:spcBef>
                <a:spcPts val="0"/>
              </a:spcBef>
              <a:spcAft>
                <a:spcPts val="0"/>
              </a:spcAft>
              <a:buFont typeface="Arial" panose="020B0604020202020204" pitchFamily="34" charset="0"/>
              <a:buChar char="•"/>
            </a:pPr>
            <a:r>
              <a:rPr lang="nl-NL" sz="2400" b="1">
                <a:solidFill>
                  <a:schemeClr val="tx2"/>
                </a:solidFill>
              </a:rPr>
              <a:t>Voorbeelden van software die specifiek gokwebsites blokkeert (ook illegale gokwebsites):</a:t>
            </a:r>
          </a:p>
          <a:p>
            <a:pPr lvl="1" fontAlgn="ctr">
              <a:spcBef>
                <a:spcPts val="0"/>
              </a:spcBef>
              <a:buFont typeface="Arial" panose="020B0604020202020204" pitchFamily="34" charset="0"/>
              <a:buChar char="•"/>
            </a:pPr>
            <a:r>
              <a:rPr lang="nl-NL" b="1" i="1" err="1">
                <a:solidFill>
                  <a:schemeClr val="tx2"/>
                </a:solidFill>
                <a:effectLst/>
              </a:rPr>
              <a:t>Gamban</a:t>
            </a:r>
            <a:r>
              <a:rPr lang="nl-NL" b="1" i="1">
                <a:solidFill>
                  <a:schemeClr val="tx2"/>
                </a:solidFill>
                <a:effectLst/>
              </a:rPr>
              <a:t> (betalend)</a:t>
            </a:r>
            <a:r>
              <a:rPr lang="nl-NL">
                <a:solidFill>
                  <a:schemeClr val="tx2"/>
                </a:solidFill>
              </a:rPr>
              <a:t>: </a:t>
            </a:r>
            <a:r>
              <a:rPr lang="nl-NL">
                <a:solidFill>
                  <a:schemeClr val="tx2"/>
                </a:solidFill>
                <a:hlinkClick r:id="rId5">
                  <a:extLst>
                    <a:ext uri="{A12FA001-AC4F-418D-AE19-62706E023703}">
                      <ahyp:hlinkClr xmlns:ahyp="http://schemas.microsoft.com/office/drawing/2018/hyperlinkcolor" val="tx"/>
                    </a:ext>
                  </a:extLst>
                </a:hlinkClick>
              </a:rPr>
              <a:t>https://gamban.com/nl/</a:t>
            </a:r>
            <a:r>
              <a:rPr lang="nl-NL">
                <a:solidFill>
                  <a:schemeClr val="tx2"/>
                </a:solidFill>
              </a:rPr>
              <a:t> </a:t>
            </a:r>
          </a:p>
          <a:p>
            <a:pPr lvl="1" fontAlgn="ctr">
              <a:spcBef>
                <a:spcPts val="0"/>
              </a:spcBef>
              <a:buFont typeface="Arial" panose="020B0604020202020204" pitchFamily="34" charset="0"/>
              <a:buChar char="•"/>
            </a:pPr>
            <a:r>
              <a:rPr lang="nl-NL" b="1" i="1" err="1">
                <a:solidFill>
                  <a:schemeClr val="tx2"/>
                </a:solidFill>
                <a:effectLst/>
              </a:rPr>
              <a:t>Gamblock</a:t>
            </a:r>
            <a:r>
              <a:rPr lang="nl-NL" b="1" i="1">
                <a:solidFill>
                  <a:schemeClr val="tx2"/>
                </a:solidFill>
                <a:effectLst/>
              </a:rPr>
              <a:t> (betalend)</a:t>
            </a:r>
            <a:r>
              <a:rPr lang="nl-NL">
                <a:solidFill>
                  <a:schemeClr val="tx2"/>
                </a:solidFill>
              </a:rPr>
              <a:t>: </a:t>
            </a:r>
            <a:r>
              <a:rPr lang="nl-NL">
                <a:solidFill>
                  <a:schemeClr val="tx2"/>
                </a:solidFill>
                <a:hlinkClick r:id="rId6">
                  <a:extLst>
                    <a:ext uri="{A12FA001-AC4F-418D-AE19-62706E023703}">
                      <ahyp:hlinkClr xmlns:ahyp="http://schemas.microsoft.com/office/drawing/2018/hyperlinkcolor" val="tx"/>
                    </a:ext>
                  </a:extLst>
                </a:hlinkClick>
              </a:rPr>
              <a:t>https://www.gamblock.com/</a:t>
            </a:r>
            <a:r>
              <a:rPr lang="nl-NL">
                <a:solidFill>
                  <a:schemeClr val="tx2"/>
                </a:solidFill>
              </a:rPr>
              <a:t> </a:t>
            </a:r>
            <a:r>
              <a:rPr lang="nl-NL">
                <a:solidFill>
                  <a:schemeClr val="tx2"/>
                </a:solidFill>
                <a:effectLst/>
              </a:rPr>
              <a:t> </a:t>
            </a:r>
          </a:p>
          <a:p>
            <a:pPr lvl="1" fontAlgn="ctr">
              <a:spcBef>
                <a:spcPts val="0"/>
              </a:spcBef>
              <a:buFont typeface="Arial" panose="020B0604020202020204" pitchFamily="34" charset="0"/>
              <a:buChar char="•"/>
            </a:pPr>
            <a:r>
              <a:rPr lang="nl-NL" b="1" i="1" err="1">
                <a:solidFill>
                  <a:schemeClr val="tx2"/>
                </a:solidFill>
              </a:rPr>
              <a:t>Betblocker</a:t>
            </a:r>
            <a:r>
              <a:rPr lang="nl-NL" b="1" i="1">
                <a:solidFill>
                  <a:schemeClr val="tx2"/>
                </a:solidFill>
              </a:rPr>
              <a:t> (GRATIS)</a:t>
            </a:r>
            <a:r>
              <a:rPr lang="nl-NL">
                <a:solidFill>
                  <a:schemeClr val="tx2"/>
                </a:solidFill>
              </a:rPr>
              <a:t>:</a:t>
            </a:r>
            <a:r>
              <a:rPr lang="nl-BE">
                <a:solidFill>
                  <a:schemeClr val="tx2"/>
                </a:solidFill>
              </a:rPr>
              <a:t> </a:t>
            </a:r>
            <a:r>
              <a:rPr lang="nl-BE">
                <a:solidFill>
                  <a:schemeClr val="tx2"/>
                </a:solidFill>
                <a:hlinkClick r:id="rId7">
                  <a:extLst>
                    <a:ext uri="{A12FA001-AC4F-418D-AE19-62706E023703}">
                      <ahyp:hlinkClr xmlns:ahyp="http://schemas.microsoft.com/office/drawing/2018/hyperlinkcolor" val="tx"/>
                    </a:ext>
                  </a:extLst>
                </a:hlinkClick>
              </a:rPr>
              <a:t>https://betblocker.org/</a:t>
            </a:r>
            <a:r>
              <a:rPr lang="nl-BE">
                <a:solidFill>
                  <a:schemeClr val="tx2"/>
                </a:solidFill>
              </a:rPr>
              <a:t> </a:t>
            </a:r>
          </a:p>
          <a:p>
            <a:pPr lvl="1" fontAlgn="ctr">
              <a:spcBef>
                <a:spcPts val="0"/>
              </a:spcBef>
              <a:buFont typeface="Arial" panose="020B0604020202020204" pitchFamily="34" charset="0"/>
              <a:buChar char="•"/>
            </a:pPr>
            <a:endParaRPr lang="nl-BE">
              <a:solidFill>
                <a:schemeClr val="tx2"/>
              </a:solidFill>
            </a:endParaRPr>
          </a:p>
          <a:p>
            <a:pPr fontAlgn="ctr">
              <a:spcBef>
                <a:spcPts val="0"/>
              </a:spcBef>
              <a:buFont typeface="Arial" panose="020B0604020202020204" pitchFamily="34" charset="0"/>
              <a:buChar char="•"/>
            </a:pPr>
            <a:r>
              <a:rPr lang="nl-NL" sz="2400" b="1">
                <a:solidFill>
                  <a:schemeClr val="tx2"/>
                </a:solidFill>
              </a:rPr>
              <a:t>Sommige banken bieden de mogelijkheid om betalingen naar gokwebsites te blokkeren </a:t>
            </a:r>
            <a:r>
              <a:rPr lang="nl-NL" sz="2400" b="1">
                <a:solidFill>
                  <a:schemeClr val="tx2"/>
                </a:solidFill>
                <a:sym typeface="Wingdings" panose="05000000000000000000" pitchFamily="2" charset="2"/>
              </a:rPr>
              <a:t> vraag dit na bij je bank.</a:t>
            </a:r>
            <a:endParaRPr lang="nl-NL" sz="2400" b="1">
              <a:solidFill>
                <a:schemeClr val="tx2"/>
              </a:solidFill>
            </a:endParaRPr>
          </a:p>
          <a:p>
            <a:pPr lvl="1" fontAlgn="ctr">
              <a:spcBef>
                <a:spcPts val="0"/>
              </a:spcBef>
              <a:buFont typeface="Arial" panose="020B0604020202020204" pitchFamily="34" charset="0"/>
              <a:buChar char="•"/>
            </a:pPr>
            <a:endParaRPr lang="nl-BE">
              <a:solidFill>
                <a:schemeClr val="tx2"/>
              </a:solidFill>
            </a:endParaRPr>
          </a:p>
        </p:txBody>
      </p:sp>
      <p:pic>
        <p:nvPicPr>
          <p:cNvPr id="2050" name="Picture 2" descr="Een telefoon die het startscherm en mijn voortgangsscherm in de mobiele Gamban-app weergeeft">
            <a:extLst>
              <a:ext uri="{FF2B5EF4-FFF2-40B4-BE49-F238E27FC236}">
                <a16:creationId xmlns:a16="http://schemas.microsoft.com/office/drawing/2014/main" id="{3148C500-6E5C-8E04-2CDB-455B15D0D9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3507" y="1551889"/>
            <a:ext cx="3297441" cy="4297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5485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162E83-79AD-34B8-7974-F1E921BD83CD}"/>
              </a:ext>
            </a:extLst>
          </p:cNvPr>
          <p:cNvSpPr>
            <a:spLocks noGrp="1"/>
          </p:cNvSpPr>
          <p:nvPr>
            <p:ph type="title"/>
          </p:nvPr>
        </p:nvSpPr>
        <p:spPr>
          <a:xfrm>
            <a:off x="233362" y="622409"/>
            <a:ext cx="10058400" cy="881242"/>
          </a:xfrm>
        </p:spPr>
        <p:txBody>
          <a:bodyPr/>
          <a:lstStyle/>
          <a:p>
            <a:r>
              <a:rPr lang="nl-BE">
                <a:hlinkClick r:id="rId3"/>
              </a:rPr>
              <a:t>Budgetwijzer.be </a:t>
            </a:r>
            <a:endParaRPr lang="nl-BE"/>
          </a:p>
        </p:txBody>
      </p:sp>
      <p:pic>
        <p:nvPicPr>
          <p:cNvPr id="3" name="Afbeelding 2" descr="Afbeelding met tekst, schermopname, Menselijk gezicht, tekenfilm&#10;&#10;Automatisch gegenereerde beschrijving">
            <a:extLst>
              <a:ext uri="{FF2B5EF4-FFF2-40B4-BE49-F238E27FC236}">
                <a16:creationId xmlns:a16="http://schemas.microsoft.com/office/drawing/2014/main" id="{47AE06E2-6D56-9841-7F0D-51DE76B0F940}"/>
              </a:ext>
            </a:extLst>
          </p:cNvPr>
          <p:cNvPicPr>
            <a:picLocks noChangeAspect="1"/>
          </p:cNvPicPr>
          <p:nvPr/>
        </p:nvPicPr>
        <p:blipFill>
          <a:blip r:embed="rId4"/>
          <a:stretch>
            <a:fillRect/>
          </a:stretch>
        </p:blipFill>
        <p:spPr>
          <a:xfrm>
            <a:off x="393700" y="1254675"/>
            <a:ext cx="8389144" cy="4348650"/>
          </a:xfrm>
          <a:prstGeom prst="rect">
            <a:avLst/>
          </a:prstGeom>
        </p:spPr>
      </p:pic>
      <p:sp>
        <p:nvSpPr>
          <p:cNvPr id="5" name="Tekstvak 4">
            <a:extLst>
              <a:ext uri="{FF2B5EF4-FFF2-40B4-BE49-F238E27FC236}">
                <a16:creationId xmlns:a16="http://schemas.microsoft.com/office/drawing/2014/main" id="{D36E976A-6ECD-3C9F-0CCD-EF7A06919D00}"/>
              </a:ext>
            </a:extLst>
          </p:cNvPr>
          <p:cNvSpPr txBox="1"/>
          <p:nvPr/>
        </p:nvSpPr>
        <p:spPr>
          <a:xfrm>
            <a:off x="393700" y="5794970"/>
            <a:ext cx="7899400" cy="923330"/>
          </a:xfrm>
          <a:prstGeom prst="rect">
            <a:avLst/>
          </a:prstGeom>
          <a:noFill/>
        </p:spPr>
        <p:txBody>
          <a:bodyPr wrap="square">
            <a:spAutoFit/>
          </a:bodyPr>
          <a:lstStyle/>
          <a:p>
            <a:r>
              <a:rPr lang="nl-NL" b="1"/>
              <a:t>HULP ROND FINANCIËLE ASPECTEN:</a:t>
            </a:r>
          </a:p>
          <a:p>
            <a:pPr marL="285750" indent="-285750">
              <a:buFont typeface="Arial" panose="020B0604020202020204" pitchFamily="34" charset="0"/>
              <a:buChar char="•"/>
            </a:pPr>
            <a:r>
              <a:rPr lang="nl-NL"/>
              <a:t>tips en advies bij budget of schulden</a:t>
            </a:r>
          </a:p>
          <a:p>
            <a:pPr marL="285750" indent="-285750">
              <a:buFont typeface="Arial" panose="020B0604020202020204" pitchFamily="34" charset="0"/>
              <a:buChar char="•"/>
            </a:pPr>
            <a:r>
              <a:rPr lang="nl-NL"/>
              <a:t>doorverwijzing voor schuldhulpverlening</a:t>
            </a:r>
          </a:p>
        </p:txBody>
      </p:sp>
    </p:spTree>
    <p:extLst>
      <p:ext uri="{BB962C8B-B14F-4D97-AF65-F5344CB8AC3E}">
        <p14:creationId xmlns:p14="http://schemas.microsoft.com/office/powerpoint/2010/main" val="755896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7F99678-51C3-DB45-881D-23E428587278}"/>
              </a:ext>
            </a:extLst>
          </p:cNvPr>
          <p:cNvSpPr>
            <a:spLocks noGrp="1"/>
          </p:cNvSpPr>
          <p:nvPr>
            <p:ph type="body" sz="quarter" idx="13"/>
          </p:nvPr>
        </p:nvSpPr>
        <p:spPr>
          <a:xfrm>
            <a:off x="359144" y="320613"/>
            <a:ext cx="3625801" cy="381546"/>
          </a:xfrm>
        </p:spPr>
        <p:txBody>
          <a:bodyPr/>
          <a:lstStyle/>
          <a:p>
            <a:r>
              <a:rPr lang="en-GB" err="1"/>
              <a:t>Hulp</a:t>
            </a:r>
            <a:r>
              <a:rPr lang="en-GB"/>
              <a:t> </a:t>
            </a:r>
            <a:r>
              <a:rPr lang="en-GB" err="1"/>
              <a:t>bij</a:t>
            </a:r>
            <a:r>
              <a:rPr lang="en-GB"/>
              <a:t> </a:t>
            </a:r>
            <a:r>
              <a:rPr lang="en-GB" err="1"/>
              <a:t>gokproblemen</a:t>
            </a:r>
            <a:endParaRPr lang="en-GB"/>
          </a:p>
        </p:txBody>
      </p:sp>
      <p:pic>
        <p:nvPicPr>
          <p:cNvPr id="3" name="Graphic 2">
            <a:extLst>
              <a:ext uri="{FF2B5EF4-FFF2-40B4-BE49-F238E27FC236}">
                <a16:creationId xmlns:a16="http://schemas.microsoft.com/office/drawing/2014/main" id="{B21C2F82-CFB0-BF4B-A72B-85D850658293}"/>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928818" y="743993"/>
            <a:ext cx="2679400" cy="5564903"/>
          </a:xfrm>
          <a:prstGeom prst="rect">
            <a:avLst/>
          </a:prstGeom>
        </p:spPr>
      </p:pic>
      <p:grpSp>
        <p:nvGrpSpPr>
          <p:cNvPr id="12" name="Groeperen 11">
            <a:extLst>
              <a:ext uri="{FF2B5EF4-FFF2-40B4-BE49-F238E27FC236}">
                <a16:creationId xmlns:a16="http://schemas.microsoft.com/office/drawing/2014/main" id="{398AC95B-40C8-EB48-8DF4-E5112F3649CF}"/>
              </a:ext>
            </a:extLst>
          </p:cNvPr>
          <p:cNvGrpSpPr/>
          <p:nvPr/>
        </p:nvGrpSpPr>
        <p:grpSpPr>
          <a:xfrm>
            <a:off x="7266132" y="1399911"/>
            <a:ext cx="5003161" cy="3919444"/>
            <a:chOff x="2875174" y="509047"/>
            <a:chExt cx="5222451" cy="4091234"/>
          </a:xfrm>
        </p:grpSpPr>
        <p:pic>
          <p:nvPicPr>
            <p:cNvPr id="13" name="Afbeelding 12">
              <a:extLst>
                <a:ext uri="{FF2B5EF4-FFF2-40B4-BE49-F238E27FC236}">
                  <a16:creationId xmlns:a16="http://schemas.microsoft.com/office/drawing/2014/main" id="{BCE3EDD3-503B-894E-A47B-C5571620E696}"/>
                </a:ext>
              </a:extLst>
            </p:cNvPr>
            <p:cNvPicPr>
              <a:picLocks noChangeAspect="1"/>
            </p:cNvPicPr>
            <p:nvPr/>
          </p:nvPicPr>
          <p:blipFill rotWithShape="1">
            <a:blip r:embed="rId4">
              <a:extLst>
                <a:ext uri="{28A0092B-C50C-407E-A947-70E740481C1C}">
                  <a14:useLocalDpi xmlns:a14="http://schemas.microsoft.com/office/drawing/2010/main" val="0"/>
                </a:ext>
              </a:extLst>
            </a:blip>
            <a:srcRect l="31443" t="9897" r="11443" b="10562"/>
            <a:stretch/>
          </p:blipFill>
          <p:spPr>
            <a:xfrm>
              <a:off x="2875174" y="509047"/>
              <a:ext cx="5222451" cy="4091234"/>
            </a:xfrm>
            <a:prstGeom prst="rect">
              <a:avLst/>
            </a:prstGeom>
          </p:spPr>
        </p:pic>
        <p:pic>
          <p:nvPicPr>
            <p:cNvPr id="14" name="Afbeelding 13">
              <a:hlinkClick r:id="rId5"/>
              <a:extLst>
                <a:ext uri="{FF2B5EF4-FFF2-40B4-BE49-F238E27FC236}">
                  <a16:creationId xmlns:a16="http://schemas.microsoft.com/office/drawing/2014/main" id="{B67B88CE-4AD5-7444-AE75-0712C46156A8}"/>
                </a:ext>
              </a:extLst>
            </p:cNvPr>
            <p:cNvPicPr>
              <a:picLocks noChangeAspect="1"/>
            </p:cNvPicPr>
            <p:nvPr/>
          </p:nvPicPr>
          <p:blipFill rotWithShape="1">
            <a:blip r:embed="rId6"/>
            <a:srcRect l="17853" r="17853" b="31434"/>
            <a:stretch/>
          </p:blipFill>
          <p:spPr>
            <a:xfrm>
              <a:off x="3457928" y="1008819"/>
              <a:ext cx="4177784" cy="3127255"/>
            </a:xfrm>
            <a:prstGeom prst="rect">
              <a:avLst/>
            </a:prstGeom>
          </p:spPr>
        </p:pic>
      </p:grpSp>
      <p:grpSp>
        <p:nvGrpSpPr>
          <p:cNvPr id="6" name="Groeperen 11">
            <a:extLst>
              <a:ext uri="{FF2B5EF4-FFF2-40B4-BE49-F238E27FC236}">
                <a16:creationId xmlns:a16="http://schemas.microsoft.com/office/drawing/2014/main" id="{985428C6-843A-47CF-CFBB-09CB346445FC}"/>
              </a:ext>
            </a:extLst>
          </p:cNvPr>
          <p:cNvGrpSpPr/>
          <p:nvPr/>
        </p:nvGrpSpPr>
        <p:grpSpPr>
          <a:xfrm>
            <a:off x="-61775" y="1424328"/>
            <a:ext cx="5355812" cy="3919444"/>
            <a:chOff x="2875174" y="509047"/>
            <a:chExt cx="5222451" cy="4091234"/>
          </a:xfrm>
        </p:grpSpPr>
        <p:pic>
          <p:nvPicPr>
            <p:cNvPr id="11" name="Afbeelding 10">
              <a:extLst>
                <a:ext uri="{FF2B5EF4-FFF2-40B4-BE49-F238E27FC236}">
                  <a16:creationId xmlns:a16="http://schemas.microsoft.com/office/drawing/2014/main" id="{2096D46A-1A41-0513-EAE8-58B065DB884B}"/>
                </a:ext>
              </a:extLst>
            </p:cNvPr>
            <p:cNvPicPr>
              <a:picLocks noChangeAspect="1"/>
            </p:cNvPicPr>
            <p:nvPr/>
          </p:nvPicPr>
          <p:blipFill rotWithShape="1">
            <a:blip r:embed="rId4">
              <a:extLst>
                <a:ext uri="{28A0092B-C50C-407E-A947-70E740481C1C}">
                  <a14:useLocalDpi xmlns:a14="http://schemas.microsoft.com/office/drawing/2010/main" val="0"/>
                </a:ext>
              </a:extLst>
            </a:blip>
            <a:srcRect l="31443" t="9897" r="11443" b="10562"/>
            <a:stretch/>
          </p:blipFill>
          <p:spPr>
            <a:xfrm>
              <a:off x="2875174" y="509047"/>
              <a:ext cx="5222451" cy="4091234"/>
            </a:xfrm>
            <a:prstGeom prst="rect">
              <a:avLst/>
            </a:prstGeom>
          </p:spPr>
        </p:pic>
        <p:pic>
          <p:nvPicPr>
            <p:cNvPr id="15" name="Afbeelding 14">
              <a:extLst>
                <a:ext uri="{FF2B5EF4-FFF2-40B4-BE49-F238E27FC236}">
                  <a16:creationId xmlns:a16="http://schemas.microsoft.com/office/drawing/2014/main" id="{368EEE8F-7308-4BBD-4B3C-1856BBFCCA2A}"/>
                </a:ext>
              </a:extLst>
            </p:cNvPr>
            <p:cNvPicPr>
              <a:picLocks noChangeAspect="1"/>
            </p:cNvPicPr>
            <p:nvPr/>
          </p:nvPicPr>
          <p:blipFill>
            <a:blip r:embed="rId7">
              <a:extLst>
                <a:ext uri="{28A0092B-C50C-407E-A947-70E740481C1C}">
                  <a14:useLocalDpi xmlns:a14="http://schemas.microsoft.com/office/drawing/2010/main" val="0"/>
                </a:ext>
              </a:extLst>
            </a:blip>
            <a:srcRect l="12244" r="12244"/>
            <a:stretch/>
          </p:blipFill>
          <p:spPr>
            <a:xfrm>
              <a:off x="3457928" y="1063090"/>
              <a:ext cx="4177784" cy="3018715"/>
            </a:xfrm>
            <a:prstGeom prst="rect">
              <a:avLst/>
            </a:prstGeom>
          </p:spPr>
        </p:pic>
      </p:grpSp>
      <p:sp>
        <p:nvSpPr>
          <p:cNvPr id="7" name="Tekstvak 6">
            <a:extLst>
              <a:ext uri="{FF2B5EF4-FFF2-40B4-BE49-F238E27FC236}">
                <a16:creationId xmlns:a16="http://schemas.microsoft.com/office/drawing/2014/main" id="{553D5C76-D87E-B3D0-E9E4-176BD2A6AFC1}"/>
              </a:ext>
            </a:extLst>
          </p:cNvPr>
          <p:cNvSpPr txBox="1"/>
          <p:nvPr/>
        </p:nvSpPr>
        <p:spPr>
          <a:xfrm>
            <a:off x="1422203" y="5490519"/>
            <a:ext cx="44377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Druglijn.be</a:t>
            </a:r>
          </a:p>
        </p:txBody>
      </p:sp>
      <p:sp>
        <p:nvSpPr>
          <p:cNvPr id="8" name="Tekstvak 7">
            <a:extLst>
              <a:ext uri="{FF2B5EF4-FFF2-40B4-BE49-F238E27FC236}">
                <a16:creationId xmlns:a16="http://schemas.microsoft.com/office/drawing/2014/main" id="{0DC9C1B7-4A21-AB37-6CDC-97CC039FA219}"/>
              </a:ext>
            </a:extLst>
          </p:cNvPr>
          <p:cNvSpPr txBox="1"/>
          <p:nvPr/>
        </p:nvSpPr>
        <p:spPr>
          <a:xfrm>
            <a:off x="8895959" y="5544386"/>
            <a:ext cx="443774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2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Gokhulp.be</a:t>
            </a:r>
          </a:p>
        </p:txBody>
      </p:sp>
      <p:sp>
        <p:nvSpPr>
          <p:cNvPr id="9" name="Tekstvak 8">
            <a:extLst>
              <a:ext uri="{FF2B5EF4-FFF2-40B4-BE49-F238E27FC236}">
                <a16:creationId xmlns:a16="http://schemas.microsoft.com/office/drawing/2014/main" id="{33F00093-DA05-A047-B1E1-94B9FDBD60DD}"/>
              </a:ext>
            </a:extLst>
          </p:cNvPr>
          <p:cNvSpPr txBox="1"/>
          <p:nvPr/>
        </p:nvSpPr>
        <p:spPr>
          <a:xfrm>
            <a:off x="7705662" y="6082994"/>
            <a:ext cx="44377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FFFFFF"/>
                </a:solidFill>
                <a:effectLst/>
                <a:uLnTx/>
                <a:uFillTx/>
                <a:latin typeface="Calibri"/>
                <a:ea typeface="+mn-ea"/>
                <a:cs typeface="+mn-cs"/>
              </a:rPr>
              <a:t>Franstalige hulpoptie: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FFFFFF"/>
                </a:solidFill>
                <a:effectLst/>
                <a:uLnTx/>
                <a:uFillTx/>
                <a:latin typeface="Calibri"/>
                <a:ea typeface="+mn-ea"/>
                <a:cs typeface="+mn-cs"/>
              </a:rPr>
              <a:t>https://joueurs.aide-en-ligne.be/ </a:t>
            </a:r>
          </a:p>
        </p:txBody>
      </p:sp>
      <p:pic>
        <p:nvPicPr>
          <p:cNvPr id="5" name="Afbeelding 4">
            <a:extLst>
              <a:ext uri="{FF2B5EF4-FFF2-40B4-BE49-F238E27FC236}">
                <a16:creationId xmlns:a16="http://schemas.microsoft.com/office/drawing/2014/main" id="{8B7EEEB1-6F7E-D34E-48A7-9409A1845737}"/>
              </a:ext>
            </a:extLst>
          </p:cNvPr>
          <p:cNvPicPr>
            <a:picLocks noChangeAspect="1"/>
          </p:cNvPicPr>
          <p:nvPr/>
        </p:nvPicPr>
        <p:blipFill>
          <a:blip r:embed="rId8"/>
          <a:stretch>
            <a:fillRect/>
          </a:stretch>
        </p:blipFill>
        <p:spPr>
          <a:xfrm>
            <a:off x="535860" y="2369257"/>
            <a:ext cx="4284468" cy="2477810"/>
          </a:xfrm>
          <a:prstGeom prst="rect">
            <a:avLst/>
          </a:prstGeom>
        </p:spPr>
      </p:pic>
      <p:pic>
        <p:nvPicPr>
          <p:cNvPr id="17" name="Afbeelding 16">
            <a:hlinkClick r:id="rId9"/>
            <a:extLst>
              <a:ext uri="{FF2B5EF4-FFF2-40B4-BE49-F238E27FC236}">
                <a16:creationId xmlns:a16="http://schemas.microsoft.com/office/drawing/2014/main" id="{982F0157-A615-4BCB-EF21-81FC239F5E7F}"/>
              </a:ext>
            </a:extLst>
          </p:cNvPr>
          <p:cNvPicPr>
            <a:picLocks noChangeAspect="1"/>
          </p:cNvPicPr>
          <p:nvPr/>
        </p:nvPicPr>
        <p:blipFill>
          <a:blip r:embed="rId10"/>
          <a:stretch>
            <a:fillRect/>
          </a:stretch>
        </p:blipFill>
        <p:spPr>
          <a:xfrm>
            <a:off x="536931" y="2317298"/>
            <a:ext cx="4294443" cy="2529767"/>
          </a:xfrm>
          <a:prstGeom prst="rect">
            <a:avLst/>
          </a:prstGeom>
        </p:spPr>
      </p:pic>
      <p:pic>
        <p:nvPicPr>
          <p:cNvPr id="4" name="Afbeelding 3">
            <a:extLst>
              <a:ext uri="{FF2B5EF4-FFF2-40B4-BE49-F238E27FC236}">
                <a16:creationId xmlns:a16="http://schemas.microsoft.com/office/drawing/2014/main" id="{3EF85836-004F-8349-4917-7179014C62FA}"/>
              </a:ext>
            </a:extLst>
          </p:cNvPr>
          <p:cNvPicPr>
            <a:picLocks noChangeAspect="1"/>
          </p:cNvPicPr>
          <p:nvPr/>
        </p:nvPicPr>
        <p:blipFill>
          <a:blip r:embed="rId11"/>
          <a:stretch>
            <a:fillRect/>
          </a:stretch>
        </p:blipFill>
        <p:spPr>
          <a:xfrm>
            <a:off x="7824416" y="1847573"/>
            <a:ext cx="4005419" cy="2999492"/>
          </a:xfrm>
          <a:prstGeom prst="rect">
            <a:avLst/>
          </a:prstGeom>
        </p:spPr>
      </p:pic>
    </p:spTree>
    <p:extLst>
      <p:ext uri="{BB962C8B-B14F-4D97-AF65-F5344CB8AC3E}">
        <p14:creationId xmlns:p14="http://schemas.microsoft.com/office/powerpoint/2010/main" val="2273229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54090B-1A81-97AB-D358-597A842A2ADB}"/>
              </a:ext>
            </a:extLst>
          </p:cNvPr>
          <p:cNvSpPr>
            <a:spLocks noGrp="1"/>
          </p:cNvSpPr>
          <p:nvPr>
            <p:ph type="title"/>
          </p:nvPr>
        </p:nvSpPr>
        <p:spPr>
          <a:xfrm>
            <a:off x="975359" y="746760"/>
            <a:ext cx="7771076" cy="2006190"/>
          </a:xfrm>
        </p:spPr>
        <p:txBody>
          <a:bodyPr anchor="t">
            <a:normAutofit/>
          </a:bodyPr>
          <a:lstStyle/>
          <a:p>
            <a:r>
              <a:rPr lang="nl-NL" b="1"/>
              <a:t>Online zelfhulp </a:t>
            </a:r>
            <a:r>
              <a:rPr lang="nl-NL"/>
              <a:t>en </a:t>
            </a:r>
            <a:r>
              <a:rPr lang="nl-NL" b="1"/>
              <a:t>online begeleiding</a:t>
            </a:r>
            <a:r>
              <a:rPr lang="nl-NL"/>
              <a:t> via Gokhulp.be</a:t>
            </a:r>
            <a:endParaRPr lang="nl-BE"/>
          </a:p>
        </p:txBody>
      </p:sp>
      <p:sp>
        <p:nvSpPr>
          <p:cNvPr id="12" name="Text Placeholder 2">
            <a:extLst>
              <a:ext uri="{FF2B5EF4-FFF2-40B4-BE49-F238E27FC236}">
                <a16:creationId xmlns:a16="http://schemas.microsoft.com/office/drawing/2014/main" id="{6648CA09-8DD0-5DB8-42C9-5CB99F61C6F2}"/>
              </a:ext>
            </a:extLst>
          </p:cNvPr>
          <p:cNvSpPr>
            <a:spLocks noGrp="1"/>
          </p:cNvSpPr>
          <p:nvPr>
            <p:ph type="body" sz="quarter" idx="10"/>
          </p:nvPr>
        </p:nvSpPr>
        <p:spPr>
          <a:xfrm>
            <a:off x="198783" y="2001078"/>
            <a:ext cx="6771860" cy="4066180"/>
          </a:xfrm>
        </p:spPr>
        <p:txBody>
          <a:bodyPr>
            <a:normAutofit/>
          </a:bodyPr>
          <a:lstStyle/>
          <a:p>
            <a:pPr>
              <a:buFont typeface="Wingdings" panose="05000000000000000000" pitchFamily="2" charset="2"/>
              <a:buChar char="Ø"/>
            </a:pPr>
            <a:r>
              <a:rPr lang="nl-NL" sz="2000" b="1" i="0">
                <a:solidFill>
                  <a:srgbClr val="C96858"/>
                </a:solidFill>
                <a:effectLst/>
                <a:latin typeface="Lato" panose="020F0502020204030203" pitchFamily="34" charset="0"/>
              </a:rPr>
              <a:t>Online zelfhulp: </a:t>
            </a:r>
            <a:r>
              <a:rPr lang="nl-NL" sz="2000" b="1" i="0">
                <a:solidFill>
                  <a:srgbClr val="4E4E4E"/>
                </a:solidFill>
                <a:effectLst/>
                <a:latin typeface="Lato" panose="020F0502020204030203" pitchFamily="34" charset="0"/>
              </a:rPr>
              <a:t>zelfstandig aan de slag </a:t>
            </a:r>
            <a:r>
              <a:rPr lang="nl-NL" sz="2000" b="0" i="0">
                <a:solidFill>
                  <a:srgbClr val="4E4E4E"/>
                </a:solidFill>
                <a:effectLst/>
                <a:latin typeface="Lato" panose="020F0502020204030203" pitchFamily="34" charset="0"/>
              </a:rPr>
              <a:t>om te minderen of stoppen met gokken. Kosteloos en anoniem. </a:t>
            </a:r>
          </a:p>
          <a:p>
            <a:pPr marL="0" indent="0">
              <a:buNone/>
            </a:pPr>
            <a:endParaRPr lang="nl-NL" sz="2000" b="0" i="0">
              <a:solidFill>
                <a:srgbClr val="4E4E4E"/>
              </a:solidFill>
              <a:effectLst/>
              <a:latin typeface="Lato" panose="020F0502020204030203" pitchFamily="34" charset="0"/>
            </a:endParaRPr>
          </a:p>
          <a:p>
            <a:pPr>
              <a:buFont typeface="Wingdings" panose="05000000000000000000" pitchFamily="2" charset="2"/>
              <a:buChar char="Ø"/>
            </a:pPr>
            <a:r>
              <a:rPr lang="nl-NL" sz="2000" b="0" i="0">
                <a:solidFill>
                  <a:srgbClr val="4E4E4E"/>
                </a:solidFill>
                <a:effectLst/>
                <a:latin typeface="Lato" panose="020F0502020204030203" pitchFamily="34" charset="0"/>
              </a:rPr>
              <a:t>De </a:t>
            </a:r>
            <a:r>
              <a:rPr lang="nl-NL" sz="2000" b="1" i="0">
                <a:solidFill>
                  <a:srgbClr val="C96858"/>
                </a:solidFill>
                <a:effectLst/>
                <a:latin typeface="Lato" panose="020F0502020204030203" pitchFamily="34" charset="0"/>
              </a:rPr>
              <a:t>online begeleiding </a:t>
            </a:r>
            <a:r>
              <a:rPr lang="nl-NL" sz="2000" b="0" i="0">
                <a:solidFill>
                  <a:srgbClr val="4E4E4E"/>
                </a:solidFill>
                <a:effectLst/>
                <a:latin typeface="Lato" panose="020F0502020204030203" pitchFamily="34" charset="0"/>
              </a:rPr>
              <a:t>bij </a:t>
            </a:r>
            <a:r>
              <a:rPr lang="nl-NL" sz="2000" b="0" i="0" err="1">
                <a:solidFill>
                  <a:srgbClr val="4E4E4E"/>
                </a:solidFill>
                <a:effectLst/>
                <a:latin typeface="Lato" panose="020F0502020204030203" pitchFamily="34" charset="0"/>
              </a:rPr>
              <a:t>Gokhulp</a:t>
            </a:r>
            <a:r>
              <a:rPr lang="nl-NL" sz="2000" b="0" i="0">
                <a:solidFill>
                  <a:srgbClr val="4E4E4E"/>
                </a:solidFill>
                <a:effectLst/>
                <a:latin typeface="Lato" panose="020F0502020204030203" pitchFamily="34" charset="0"/>
              </a:rPr>
              <a:t> bestaat uit een </a:t>
            </a:r>
            <a:r>
              <a:rPr lang="nl-NL" sz="2000" b="1" i="0">
                <a:solidFill>
                  <a:srgbClr val="4E4E4E"/>
                </a:solidFill>
                <a:effectLst/>
                <a:latin typeface="Lato" panose="020F0502020204030203" pitchFamily="34" charset="0"/>
              </a:rPr>
              <a:t>gestructureerd programma gecombineerd met persoonlijke begeleiding </a:t>
            </a:r>
            <a:r>
              <a:rPr lang="nl-NL" sz="2000" b="0" i="0">
                <a:solidFill>
                  <a:srgbClr val="4E4E4E"/>
                </a:solidFill>
                <a:effectLst/>
                <a:latin typeface="Lato" panose="020F0502020204030203" pitchFamily="34" charset="0"/>
              </a:rPr>
              <a:t>door een professionele hulpverlener.</a:t>
            </a:r>
            <a:endParaRPr lang="en-US"/>
          </a:p>
        </p:txBody>
      </p:sp>
      <p:pic>
        <p:nvPicPr>
          <p:cNvPr id="5" name="Afbeelding 4">
            <a:hlinkClick r:id="rId3"/>
            <a:extLst>
              <a:ext uri="{FF2B5EF4-FFF2-40B4-BE49-F238E27FC236}">
                <a16:creationId xmlns:a16="http://schemas.microsoft.com/office/drawing/2014/main" id="{13310856-90F4-91A5-87BE-AEF3A2F6C786}"/>
              </a:ext>
            </a:extLst>
          </p:cNvPr>
          <p:cNvPicPr>
            <a:picLocks noChangeAspect="1"/>
          </p:cNvPicPr>
          <p:nvPr/>
        </p:nvPicPr>
        <p:blipFill>
          <a:blip r:embed="rId4"/>
          <a:stretch>
            <a:fillRect/>
          </a:stretch>
        </p:blipFill>
        <p:spPr>
          <a:xfrm>
            <a:off x="7645406" y="2206325"/>
            <a:ext cx="3571235" cy="3598222"/>
          </a:xfrm>
          <a:prstGeom prst="rect">
            <a:avLst/>
          </a:prstGeom>
          <a:noFill/>
        </p:spPr>
      </p:pic>
    </p:spTree>
    <p:extLst>
      <p:ext uri="{BB962C8B-B14F-4D97-AF65-F5344CB8AC3E}">
        <p14:creationId xmlns:p14="http://schemas.microsoft.com/office/powerpoint/2010/main" val="443999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hlinkClick r:id="rId3"/>
            <a:extLst>
              <a:ext uri="{FF2B5EF4-FFF2-40B4-BE49-F238E27FC236}">
                <a16:creationId xmlns:a16="http://schemas.microsoft.com/office/drawing/2014/main" id="{7A579532-6F4E-16C9-A292-46CA50F67553}"/>
              </a:ext>
            </a:extLst>
          </p:cNvPr>
          <p:cNvPicPr>
            <a:picLocks noChangeAspect="1"/>
          </p:cNvPicPr>
          <p:nvPr/>
        </p:nvPicPr>
        <p:blipFill rotWithShape="1">
          <a:blip r:embed="rId4"/>
          <a:srcRect l="9643" t="5143" r="11071" b="12435"/>
          <a:stretch/>
        </p:blipFill>
        <p:spPr>
          <a:xfrm>
            <a:off x="2072640" y="898525"/>
            <a:ext cx="8046720" cy="47053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626770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934E2-5D68-DAD2-1BE3-7EE83A0B9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F75C4F-6AF4-0165-1BB7-CE470279837E}"/>
              </a:ext>
            </a:extLst>
          </p:cNvPr>
          <p:cNvSpPr>
            <a:spLocks noGrp="1"/>
          </p:cNvSpPr>
          <p:nvPr>
            <p:ph type="title"/>
          </p:nvPr>
        </p:nvSpPr>
        <p:spPr>
          <a:xfrm>
            <a:off x="838200" y="945235"/>
            <a:ext cx="9232075" cy="1356995"/>
          </a:xfrm>
        </p:spPr>
        <p:txBody>
          <a:bodyPr>
            <a:normAutofit fontScale="90000"/>
          </a:bodyPr>
          <a:lstStyle/>
          <a:p>
            <a:r>
              <a:rPr lang="en-US">
                <a:latin typeface="Arial" panose="020B0604020202020204" pitchFamily="34" charset="0"/>
                <a:cs typeface="Arial" panose="020B0604020202020204" pitchFamily="34" charset="0"/>
              </a:rPr>
              <a:t>Meer </a:t>
            </a:r>
            <a:r>
              <a:rPr lang="en-US" err="1">
                <a:latin typeface="Arial" panose="020B0604020202020204" pitchFamily="34" charset="0"/>
                <a:cs typeface="Arial" panose="020B0604020202020204" pitchFamily="34" charset="0"/>
              </a:rPr>
              <a:t>weten</a:t>
            </a:r>
            <a:r>
              <a:rPr lang="en-US">
                <a:latin typeface="Arial" panose="020B0604020202020204" pitchFamily="34" charset="0"/>
                <a:cs typeface="Arial" panose="020B0604020202020204" pitchFamily="34" charset="0"/>
              </a:rPr>
              <a:t> over een </a:t>
            </a:r>
            <a:r>
              <a:rPr lang="en-US" err="1">
                <a:latin typeface="Arial" panose="020B0604020202020204" pitchFamily="34" charset="0"/>
                <a:cs typeface="Arial" panose="020B0604020202020204" pitchFamily="34" charset="0"/>
              </a:rPr>
              <a:t>motiverende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gespreksstijl</a:t>
            </a:r>
            <a:r>
              <a:rPr lang="en-US">
                <a:latin typeface="Arial" panose="020B0604020202020204" pitchFamily="34" charset="0"/>
                <a:cs typeface="Arial" panose="020B0604020202020204" pitchFamily="34" charset="0"/>
              </a:rPr>
              <a:t>? </a:t>
            </a: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p:txBody>
      </p:sp>
      <p:sp>
        <p:nvSpPr>
          <p:cNvPr id="5" name="Tijdelijke aanduiding voor tekst 4">
            <a:extLst>
              <a:ext uri="{FF2B5EF4-FFF2-40B4-BE49-F238E27FC236}">
                <a16:creationId xmlns:a16="http://schemas.microsoft.com/office/drawing/2014/main" id="{767C718D-6560-5FF1-48F2-FF13E106BF6D}"/>
              </a:ext>
            </a:extLst>
          </p:cNvPr>
          <p:cNvSpPr>
            <a:spLocks noGrp="1"/>
          </p:cNvSpPr>
          <p:nvPr>
            <p:ph type="body" sz="quarter" idx="10"/>
          </p:nvPr>
        </p:nvSpPr>
        <p:spPr>
          <a:xfrm>
            <a:off x="838200" y="2364377"/>
            <a:ext cx="5856514" cy="4267796"/>
          </a:xfrm>
        </p:spPr>
        <p:txBody>
          <a:bodyPr>
            <a:normAutofit/>
          </a:bodyPr>
          <a:lstStyle/>
          <a:p>
            <a:r>
              <a:rPr lang="nl-BE" sz="2200"/>
              <a:t>Leidraad ‘</a:t>
            </a:r>
            <a:r>
              <a:rPr lang="nl-NL" sz="2200"/>
              <a:t>Hoe motiveer je cliënten om aan de slag te gaan met hun middelengebruik, gamen of gokken?’ </a:t>
            </a:r>
            <a:r>
              <a:rPr lang="nl-NL" sz="2200">
                <a:solidFill>
                  <a:srgbClr val="D98D72"/>
                </a:solidFill>
              </a:rPr>
              <a:t>= interactief plukboek</a:t>
            </a:r>
          </a:p>
          <a:p>
            <a:pPr marL="0" indent="0">
              <a:buNone/>
            </a:pPr>
            <a:endParaRPr lang="nl-NL" sz="2200">
              <a:solidFill>
                <a:srgbClr val="D98D72"/>
              </a:solidFill>
            </a:endParaRPr>
          </a:p>
          <a:p>
            <a:pPr marL="0" indent="0">
              <a:buNone/>
            </a:pPr>
            <a:endParaRPr lang="nl-NL" sz="2200">
              <a:solidFill>
                <a:srgbClr val="D98D72"/>
              </a:solidFill>
            </a:endParaRPr>
          </a:p>
          <a:p>
            <a:r>
              <a:rPr lang="nl-BE" sz="2200"/>
              <a:t>Online cursus motiverende gesprekvoering </a:t>
            </a:r>
            <a:r>
              <a:rPr lang="nl-BE" sz="2200">
                <a:solidFill>
                  <a:srgbClr val="D98D72"/>
                </a:solidFill>
              </a:rPr>
              <a:t>= beknopte intro in MGV</a:t>
            </a:r>
          </a:p>
          <a:p>
            <a:pPr marL="0" indent="0">
              <a:buNone/>
            </a:pPr>
            <a:endParaRPr lang="nl-BE" sz="2200"/>
          </a:p>
          <a:p>
            <a:pPr marL="0" indent="0">
              <a:buNone/>
            </a:pPr>
            <a:r>
              <a:rPr lang="nl-BE" sz="2200">
                <a:hlinkClick r:id="rId3"/>
              </a:rPr>
              <a:t>Gratis beschikbaar op www.vad.be</a:t>
            </a:r>
            <a:r>
              <a:rPr lang="nl-BE" sz="2200"/>
              <a:t> </a:t>
            </a:r>
          </a:p>
        </p:txBody>
      </p:sp>
      <p:pic>
        <p:nvPicPr>
          <p:cNvPr id="3" name="Afbeelding 2">
            <a:hlinkClick r:id="rId4"/>
            <a:extLst>
              <a:ext uri="{FF2B5EF4-FFF2-40B4-BE49-F238E27FC236}">
                <a16:creationId xmlns:a16="http://schemas.microsoft.com/office/drawing/2014/main" id="{ECAB11EC-B828-7065-0FFD-EC52557BA1AA}"/>
              </a:ext>
            </a:extLst>
          </p:cNvPr>
          <p:cNvPicPr>
            <a:picLocks noChangeAspect="1"/>
          </p:cNvPicPr>
          <p:nvPr/>
        </p:nvPicPr>
        <p:blipFill>
          <a:blip r:embed="rId5"/>
          <a:stretch>
            <a:fillRect/>
          </a:stretch>
        </p:blipFill>
        <p:spPr>
          <a:xfrm>
            <a:off x="8023266" y="1668197"/>
            <a:ext cx="1545771" cy="2187266"/>
          </a:xfrm>
          <a:prstGeom prst="rect">
            <a:avLst/>
          </a:prstGeom>
        </p:spPr>
      </p:pic>
      <p:pic>
        <p:nvPicPr>
          <p:cNvPr id="8" name="Afbeelding 7">
            <a:hlinkClick r:id="rId6"/>
            <a:extLst>
              <a:ext uri="{FF2B5EF4-FFF2-40B4-BE49-F238E27FC236}">
                <a16:creationId xmlns:a16="http://schemas.microsoft.com/office/drawing/2014/main" id="{96191FE0-D160-7166-8F5F-3F84DDAA93CF}"/>
              </a:ext>
            </a:extLst>
          </p:cNvPr>
          <p:cNvPicPr>
            <a:picLocks noChangeAspect="1"/>
          </p:cNvPicPr>
          <p:nvPr/>
        </p:nvPicPr>
        <p:blipFill rotWithShape="1">
          <a:blip r:embed="rId7"/>
          <a:srcRect l="10386" t="28557" r="65588" b="30464"/>
          <a:stretch/>
        </p:blipFill>
        <p:spPr>
          <a:xfrm>
            <a:off x="7489865" y="4068955"/>
            <a:ext cx="2779555" cy="2666632"/>
          </a:xfrm>
          <a:prstGeom prst="rect">
            <a:avLst/>
          </a:prstGeom>
        </p:spPr>
      </p:pic>
    </p:spTree>
    <p:extLst>
      <p:ext uri="{BB962C8B-B14F-4D97-AF65-F5344CB8AC3E}">
        <p14:creationId xmlns:p14="http://schemas.microsoft.com/office/powerpoint/2010/main" val="21127586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965BA16-C7F8-C2D4-4E6A-EBAC15A168D2}"/>
              </a:ext>
            </a:extLst>
          </p:cNvPr>
          <p:cNvSpPr>
            <a:spLocks noGrp="1"/>
          </p:cNvSpPr>
          <p:nvPr>
            <p:ph type="title"/>
          </p:nvPr>
        </p:nvSpPr>
        <p:spPr/>
        <p:txBody>
          <a:bodyPr/>
          <a:lstStyle/>
          <a:p>
            <a:r>
              <a:rPr lang="nl-NL"/>
              <a:t>Wat kan de omgeving doen? </a:t>
            </a:r>
            <a:endParaRPr lang="nl-BE"/>
          </a:p>
        </p:txBody>
      </p:sp>
      <p:sp>
        <p:nvSpPr>
          <p:cNvPr id="6" name="Tijdelijke aanduiding voor tekst 5">
            <a:extLst>
              <a:ext uri="{FF2B5EF4-FFF2-40B4-BE49-F238E27FC236}">
                <a16:creationId xmlns:a16="http://schemas.microsoft.com/office/drawing/2014/main" id="{22B6BF65-109E-4BBE-AAF0-C3AF0473A19D}"/>
              </a:ext>
            </a:extLst>
          </p:cNvPr>
          <p:cNvSpPr>
            <a:spLocks noGrp="1"/>
          </p:cNvSpPr>
          <p:nvPr>
            <p:ph type="body" sz="quarter" idx="10"/>
          </p:nvPr>
        </p:nvSpPr>
        <p:spPr/>
        <p:txBody>
          <a:bodyPr/>
          <a:lstStyle/>
          <a:p>
            <a:r>
              <a:rPr lang="nl-NL"/>
              <a:t>04</a:t>
            </a:r>
            <a:endParaRPr lang="nl-BE"/>
          </a:p>
        </p:txBody>
      </p:sp>
    </p:spTree>
    <p:extLst>
      <p:ext uri="{BB962C8B-B14F-4D97-AF65-F5344CB8AC3E}">
        <p14:creationId xmlns:p14="http://schemas.microsoft.com/office/powerpoint/2010/main" val="3485604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1F808-3AFB-2DA7-4AD5-F4CDC6E157F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5D1618-1B0D-D817-53E7-5C2981749F3A}"/>
              </a:ext>
            </a:extLst>
          </p:cNvPr>
          <p:cNvSpPr>
            <a:spLocks noGrp="1"/>
          </p:cNvSpPr>
          <p:nvPr>
            <p:ph type="title"/>
          </p:nvPr>
        </p:nvSpPr>
        <p:spPr>
          <a:xfrm>
            <a:off x="365760" y="761053"/>
            <a:ext cx="2987040" cy="1006476"/>
          </a:xfrm>
        </p:spPr>
        <p:txBody>
          <a:bodyPr vert="horz" lIns="91440" tIns="45720" rIns="91440" bIns="45720" rtlCol="0" anchor="t" anchorCtr="0">
            <a:normAutofit/>
          </a:bodyPr>
          <a:lstStyle/>
          <a:p>
            <a:r>
              <a:rPr lang="en-US" sz="2800"/>
              <a:t>Wat </a:t>
            </a:r>
            <a:r>
              <a:rPr lang="en-US" sz="2800" err="1"/>
              <a:t>kan</a:t>
            </a:r>
            <a:r>
              <a:rPr lang="en-US" sz="2800"/>
              <a:t> de </a:t>
            </a:r>
            <a:r>
              <a:rPr lang="en-US" sz="2800" b="1" err="1"/>
              <a:t>omgeving</a:t>
            </a:r>
            <a:r>
              <a:rPr lang="en-US" sz="2800"/>
              <a:t> </a:t>
            </a:r>
            <a:r>
              <a:rPr lang="en-US" sz="2800" err="1"/>
              <a:t>doen</a:t>
            </a:r>
            <a:r>
              <a:rPr lang="en-US" sz="2800"/>
              <a:t>?</a:t>
            </a:r>
          </a:p>
        </p:txBody>
      </p:sp>
      <p:sp>
        <p:nvSpPr>
          <p:cNvPr id="9" name="Text Placeholder 2">
            <a:extLst>
              <a:ext uri="{FF2B5EF4-FFF2-40B4-BE49-F238E27FC236}">
                <a16:creationId xmlns:a16="http://schemas.microsoft.com/office/drawing/2014/main" id="{9BBC62E5-BE10-5AAA-C286-D4343044B4A0}"/>
              </a:ext>
            </a:extLst>
          </p:cNvPr>
          <p:cNvSpPr>
            <a:spLocks noGrp="1"/>
          </p:cNvSpPr>
          <p:nvPr>
            <p:ph type="body" sz="quarter" idx="10"/>
          </p:nvPr>
        </p:nvSpPr>
        <p:spPr>
          <a:xfrm>
            <a:off x="366395" y="3017524"/>
            <a:ext cx="2986405" cy="1447482"/>
          </a:xfrm>
        </p:spPr>
        <p:txBody>
          <a:bodyPr/>
          <a:lstStyle/>
          <a:p>
            <a:endParaRPr lang="en-US"/>
          </a:p>
        </p:txBody>
      </p:sp>
      <p:graphicFrame>
        <p:nvGraphicFramePr>
          <p:cNvPr id="5" name="Tekstvak 2">
            <a:extLst>
              <a:ext uri="{FF2B5EF4-FFF2-40B4-BE49-F238E27FC236}">
                <a16:creationId xmlns:a16="http://schemas.microsoft.com/office/drawing/2014/main" id="{F4F8CE15-2CD4-6D64-156A-E7F7B67DBB25}"/>
              </a:ext>
            </a:extLst>
          </p:cNvPr>
          <p:cNvGraphicFramePr/>
          <p:nvPr>
            <p:extLst>
              <p:ext uri="{D42A27DB-BD31-4B8C-83A1-F6EECF244321}">
                <p14:modId xmlns:p14="http://schemas.microsoft.com/office/powerpoint/2010/main" val="2639418705"/>
              </p:ext>
            </p:extLst>
          </p:nvPr>
        </p:nvGraphicFramePr>
        <p:xfrm>
          <a:off x="4443478" y="761052"/>
          <a:ext cx="7548563" cy="5652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Afbeelding 5">
            <a:extLst>
              <a:ext uri="{FF2B5EF4-FFF2-40B4-BE49-F238E27FC236}">
                <a16:creationId xmlns:a16="http://schemas.microsoft.com/office/drawing/2014/main" id="{60E1737C-25FC-DB81-3F72-0CA8E1183EBB}"/>
              </a:ext>
            </a:extLst>
          </p:cNvPr>
          <p:cNvPicPr>
            <a:picLocks noChangeAspect="1"/>
          </p:cNvPicPr>
          <p:nvPr/>
        </p:nvPicPr>
        <p:blipFill rotWithShape="1">
          <a:blip r:embed="rId8"/>
          <a:srcRect r="11514"/>
          <a:stretch/>
        </p:blipFill>
        <p:spPr>
          <a:xfrm>
            <a:off x="365760" y="2455278"/>
            <a:ext cx="4045907" cy="2571973"/>
          </a:xfrm>
          <a:prstGeom prst="rect">
            <a:avLst/>
          </a:prstGeom>
        </p:spPr>
      </p:pic>
      <p:sp>
        <p:nvSpPr>
          <p:cNvPr id="12" name="Vijfhoek 11">
            <a:extLst>
              <a:ext uri="{FF2B5EF4-FFF2-40B4-BE49-F238E27FC236}">
                <a16:creationId xmlns:a16="http://schemas.microsoft.com/office/drawing/2014/main" id="{D79DD194-CAFC-1076-0F10-FE1086D8EE1E}"/>
              </a:ext>
            </a:extLst>
          </p:cNvPr>
          <p:cNvSpPr/>
          <p:nvPr/>
        </p:nvSpPr>
        <p:spPr>
          <a:xfrm>
            <a:off x="9590171" y="134559"/>
            <a:ext cx="1896196" cy="1754325"/>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kstvak 12">
            <a:extLst>
              <a:ext uri="{FF2B5EF4-FFF2-40B4-BE49-F238E27FC236}">
                <a16:creationId xmlns:a16="http://schemas.microsoft.com/office/drawing/2014/main" id="{1C3333A7-F0D7-9D59-EF83-F74ECE574F77}"/>
              </a:ext>
            </a:extLst>
          </p:cNvPr>
          <p:cNvSpPr txBox="1"/>
          <p:nvPr/>
        </p:nvSpPr>
        <p:spPr>
          <a:xfrm>
            <a:off x="10008053" y="569745"/>
            <a:ext cx="125284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Arial" panose="020B0604020202020204"/>
                <a:ea typeface="+mn-ea"/>
                <a:cs typeface="+mn-cs"/>
              </a:rPr>
              <a:t>Weinig signalen voor de omgeving!</a:t>
            </a:r>
            <a:endParaRPr kumimoji="0" lang="nl-BE"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2A4B6D"/>
              </a:solidFill>
              <a:effectLst/>
              <a:uLnTx/>
              <a:uFillTx/>
              <a:latin typeface="Arial" panose="020B0604020202020204"/>
              <a:ea typeface="+mn-ea"/>
              <a:cs typeface="+mn-cs"/>
            </a:endParaRPr>
          </a:p>
        </p:txBody>
      </p:sp>
      <p:sp>
        <p:nvSpPr>
          <p:cNvPr id="14" name="Vijfhoek 13">
            <a:extLst>
              <a:ext uri="{FF2B5EF4-FFF2-40B4-BE49-F238E27FC236}">
                <a16:creationId xmlns:a16="http://schemas.microsoft.com/office/drawing/2014/main" id="{2B1DC0F8-F9F5-12D8-B1DB-0E037E2CF6DD}"/>
              </a:ext>
            </a:extLst>
          </p:cNvPr>
          <p:cNvSpPr/>
          <p:nvPr/>
        </p:nvSpPr>
        <p:spPr>
          <a:xfrm>
            <a:off x="9319363" y="4659000"/>
            <a:ext cx="2167003" cy="1754325"/>
          </a:xfrm>
          <a:prstGeom prst="pen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FFFFFF"/>
                </a:solidFill>
                <a:effectLst/>
                <a:uLnTx/>
                <a:uFillTx/>
                <a:latin typeface="Arial" panose="020B0604020202020204"/>
                <a:ea typeface="+mn-ea"/>
                <a:cs typeface="+mn-cs"/>
              </a:rPr>
              <a:t>Taboe      Schaamte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srgbClr val="FFFFFF"/>
                </a:solidFill>
                <a:effectLst/>
                <a:uLnTx/>
                <a:uFillTx/>
                <a:latin typeface="Arial" panose="020B0604020202020204"/>
                <a:ea typeface="+mn-ea"/>
                <a:cs typeface="+mn-cs"/>
              </a:rPr>
              <a:t>Angst</a:t>
            </a:r>
          </a:p>
        </p:txBody>
      </p:sp>
    </p:spTree>
    <p:extLst>
      <p:ext uri="{BB962C8B-B14F-4D97-AF65-F5344CB8AC3E}">
        <p14:creationId xmlns:p14="http://schemas.microsoft.com/office/powerpoint/2010/main" val="1456392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3CE2AF7-22B5-804B-9AD9-8311B37B3E3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47205" y="1641461"/>
            <a:ext cx="2128356" cy="2128356"/>
          </a:xfrm>
          <a:prstGeom prst="rect">
            <a:avLst/>
          </a:prstGeom>
        </p:spPr>
      </p:pic>
      <p:pic>
        <p:nvPicPr>
          <p:cNvPr id="10" name="Graphic 9">
            <a:extLst>
              <a:ext uri="{FF2B5EF4-FFF2-40B4-BE49-F238E27FC236}">
                <a16:creationId xmlns:a16="http://schemas.microsoft.com/office/drawing/2014/main" id="{B0025620-C586-084A-A2F2-8302E5F69E2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119318" y="4107194"/>
            <a:ext cx="2277416" cy="2277416"/>
          </a:xfrm>
          <a:prstGeom prst="rect">
            <a:avLst/>
          </a:prstGeom>
        </p:spPr>
      </p:pic>
      <p:pic>
        <p:nvPicPr>
          <p:cNvPr id="12" name="Graphic 11">
            <a:extLst>
              <a:ext uri="{FF2B5EF4-FFF2-40B4-BE49-F238E27FC236}">
                <a16:creationId xmlns:a16="http://schemas.microsoft.com/office/drawing/2014/main" id="{8F229E5C-0CAA-C14C-A606-1D371B0F37E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623318" y="4131563"/>
            <a:ext cx="2277415" cy="2277415"/>
          </a:xfrm>
          <a:prstGeom prst="rect">
            <a:avLst/>
          </a:prstGeom>
        </p:spPr>
      </p:pic>
      <p:pic>
        <p:nvPicPr>
          <p:cNvPr id="14" name="Graphic 13">
            <a:extLst>
              <a:ext uri="{FF2B5EF4-FFF2-40B4-BE49-F238E27FC236}">
                <a16:creationId xmlns:a16="http://schemas.microsoft.com/office/drawing/2014/main" id="{2EDBF78A-18DE-2B49-8F23-8A05F845A974}"/>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9444700" y="1651363"/>
            <a:ext cx="2603035" cy="2603035"/>
          </a:xfrm>
          <a:prstGeom prst="rect">
            <a:avLst/>
          </a:prstGeom>
        </p:spPr>
      </p:pic>
      <p:pic>
        <p:nvPicPr>
          <p:cNvPr id="16" name="Graphic 15">
            <a:extLst>
              <a:ext uri="{FF2B5EF4-FFF2-40B4-BE49-F238E27FC236}">
                <a16:creationId xmlns:a16="http://schemas.microsoft.com/office/drawing/2014/main" id="{F293BB08-343E-0F49-9802-26A6F95321D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121373" y="1869440"/>
            <a:ext cx="2166880" cy="2166880"/>
          </a:xfrm>
          <a:prstGeom prst="rect">
            <a:avLst/>
          </a:prstGeom>
        </p:spPr>
      </p:pic>
      <p:sp>
        <p:nvSpPr>
          <p:cNvPr id="2" name="Tijdelijke aanduiding voor tekst 1">
            <a:extLst>
              <a:ext uri="{FF2B5EF4-FFF2-40B4-BE49-F238E27FC236}">
                <a16:creationId xmlns:a16="http://schemas.microsoft.com/office/drawing/2014/main" id="{FADB061C-F1D5-F74C-A2CF-2E853961A5B1}"/>
              </a:ext>
            </a:extLst>
          </p:cNvPr>
          <p:cNvSpPr>
            <a:spLocks noGrp="1"/>
          </p:cNvSpPr>
          <p:nvPr>
            <p:ph type="body" sz="quarter" idx="13"/>
          </p:nvPr>
        </p:nvSpPr>
        <p:spPr>
          <a:xfrm>
            <a:off x="359145" y="320613"/>
            <a:ext cx="3398816" cy="381546"/>
          </a:xfrm>
        </p:spPr>
        <p:txBody>
          <a:bodyPr/>
          <a:lstStyle/>
          <a:p>
            <a:r>
              <a:rPr lang="nl-BE" b="1"/>
              <a:t>Waar kan je gokken?</a:t>
            </a:r>
            <a:endParaRPr lang="nl-BE"/>
          </a:p>
        </p:txBody>
      </p:sp>
      <p:pic>
        <p:nvPicPr>
          <p:cNvPr id="4" name="Graphic 3">
            <a:extLst>
              <a:ext uri="{FF2B5EF4-FFF2-40B4-BE49-F238E27FC236}">
                <a16:creationId xmlns:a16="http://schemas.microsoft.com/office/drawing/2014/main" id="{D8AD2BD2-B974-2D47-AD33-FF40314C9C92}"/>
              </a:ext>
            </a:extLst>
          </p:cNvPr>
          <p:cNvPicPr>
            <a:picLocks noChangeAspect="1"/>
          </p:cNvPicPr>
          <p:nvPr/>
        </p:nvPicPr>
        <p:blipFill rotWithShape="1">
          <a:blip>
            <a:extLst>
              <a:ext uri="{96DAC541-7B7A-43D3-8B79-37D633B846F1}">
                <asvg:svgBlip xmlns:asvg="http://schemas.microsoft.com/office/drawing/2016/SVG/main" r:embed="rId8"/>
              </a:ext>
            </a:extLst>
          </a:blip>
          <a:srcRect b="16800"/>
          <a:stretch/>
        </p:blipFill>
        <p:spPr>
          <a:xfrm>
            <a:off x="-669952" y="-1297062"/>
            <a:ext cx="9801759" cy="8155063"/>
          </a:xfrm>
          <a:prstGeom prst="rect">
            <a:avLst/>
          </a:prstGeom>
        </p:spPr>
      </p:pic>
      <p:grpSp>
        <p:nvGrpSpPr>
          <p:cNvPr id="22" name="Groep 21">
            <a:extLst>
              <a:ext uri="{FF2B5EF4-FFF2-40B4-BE49-F238E27FC236}">
                <a16:creationId xmlns:a16="http://schemas.microsoft.com/office/drawing/2014/main" id="{BB75D417-6D79-66FC-BFDA-DA7EFA1F97E7}"/>
              </a:ext>
            </a:extLst>
          </p:cNvPr>
          <p:cNvGrpSpPr/>
          <p:nvPr/>
        </p:nvGrpSpPr>
        <p:grpSpPr>
          <a:xfrm>
            <a:off x="4478387" y="4186898"/>
            <a:ext cx="2465313" cy="2465313"/>
            <a:chOff x="4650020" y="4169410"/>
            <a:chExt cx="2465313" cy="2465313"/>
          </a:xfrm>
        </p:grpSpPr>
        <p:pic>
          <p:nvPicPr>
            <p:cNvPr id="19" name="Graphic 18">
              <a:extLst>
                <a:ext uri="{FF2B5EF4-FFF2-40B4-BE49-F238E27FC236}">
                  <a16:creationId xmlns:a16="http://schemas.microsoft.com/office/drawing/2014/main" id="{DC7F6DC9-A1AC-B524-37DB-10033EA20050}"/>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4650020" y="4169410"/>
              <a:ext cx="2465313" cy="2465313"/>
            </a:xfrm>
            <a:prstGeom prst="rect">
              <a:avLst/>
            </a:prstGeom>
          </p:spPr>
        </p:pic>
        <p:pic>
          <p:nvPicPr>
            <p:cNvPr id="20" name="Afbeelding 19" descr="Afbeelding met geel, man, gebouw, zwart&#10;&#10;Automatisch gegenereerde beschrijving">
              <a:extLst>
                <a:ext uri="{FF2B5EF4-FFF2-40B4-BE49-F238E27FC236}">
                  <a16:creationId xmlns:a16="http://schemas.microsoft.com/office/drawing/2014/main" id="{51B95FE4-5F33-D4A6-1DA2-302B21ED23D4}"/>
                </a:ext>
              </a:extLst>
            </p:cNvPr>
            <p:cNvPicPr>
              <a:picLocks noChangeAspect="1"/>
            </p:cNvPicPr>
            <p:nvPr/>
          </p:nvPicPr>
          <p:blipFill rotWithShape="1">
            <a:blip r:embed="rId10"/>
            <a:srcRect l="18346" t="1981" r="8497" b="1462"/>
            <a:stretch/>
          </p:blipFill>
          <p:spPr>
            <a:xfrm>
              <a:off x="5588163" y="5228414"/>
              <a:ext cx="342612" cy="605137"/>
            </a:xfrm>
            <a:prstGeom prst="rect">
              <a:avLst/>
            </a:prstGeom>
          </p:spPr>
        </p:pic>
        <p:pic>
          <p:nvPicPr>
            <p:cNvPr id="21" name="Afbeelding 20">
              <a:extLst>
                <a:ext uri="{FF2B5EF4-FFF2-40B4-BE49-F238E27FC236}">
                  <a16:creationId xmlns:a16="http://schemas.microsoft.com/office/drawing/2014/main" id="{0683D610-ADD7-7A91-4C70-633B3E095C24}"/>
                </a:ext>
              </a:extLst>
            </p:cNvPr>
            <p:cNvPicPr>
              <a:picLocks noChangeAspect="1"/>
            </p:cNvPicPr>
            <p:nvPr/>
          </p:nvPicPr>
          <p:blipFill rotWithShape="1">
            <a:blip r:embed="rId11"/>
            <a:srcRect l="13776" t="1719" r="13776" b="1938"/>
            <a:stretch/>
          </p:blipFill>
          <p:spPr>
            <a:xfrm>
              <a:off x="6043623" y="5228416"/>
              <a:ext cx="342612" cy="603758"/>
            </a:xfrm>
            <a:prstGeom prst="rect">
              <a:avLst/>
            </a:prstGeom>
          </p:spPr>
        </p:pic>
      </p:grpSp>
      <p:sp>
        <p:nvSpPr>
          <p:cNvPr id="3" name="Tekstvak 2">
            <a:extLst>
              <a:ext uri="{FF2B5EF4-FFF2-40B4-BE49-F238E27FC236}">
                <a16:creationId xmlns:a16="http://schemas.microsoft.com/office/drawing/2014/main" id="{E239323E-28D6-2E4E-BF4F-DE05C849F7BE}"/>
              </a:ext>
            </a:extLst>
          </p:cNvPr>
          <p:cNvSpPr txBox="1"/>
          <p:nvPr/>
        </p:nvSpPr>
        <p:spPr>
          <a:xfrm>
            <a:off x="5416530" y="3631096"/>
            <a:ext cx="1959004" cy="369332"/>
          </a:xfrm>
          <a:prstGeom prst="rect">
            <a:avLst/>
          </a:prstGeom>
          <a:noFill/>
        </p:spPr>
        <p:txBody>
          <a:bodyPr wrap="square" rtlCol="0">
            <a:spAutoFit/>
          </a:bodyPr>
          <a:lstStyle/>
          <a:p>
            <a:r>
              <a:rPr lang="nl-NL">
                <a:solidFill>
                  <a:schemeClr val="bg1"/>
                </a:solidFill>
              </a:rPr>
              <a:t>casino</a:t>
            </a:r>
            <a:endParaRPr lang="nl-BE">
              <a:solidFill>
                <a:schemeClr val="bg1"/>
              </a:solidFill>
            </a:endParaRPr>
          </a:p>
        </p:txBody>
      </p:sp>
      <p:sp>
        <p:nvSpPr>
          <p:cNvPr id="5" name="Tekstvak 4">
            <a:extLst>
              <a:ext uri="{FF2B5EF4-FFF2-40B4-BE49-F238E27FC236}">
                <a16:creationId xmlns:a16="http://schemas.microsoft.com/office/drawing/2014/main" id="{DB942BF5-A3DA-504A-83D6-23F83050D925}"/>
              </a:ext>
            </a:extLst>
          </p:cNvPr>
          <p:cNvSpPr txBox="1"/>
          <p:nvPr/>
        </p:nvSpPr>
        <p:spPr>
          <a:xfrm>
            <a:off x="6971914" y="3631096"/>
            <a:ext cx="2277416" cy="369332"/>
          </a:xfrm>
          <a:prstGeom prst="rect">
            <a:avLst/>
          </a:prstGeom>
          <a:noFill/>
        </p:spPr>
        <p:txBody>
          <a:bodyPr wrap="square" rtlCol="0">
            <a:spAutoFit/>
          </a:bodyPr>
          <a:lstStyle/>
          <a:p>
            <a:r>
              <a:rPr lang="nl-NL">
                <a:solidFill>
                  <a:schemeClr val="bg1"/>
                </a:solidFill>
              </a:rPr>
              <a:t>speelautomatenhal</a:t>
            </a:r>
            <a:endParaRPr lang="nl-BE">
              <a:solidFill>
                <a:schemeClr val="bg1"/>
              </a:solidFill>
            </a:endParaRPr>
          </a:p>
        </p:txBody>
      </p:sp>
      <p:sp>
        <p:nvSpPr>
          <p:cNvPr id="6" name="Tekstvak 5">
            <a:extLst>
              <a:ext uri="{FF2B5EF4-FFF2-40B4-BE49-F238E27FC236}">
                <a16:creationId xmlns:a16="http://schemas.microsoft.com/office/drawing/2014/main" id="{DEBB368A-FD29-E923-3342-AAB667A468AB}"/>
              </a:ext>
            </a:extLst>
          </p:cNvPr>
          <p:cNvSpPr txBox="1"/>
          <p:nvPr/>
        </p:nvSpPr>
        <p:spPr>
          <a:xfrm>
            <a:off x="10359666" y="3617844"/>
            <a:ext cx="1736035" cy="369332"/>
          </a:xfrm>
          <a:prstGeom prst="rect">
            <a:avLst/>
          </a:prstGeom>
          <a:noFill/>
        </p:spPr>
        <p:txBody>
          <a:bodyPr wrap="square" rtlCol="0">
            <a:spAutoFit/>
          </a:bodyPr>
          <a:lstStyle/>
          <a:p>
            <a:r>
              <a:rPr lang="nl-NL">
                <a:solidFill>
                  <a:schemeClr val="bg1"/>
                </a:solidFill>
              </a:rPr>
              <a:t>café</a:t>
            </a:r>
            <a:endParaRPr lang="nl-BE">
              <a:solidFill>
                <a:schemeClr val="bg1"/>
              </a:solidFill>
            </a:endParaRPr>
          </a:p>
        </p:txBody>
      </p:sp>
      <p:sp>
        <p:nvSpPr>
          <p:cNvPr id="8" name="Tekstvak 7">
            <a:extLst>
              <a:ext uri="{FF2B5EF4-FFF2-40B4-BE49-F238E27FC236}">
                <a16:creationId xmlns:a16="http://schemas.microsoft.com/office/drawing/2014/main" id="{9C6C7CEC-06EE-6299-AC3E-ACC2C5EC684F}"/>
              </a:ext>
            </a:extLst>
          </p:cNvPr>
          <p:cNvSpPr txBox="1"/>
          <p:nvPr/>
        </p:nvSpPr>
        <p:spPr>
          <a:xfrm>
            <a:off x="5066390" y="6212983"/>
            <a:ext cx="2059220" cy="369332"/>
          </a:xfrm>
          <a:prstGeom prst="rect">
            <a:avLst/>
          </a:prstGeom>
          <a:noFill/>
        </p:spPr>
        <p:txBody>
          <a:bodyPr wrap="square" rtlCol="0">
            <a:spAutoFit/>
          </a:bodyPr>
          <a:lstStyle/>
          <a:p>
            <a:r>
              <a:rPr lang="nl-NL">
                <a:solidFill>
                  <a:schemeClr val="bg1"/>
                </a:solidFill>
              </a:rPr>
              <a:t>wedkantoren</a:t>
            </a:r>
            <a:endParaRPr lang="nl-BE">
              <a:solidFill>
                <a:schemeClr val="bg1"/>
              </a:solidFill>
            </a:endParaRPr>
          </a:p>
        </p:txBody>
      </p:sp>
      <p:sp>
        <p:nvSpPr>
          <p:cNvPr id="9" name="Tekstvak 8">
            <a:extLst>
              <a:ext uri="{FF2B5EF4-FFF2-40B4-BE49-F238E27FC236}">
                <a16:creationId xmlns:a16="http://schemas.microsoft.com/office/drawing/2014/main" id="{420130F0-02AB-F7CA-9754-AEF13EF9D4EC}"/>
              </a:ext>
            </a:extLst>
          </p:cNvPr>
          <p:cNvSpPr txBox="1"/>
          <p:nvPr/>
        </p:nvSpPr>
        <p:spPr>
          <a:xfrm>
            <a:off x="7435211" y="6248875"/>
            <a:ext cx="1961523" cy="369332"/>
          </a:xfrm>
          <a:prstGeom prst="rect">
            <a:avLst/>
          </a:prstGeom>
          <a:noFill/>
        </p:spPr>
        <p:txBody>
          <a:bodyPr wrap="square" rtlCol="0">
            <a:spAutoFit/>
          </a:bodyPr>
          <a:lstStyle/>
          <a:p>
            <a:r>
              <a:rPr lang="nl-NL">
                <a:solidFill>
                  <a:schemeClr val="bg1"/>
                </a:solidFill>
              </a:rPr>
              <a:t>dagbladhandel</a:t>
            </a:r>
            <a:endParaRPr lang="nl-BE">
              <a:solidFill>
                <a:schemeClr val="bg1"/>
              </a:solidFill>
            </a:endParaRPr>
          </a:p>
        </p:txBody>
      </p:sp>
      <p:sp>
        <p:nvSpPr>
          <p:cNvPr id="11" name="Tekstvak 10">
            <a:extLst>
              <a:ext uri="{FF2B5EF4-FFF2-40B4-BE49-F238E27FC236}">
                <a16:creationId xmlns:a16="http://schemas.microsoft.com/office/drawing/2014/main" id="{D645F4AB-0A24-B9C9-3919-FFED745B2C1A}"/>
              </a:ext>
            </a:extLst>
          </p:cNvPr>
          <p:cNvSpPr txBox="1"/>
          <p:nvPr/>
        </p:nvSpPr>
        <p:spPr>
          <a:xfrm>
            <a:off x="10359666" y="6241232"/>
            <a:ext cx="1749287" cy="369332"/>
          </a:xfrm>
          <a:prstGeom prst="rect">
            <a:avLst/>
          </a:prstGeom>
          <a:noFill/>
        </p:spPr>
        <p:txBody>
          <a:bodyPr wrap="square" rtlCol="0">
            <a:spAutoFit/>
          </a:bodyPr>
          <a:lstStyle/>
          <a:p>
            <a:r>
              <a:rPr lang="nl-NL">
                <a:solidFill>
                  <a:schemeClr val="bg1"/>
                </a:solidFill>
              </a:rPr>
              <a:t>online</a:t>
            </a:r>
            <a:endParaRPr lang="nl-BE">
              <a:solidFill>
                <a:schemeClr val="bg1"/>
              </a:solidFill>
            </a:endParaRPr>
          </a:p>
        </p:txBody>
      </p:sp>
    </p:spTree>
    <p:extLst>
      <p:ext uri="{BB962C8B-B14F-4D97-AF65-F5344CB8AC3E}">
        <p14:creationId xmlns:p14="http://schemas.microsoft.com/office/powerpoint/2010/main" val="3084651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B7D214C-5A77-E8A3-E569-97EC8627423C}"/>
              </a:ext>
            </a:extLst>
          </p:cNvPr>
          <p:cNvSpPr>
            <a:spLocks noGrp="1"/>
          </p:cNvSpPr>
          <p:nvPr>
            <p:ph type="title"/>
          </p:nvPr>
        </p:nvSpPr>
        <p:spPr/>
        <p:txBody>
          <a:bodyPr/>
          <a:lstStyle/>
          <a:p>
            <a:r>
              <a:rPr lang="nl-NL"/>
              <a:t>Take home </a:t>
            </a:r>
            <a:r>
              <a:rPr lang="nl-NL" err="1"/>
              <a:t>messages</a:t>
            </a:r>
            <a:endParaRPr lang="nl-BE"/>
          </a:p>
        </p:txBody>
      </p:sp>
      <p:sp>
        <p:nvSpPr>
          <p:cNvPr id="5" name="Tijdelijke aanduiding voor tekst 4">
            <a:extLst>
              <a:ext uri="{FF2B5EF4-FFF2-40B4-BE49-F238E27FC236}">
                <a16:creationId xmlns:a16="http://schemas.microsoft.com/office/drawing/2014/main" id="{F4C0657F-DB7A-FC2D-9B8E-0E408165EDDC}"/>
              </a:ext>
            </a:extLst>
          </p:cNvPr>
          <p:cNvSpPr>
            <a:spLocks noGrp="1"/>
          </p:cNvSpPr>
          <p:nvPr>
            <p:ph type="body" sz="quarter" idx="10"/>
          </p:nvPr>
        </p:nvSpPr>
        <p:spPr/>
        <p:txBody>
          <a:bodyPr/>
          <a:lstStyle/>
          <a:p>
            <a:r>
              <a:rPr lang="nl-NL"/>
              <a:t>05</a:t>
            </a:r>
            <a:endParaRPr lang="nl-BE"/>
          </a:p>
        </p:txBody>
      </p:sp>
    </p:spTree>
    <p:extLst>
      <p:ext uri="{BB962C8B-B14F-4D97-AF65-F5344CB8AC3E}">
        <p14:creationId xmlns:p14="http://schemas.microsoft.com/office/powerpoint/2010/main" val="39668323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FA16E0B-618D-E769-7C28-9920F89B7274}"/>
              </a:ext>
            </a:extLst>
          </p:cNvPr>
          <p:cNvPicPr>
            <a:picLocks noChangeAspect="1"/>
          </p:cNvPicPr>
          <p:nvPr/>
        </p:nvPicPr>
        <p:blipFill>
          <a:blip r:embed="rId3"/>
          <a:stretch>
            <a:fillRect/>
          </a:stretch>
        </p:blipFill>
        <p:spPr>
          <a:xfrm>
            <a:off x="9079230" y="2408643"/>
            <a:ext cx="3112770" cy="3112770"/>
          </a:xfrm>
          <a:prstGeom prst="rect">
            <a:avLst/>
          </a:prstGeom>
        </p:spPr>
      </p:pic>
      <p:sp>
        <p:nvSpPr>
          <p:cNvPr id="4" name="Titel 3">
            <a:extLst>
              <a:ext uri="{FF2B5EF4-FFF2-40B4-BE49-F238E27FC236}">
                <a16:creationId xmlns:a16="http://schemas.microsoft.com/office/drawing/2014/main" id="{9214190B-154C-1A9F-A52F-5B112B17DDD1}"/>
              </a:ext>
            </a:extLst>
          </p:cNvPr>
          <p:cNvSpPr>
            <a:spLocks noGrp="1"/>
          </p:cNvSpPr>
          <p:nvPr>
            <p:ph type="title"/>
          </p:nvPr>
        </p:nvSpPr>
        <p:spPr>
          <a:xfrm>
            <a:off x="148590" y="763270"/>
            <a:ext cx="11384280" cy="4222115"/>
          </a:xfrm>
        </p:spPr>
        <p:txBody>
          <a:bodyPr>
            <a:normAutofit fontScale="90000"/>
          </a:bodyPr>
          <a:lstStyle/>
          <a:p>
            <a:r>
              <a:rPr lang="nl-NL" b="1"/>
              <a:t>Hou in je achterhoofd:</a:t>
            </a:r>
            <a:br>
              <a:rPr lang="nl-NL" b="1"/>
            </a:br>
            <a:r>
              <a:rPr lang="nl-NL" sz="2700"/>
              <a:t>- gokproblemen blijven lang onder de radar</a:t>
            </a:r>
            <a:br>
              <a:rPr lang="nl-NL" sz="2700"/>
            </a:br>
            <a:r>
              <a:rPr lang="nl-NL" sz="2700"/>
              <a:t>- ontkenning is deel van het geheel</a:t>
            </a:r>
            <a:br>
              <a:rPr lang="nl-NL" sz="2700"/>
            </a:br>
            <a:r>
              <a:rPr lang="nl-NL" sz="2700"/>
              <a:t>- mensen met gokproblemen zoeken hiervoor moeilijk hulp</a:t>
            </a:r>
            <a:br>
              <a:rPr lang="nl-NL" sz="2700"/>
            </a:br>
            <a:r>
              <a:rPr lang="nl-NL" sz="2700"/>
              <a:t>- er speelt veel meer dan zichtbaar is – gokken heeft een functie en komt vaak samen voor met andere problemen</a:t>
            </a:r>
            <a:br>
              <a:rPr lang="nl-NL" sz="2700"/>
            </a:br>
            <a:br>
              <a:rPr lang="nl-NL" sz="2700"/>
            </a:br>
            <a:br>
              <a:rPr lang="nl-NL" sz="2700"/>
            </a:br>
            <a:r>
              <a:rPr lang="nl-NL" sz="3600" b="1"/>
              <a:t>Handel:</a:t>
            </a:r>
            <a:br>
              <a:rPr lang="nl-NL" sz="2700"/>
            </a:br>
            <a:r>
              <a:rPr lang="nl-NL" sz="2700"/>
              <a:t>- blijf trouw aan je rol op de </a:t>
            </a:r>
            <a:r>
              <a:rPr lang="nl-NL" sz="2700" err="1"/>
              <a:t>eerstelijn</a:t>
            </a:r>
            <a:br>
              <a:rPr lang="nl-NL" sz="2700"/>
            </a:br>
            <a:r>
              <a:rPr lang="nl-NL" sz="2700"/>
              <a:t>- maak het onderwerp bespreekbaar</a:t>
            </a:r>
            <a:br>
              <a:rPr lang="nl-NL" sz="2700"/>
            </a:br>
            <a:r>
              <a:rPr lang="nl-NL" sz="2700"/>
              <a:t>- geld is een trigger, de controle is weg – bouw hindernissen in/bescherm</a:t>
            </a:r>
            <a:br>
              <a:rPr lang="nl-NL" sz="2700"/>
            </a:br>
            <a:r>
              <a:rPr lang="nl-NL" sz="2700"/>
              <a:t>- verwijs en betrek een breder netwerk</a:t>
            </a:r>
            <a:br>
              <a:rPr lang="nl-NL" sz="2700"/>
            </a:br>
            <a:br>
              <a:rPr lang="nl-NL" sz="2700"/>
            </a:br>
            <a:endParaRPr lang="nl-BE"/>
          </a:p>
        </p:txBody>
      </p:sp>
    </p:spTree>
    <p:extLst>
      <p:ext uri="{BB962C8B-B14F-4D97-AF65-F5344CB8AC3E}">
        <p14:creationId xmlns:p14="http://schemas.microsoft.com/office/powerpoint/2010/main" val="37938445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a:extLst>
              <a:ext uri="{FF2B5EF4-FFF2-40B4-BE49-F238E27FC236}">
                <a16:creationId xmlns:a16="http://schemas.microsoft.com/office/drawing/2014/main" id="{30B58633-D555-580E-AC7B-D232CBF418EF}"/>
              </a:ext>
            </a:extLst>
          </p:cNvPr>
          <p:cNvSpPr>
            <a:spLocks noGrp="1"/>
          </p:cNvSpPr>
          <p:nvPr>
            <p:ph type="title"/>
          </p:nvPr>
        </p:nvSpPr>
        <p:spPr>
          <a:xfrm>
            <a:off x="1171074" y="1396686"/>
            <a:ext cx="3240506" cy="4064628"/>
          </a:xfrm>
        </p:spPr>
        <p:txBody>
          <a:bodyPr vert="horz" lIns="91440" tIns="45720" rIns="91440" bIns="45720" rtlCol="0" anchor="ctr">
            <a:normAutofit/>
          </a:bodyPr>
          <a:lstStyle/>
          <a:p>
            <a:r>
              <a:rPr lang="en-US" sz="3200" kern="1200">
                <a:solidFill>
                  <a:srgbClr val="FFFFFF"/>
                </a:solidFill>
                <a:latin typeface="+mj-lt"/>
                <a:ea typeface="+mj-ea"/>
                <a:cs typeface="+mj-cs"/>
              </a:rPr>
              <a:t>Rol van de </a:t>
            </a:r>
            <a:r>
              <a:rPr lang="en-US" sz="3200">
                <a:solidFill>
                  <a:srgbClr val="FFFFFF"/>
                </a:solidFill>
              </a:rPr>
              <a:t> </a:t>
            </a:r>
            <a:r>
              <a:rPr lang="en-US" sz="3200" err="1">
                <a:solidFill>
                  <a:srgbClr val="FFFFFF"/>
                </a:solidFill>
              </a:rPr>
              <a:t>welzijnswerker</a:t>
            </a:r>
            <a:r>
              <a:rPr lang="en-US" sz="3200" kern="1200">
                <a:solidFill>
                  <a:srgbClr val="FFFFFF"/>
                </a:solidFill>
                <a:latin typeface="+mj-lt"/>
                <a:ea typeface="+mj-ea"/>
                <a:cs typeface="+mj-cs"/>
              </a:rPr>
              <a:t> </a:t>
            </a:r>
            <a:r>
              <a:rPr lang="en-US" sz="3200" err="1">
                <a:solidFill>
                  <a:srgbClr val="FFFFFF"/>
                </a:solidFill>
              </a:rPr>
              <a:t>bij</a:t>
            </a:r>
            <a:r>
              <a:rPr lang="en-US" sz="3200" kern="1200">
                <a:solidFill>
                  <a:srgbClr val="FFFFFF"/>
                </a:solidFill>
                <a:latin typeface="+mj-lt"/>
                <a:ea typeface="+mj-ea"/>
                <a:cs typeface="+mj-cs"/>
              </a:rPr>
              <a:t> </a:t>
            </a:r>
            <a:r>
              <a:rPr lang="en-US" sz="3200" kern="1200" err="1">
                <a:solidFill>
                  <a:srgbClr val="FFFFFF"/>
                </a:solidFill>
                <a:latin typeface="+mj-lt"/>
                <a:ea typeface="+mj-ea"/>
                <a:cs typeface="+mj-cs"/>
              </a:rPr>
              <a:t>gokproblemen</a:t>
            </a:r>
            <a:endParaRPr lang="en-US" sz="3200" kern="1200">
              <a:solidFill>
                <a:srgbClr val="FFFFFF"/>
              </a:solidFill>
              <a:latin typeface="+mj-lt"/>
              <a:ea typeface="+mj-ea"/>
              <a:cs typeface="+mj-cs"/>
            </a:endParaRPr>
          </a:p>
        </p:txBody>
      </p:sp>
      <p:sp>
        <p:nvSpPr>
          <p:cNvPr id="36" name="Arc 35">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jdelijke aanduiding voor tekst 4">
            <a:extLst>
              <a:ext uri="{FF2B5EF4-FFF2-40B4-BE49-F238E27FC236}">
                <a16:creationId xmlns:a16="http://schemas.microsoft.com/office/drawing/2014/main" id="{F7E15ED3-0275-07CA-3FA2-4EF93067FC17}"/>
              </a:ext>
            </a:extLst>
          </p:cNvPr>
          <p:cNvSpPr>
            <a:spLocks noGrp="1"/>
          </p:cNvSpPr>
          <p:nvPr>
            <p:ph type="body" sz="quarter" idx="10"/>
          </p:nvPr>
        </p:nvSpPr>
        <p:spPr>
          <a:xfrm>
            <a:off x="8478132" y="2435097"/>
            <a:ext cx="3974894" cy="4331061"/>
          </a:xfrm>
        </p:spPr>
        <p:txBody>
          <a:bodyPr vert="horz" lIns="91440" tIns="45720" rIns="91440" bIns="45720" rtlCol="0">
            <a:normAutofit/>
          </a:bodyPr>
          <a:lstStyle/>
          <a:p>
            <a:pPr marL="0" indent="0">
              <a:lnSpc>
                <a:spcPct val="100000"/>
              </a:lnSpc>
              <a:buNone/>
            </a:pPr>
            <a:r>
              <a:rPr lang="nl-NL" sz="1800">
                <a:effectLst/>
              </a:rPr>
              <a:t>• Opmerken </a:t>
            </a:r>
            <a:br>
              <a:rPr lang="nl-NL" sz="1800">
                <a:effectLst/>
              </a:rPr>
            </a:br>
            <a:r>
              <a:rPr lang="nl-NL" sz="1800">
                <a:effectLst/>
              </a:rPr>
              <a:t>• Inschatten van de ernst</a:t>
            </a:r>
            <a:br>
              <a:rPr lang="nl-NL" sz="1800">
                <a:effectLst/>
              </a:rPr>
            </a:br>
            <a:r>
              <a:rPr lang="nl-NL" sz="1800">
                <a:effectLst/>
              </a:rPr>
              <a:t>• Informeren en motiveren </a:t>
            </a:r>
            <a:br>
              <a:rPr lang="nl-NL" sz="1800">
                <a:effectLst/>
              </a:rPr>
            </a:br>
            <a:r>
              <a:rPr lang="nl-NL" sz="1800">
                <a:effectLst/>
              </a:rPr>
              <a:t>• Kort advies geven </a:t>
            </a:r>
            <a:br>
              <a:rPr lang="nl-NL" sz="1800">
                <a:effectLst/>
              </a:rPr>
            </a:br>
            <a:r>
              <a:rPr lang="nl-NL" sz="1800">
                <a:effectLst/>
              </a:rPr>
              <a:t>• Ken de doorverwijsmogelijkheden </a:t>
            </a:r>
            <a:br>
              <a:rPr lang="nl-NL" sz="1800">
                <a:effectLst/>
              </a:rPr>
            </a:br>
            <a:r>
              <a:rPr lang="nl-NL" sz="1800">
                <a:effectLst/>
              </a:rPr>
              <a:t>• Schuldsanering en budgetbeheer</a:t>
            </a:r>
            <a:br>
              <a:rPr lang="nl-NL" sz="1800">
                <a:effectLst/>
              </a:rPr>
            </a:br>
            <a:r>
              <a:rPr lang="nl-NL" sz="1800">
                <a:effectLst/>
              </a:rPr>
              <a:t>• Ondersteuning van het behandelproces </a:t>
            </a:r>
            <a:br>
              <a:rPr lang="nl-NL" sz="1800">
                <a:effectLst/>
              </a:rPr>
            </a:br>
            <a:r>
              <a:rPr lang="nl-NL" sz="1800">
                <a:effectLst/>
              </a:rPr>
              <a:t>• Uitlokken om erover te praten</a:t>
            </a:r>
          </a:p>
          <a:p>
            <a:pPr marL="0" indent="0">
              <a:buNone/>
            </a:pPr>
            <a:endParaRPr lang="en-US">
              <a:solidFill>
                <a:schemeClr val="tx1"/>
              </a:solidFill>
            </a:endParaRPr>
          </a:p>
        </p:txBody>
      </p:sp>
      <p:pic>
        <p:nvPicPr>
          <p:cNvPr id="7" name="Afbeelding 6">
            <a:extLst>
              <a:ext uri="{FF2B5EF4-FFF2-40B4-BE49-F238E27FC236}">
                <a16:creationId xmlns:a16="http://schemas.microsoft.com/office/drawing/2014/main" id="{1F4E7270-ECC0-0309-CF3D-52BCD79F7B8B}"/>
              </a:ext>
            </a:extLst>
          </p:cNvPr>
          <p:cNvPicPr>
            <a:picLocks noChangeAspect="1"/>
          </p:cNvPicPr>
          <p:nvPr/>
        </p:nvPicPr>
        <p:blipFill rotWithShape="1">
          <a:blip r:embed="rId3"/>
          <a:srcRect l="6529"/>
          <a:stretch/>
        </p:blipFill>
        <p:spPr>
          <a:xfrm>
            <a:off x="11419724" y="6035040"/>
            <a:ext cx="769227" cy="822960"/>
          </a:xfrm>
          <a:prstGeom prst="rect">
            <a:avLst/>
          </a:prstGeom>
        </p:spPr>
      </p:pic>
      <p:graphicFrame>
        <p:nvGraphicFramePr>
          <p:cNvPr id="2" name="Diagram 1">
            <a:extLst>
              <a:ext uri="{FF2B5EF4-FFF2-40B4-BE49-F238E27FC236}">
                <a16:creationId xmlns:a16="http://schemas.microsoft.com/office/drawing/2014/main" id="{F6EEACA1-5453-BCF4-D7B2-1A3A334D0D9B}"/>
              </a:ext>
            </a:extLst>
          </p:cNvPr>
          <p:cNvGraphicFramePr/>
          <p:nvPr>
            <p:extLst>
              <p:ext uri="{D42A27DB-BD31-4B8C-83A1-F6EECF244321}">
                <p14:modId xmlns:p14="http://schemas.microsoft.com/office/powerpoint/2010/main" val="2319236093"/>
              </p:ext>
            </p:extLst>
          </p:nvPr>
        </p:nvGraphicFramePr>
        <p:xfrm>
          <a:off x="2681871"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09310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1F1D1-DEA6-37A6-6152-1565A8011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8F8CDB-7B3A-E594-CB67-A34E53383D51}"/>
              </a:ext>
            </a:extLst>
          </p:cNvPr>
          <p:cNvSpPr>
            <a:spLocks noGrp="1"/>
          </p:cNvSpPr>
          <p:nvPr>
            <p:ph type="title"/>
          </p:nvPr>
        </p:nvSpPr>
        <p:spPr>
          <a:xfrm>
            <a:off x="838200" y="1271806"/>
            <a:ext cx="9232075" cy="1356995"/>
          </a:xfrm>
        </p:spPr>
        <p:txBody>
          <a:bodyPr>
            <a:normAutofit fontScale="90000"/>
          </a:bodyPr>
          <a:lstStyle/>
          <a:p>
            <a:r>
              <a:rPr lang="en-US"/>
              <a:t>		        Meer </a:t>
            </a:r>
            <a:r>
              <a:rPr lang="en-US" err="1"/>
              <a:t>weten</a:t>
            </a:r>
            <a:r>
              <a:rPr lang="en-US"/>
              <a:t>? </a:t>
            </a:r>
            <a:br>
              <a:rPr lang="en-US"/>
            </a:br>
            <a:r>
              <a:rPr lang="en-US">
                <a:sym typeface="Wingdings" panose="05000000000000000000" pitchFamily="2" charset="2"/>
              </a:rPr>
              <a:t> </a:t>
            </a:r>
            <a:r>
              <a:rPr lang="en-US" sz="2700">
                <a:sym typeface="Wingdings" panose="05000000000000000000" pitchFamily="2" charset="2"/>
              </a:rPr>
              <a:t>Gratis online vorming </a:t>
            </a:r>
            <a:r>
              <a:rPr lang="en-US" sz="2700" err="1">
                <a:sym typeface="Wingdings" panose="05000000000000000000" pitchFamily="2" charset="2"/>
              </a:rPr>
              <a:t>gokken</a:t>
            </a:r>
            <a:r>
              <a:rPr lang="en-US" sz="2700">
                <a:sym typeface="Wingdings" panose="05000000000000000000" pitchFamily="2" charset="2"/>
              </a:rPr>
              <a:t> op VAD-</a:t>
            </a:r>
            <a:r>
              <a:rPr lang="en-US" sz="2700" err="1">
                <a:sym typeface="Wingdings" panose="05000000000000000000" pitchFamily="2" charset="2"/>
              </a:rPr>
              <a:t>vormingsplatform</a:t>
            </a:r>
            <a:br>
              <a:rPr lang="en-US"/>
            </a:br>
            <a:endParaRPr lang="en-US"/>
          </a:p>
        </p:txBody>
      </p:sp>
      <p:pic>
        <p:nvPicPr>
          <p:cNvPr id="4" name="Afbeelding 3">
            <a:hlinkClick r:id="rId3"/>
            <a:extLst>
              <a:ext uri="{FF2B5EF4-FFF2-40B4-BE49-F238E27FC236}">
                <a16:creationId xmlns:a16="http://schemas.microsoft.com/office/drawing/2014/main" id="{DA9F18AE-115C-0A17-3635-D3EE60942B7D}"/>
              </a:ext>
            </a:extLst>
          </p:cNvPr>
          <p:cNvPicPr>
            <a:picLocks noChangeAspect="1"/>
          </p:cNvPicPr>
          <p:nvPr/>
        </p:nvPicPr>
        <p:blipFill rotWithShape="1">
          <a:blip r:embed="rId4"/>
          <a:srcRect l="36835" t="33587" r="36583" b="25907"/>
          <a:stretch/>
        </p:blipFill>
        <p:spPr>
          <a:xfrm>
            <a:off x="2651030" y="2320081"/>
            <a:ext cx="5087251" cy="4360498"/>
          </a:xfrm>
          <a:prstGeom prst="rect">
            <a:avLst/>
          </a:prstGeom>
        </p:spPr>
      </p:pic>
    </p:spTree>
    <p:extLst>
      <p:ext uri="{BB962C8B-B14F-4D97-AF65-F5344CB8AC3E}">
        <p14:creationId xmlns:p14="http://schemas.microsoft.com/office/powerpoint/2010/main" val="930181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45FD6F-C2F4-4658-76C6-F6064ACE49D3}"/>
              </a:ext>
            </a:extLst>
          </p:cNvPr>
          <p:cNvSpPr>
            <a:spLocks noGrp="1"/>
          </p:cNvSpPr>
          <p:nvPr>
            <p:ph type="title"/>
          </p:nvPr>
        </p:nvSpPr>
        <p:spPr/>
        <p:txBody>
          <a:bodyPr/>
          <a:lstStyle/>
          <a:p>
            <a:r>
              <a:rPr lang="nl-NL"/>
              <a:t>Interesse in meer verdieping? </a:t>
            </a:r>
            <a:endParaRPr lang="nl-BE"/>
          </a:p>
        </p:txBody>
      </p:sp>
      <p:sp>
        <p:nvSpPr>
          <p:cNvPr id="3" name="Tijdelijke aanduiding voor tekst 2">
            <a:extLst>
              <a:ext uri="{FF2B5EF4-FFF2-40B4-BE49-F238E27FC236}">
                <a16:creationId xmlns:a16="http://schemas.microsoft.com/office/drawing/2014/main" id="{940780F7-0197-D764-4684-F91FED82001F}"/>
              </a:ext>
            </a:extLst>
          </p:cNvPr>
          <p:cNvSpPr>
            <a:spLocks noGrp="1"/>
          </p:cNvSpPr>
          <p:nvPr>
            <p:ph type="body" sz="quarter" idx="10"/>
          </p:nvPr>
        </p:nvSpPr>
        <p:spPr>
          <a:xfrm>
            <a:off x="838199" y="3489325"/>
            <a:ext cx="11553497" cy="2652713"/>
          </a:xfrm>
        </p:spPr>
        <p:txBody>
          <a:bodyPr>
            <a:normAutofit/>
          </a:bodyPr>
          <a:lstStyle/>
          <a:p>
            <a:pPr marL="0" indent="0">
              <a:buNone/>
            </a:pPr>
            <a:r>
              <a:rPr lang="nl-NL" sz="2400"/>
              <a:t>Vraag jouw vormingssessie aan bij de CGG-preventiewerking van jouw regio.</a:t>
            </a:r>
            <a:endParaRPr lang="nl-BE" sz="2400"/>
          </a:p>
        </p:txBody>
      </p:sp>
      <p:pic>
        <p:nvPicPr>
          <p:cNvPr id="5" name="Afbeelding 4">
            <a:extLst>
              <a:ext uri="{FF2B5EF4-FFF2-40B4-BE49-F238E27FC236}">
                <a16:creationId xmlns:a16="http://schemas.microsoft.com/office/drawing/2014/main" id="{11CC28F8-9671-A4FC-3775-238803A0D442}"/>
              </a:ext>
            </a:extLst>
          </p:cNvPr>
          <p:cNvPicPr>
            <a:picLocks noChangeAspect="1"/>
          </p:cNvPicPr>
          <p:nvPr/>
        </p:nvPicPr>
        <p:blipFill>
          <a:blip r:embed="rId2"/>
          <a:stretch>
            <a:fillRect/>
          </a:stretch>
        </p:blipFill>
        <p:spPr>
          <a:xfrm>
            <a:off x="533577" y="4488026"/>
            <a:ext cx="4533764" cy="1654012"/>
          </a:xfrm>
          <a:prstGeom prst="rect">
            <a:avLst/>
          </a:prstGeom>
        </p:spPr>
      </p:pic>
    </p:spTree>
    <p:extLst>
      <p:ext uri="{BB962C8B-B14F-4D97-AF65-F5344CB8AC3E}">
        <p14:creationId xmlns:p14="http://schemas.microsoft.com/office/powerpoint/2010/main" val="1029040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C9643-C948-0289-1121-4B1629627C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CB1DBD-2262-C4F8-8ECF-A0D09309445A}"/>
              </a:ext>
            </a:extLst>
          </p:cNvPr>
          <p:cNvSpPr>
            <a:spLocks noGrp="1"/>
          </p:cNvSpPr>
          <p:nvPr>
            <p:ph type="title"/>
          </p:nvPr>
        </p:nvSpPr>
        <p:spPr>
          <a:xfrm>
            <a:off x="1150374" y="1691005"/>
            <a:ext cx="8701549" cy="1325563"/>
          </a:xfrm>
        </p:spPr>
        <p:txBody>
          <a:bodyPr/>
          <a:lstStyle/>
          <a:p>
            <a:r>
              <a:rPr lang="en-US">
                <a:cs typeface="Arial"/>
              </a:rPr>
              <a:t>Leestips</a:t>
            </a:r>
            <a:endParaRPr lang="en-US"/>
          </a:p>
        </p:txBody>
      </p:sp>
      <p:sp>
        <p:nvSpPr>
          <p:cNvPr id="3" name="Text Placeholder 2">
            <a:extLst>
              <a:ext uri="{FF2B5EF4-FFF2-40B4-BE49-F238E27FC236}">
                <a16:creationId xmlns:a16="http://schemas.microsoft.com/office/drawing/2014/main" id="{0DFC5197-966D-7D24-17D2-F82A6ECB063B}"/>
              </a:ext>
            </a:extLst>
          </p:cNvPr>
          <p:cNvSpPr>
            <a:spLocks noGrp="1"/>
          </p:cNvSpPr>
          <p:nvPr>
            <p:ph type="body" sz="quarter" idx="10"/>
          </p:nvPr>
        </p:nvSpPr>
        <p:spPr/>
        <p:txBody>
          <a:bodyPr vert="horz" lIns="91440" tIns="45720" rIns="91440" bIns="45720" rtlCol="0" anchor="t">
            <a:noAutofit/>
          </a:bodyPr>
          <a:lstStyle/>
          <a:p>
            <a:r>
              <a:rPr lang="en-US"/>
              <a:t>06</a:t>
            </a:r>
          </a:p>
        </p:txBody>
      </p:sp>
    </p:spTree>
    <p:extLst>
      <p:ext uri="{BB962C8B-B14F-4D97-AF65-F5344CB8AC3E}">
        <p14:creationId xmlns:p14="http://schemas.microsoft.com/office/powerpoint/2010/main" val="42067354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6C655E2-5BDC-FE39-612B-14748FFA8A29}"/>
              </a:ext>
            </a:extLst>
          </p:cNvPr>
          <p:cNvSpPr>
            <a:spLocks noGrp="1"/>
          </p:cNvSpPr>
          <p:nvPr>
            <p:ph type="title"/>
          </p:nvPr>
        </p:nvSpPr>
        <p:spPr>
          <a:xfrm>
            <a:off x="838200" y="715962"/>
            <a:ext cx="10058400" cy="1356995"/>
          </a:xfrm>
        </p:spPr>
        <p:txBody>
          <a:bodyPr/>
          <a:lstStyle/>
          <a:p>
            <a:r>
              <a:rPr lang="nl-NL"/>
              <a:t>Leestips</a:t>
            </a:r>
            <a:endParaRPr lang="nl-BE"/>
          </a:p>
        </p:txBody>
      </p:sp>
      <p:sp>
        <p:nvSpPr>
          <p:cNvPr id="4" name="Tijdelijke aanduiding voor tekst 3">
            <a:extLst>
              <a:ext uri="{FF2B5EF4-FFF2-40B4-BE49-F238E27FC236}">
                <a16:creationId xmlns:a16="http://schemas.microsoft.com/office/drawing/2014/main" id="{953830E2-9AF5-9CBA-8729-BC8A5F651DFA}"/>
              </a:ext>
            </a:extLst>
          </p:cNvPr>
          <p:cNvSpPr>
            <a:spLocks noGrp="1"/>
          </p:cNvSpPr>
          <p:nvPr>
            <p:ph type="body" sz="quarter" idx="10"/>
          </p:nvPr>
        </p:nvSpPr>
        <p:spPr>
          <a:xfrm>
            <a:off x="838200" y="1394459"/>
            <a:ext cx="10058400" cy="2652713"/>
          </a:xfrm>
        </p:spPr>
        <p:txBody>
          <a:bodyPr>
            <a:normAutofit lnSpcReduction="10000"/>
          </a:bodyPr>
          <a:lstStyle/>
          <a:p>
            <a:pPr>
              <a:lnSpc>
                <a:spcPct val="80000"/>
              </a:lnSpc>
              <a:spcBef>
                <a:spcPts val="400"/>
              </a:spcBef>
            </a:pPr>
            <a:r>
              <a:rPr lang="nl-BE" sz="2600" b="1">
                <a:solidFill>
                  <a:srgbClr val="1F3851"/>
                </a:solidFill>
                <a:latin typeface="Arial" panose="020B06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vad.be</a:t>
            </a:r>
            <a:endParaRPr lang="nl-BE" sz="2600" b="1">
              <a:solidFill>
                <a:srgbClr val="1F3851"/>
              </a:solidFill>
              <a:latin typeface="Arial" panose="020B0604020202020204" pitchFamily="34" charset="0"/>
              <a:cs typeface="Times New Roman" panose="02020603050405020304" pitchFamily="18" charset="0"/>
            </a:endParaRPr>
          </a:p>
          <a:p>
            <a:pPr marL="0" lvl="0" indent="0">
              <a:lnSpc>
                <a:spcPct val="120000"/>
              </a:lnSpc>
              <a:buNone/>
            </a:pPr>
            <a:r>
              <a:rPr lang="nl-BE">
                <a:effectLst/>
                <a:latin typeface="Arial" panose="020B0604020202020204" pitchFamily="34" charset="0"/>
                <a:ea typeface="Times New Roman" panose="02020603050405020304" pitchFamily="18" charset="0"/>
                <a:cs typeface="Times New Roman" panose="02020603050405020304" pitchFamily="18" charset="0"/>
              </a:rPr>
              <a:t>Lees meer over het thema gokken op </a:t>
            </a:r>
            <a:r>
              <a:rPr lang="nl-BE" u="sng">
                <a:solidFill>
                  <a:srgbClr val="2A4B6D"/>
                </a:solidFill>
                <a:effectLst/>
                <a:latin typeface="Arial" panose="020B0604020202020204" pitchFamily="34" charset="0"/>
                <a:ea typeface="Times New Roman" panose="02020603050405020304" pitchFamily="18" charset="0"/>
                <a:cs typeface="Times New Roman" panose="02020603050405020304" pitchFamily="18" charset="0"/>
                <a:hlinkClick r:id="rId4"/>
              </a:rPr>
              <a:t>https://vad.be/onze-themas/gokken/</a:t>
            </a:r>
            <a:endParaRPr lang="nl-BE">
              <a:effectLst/>
              <a:latin typeface="Arial" panose="020B0604020202020204" pitchFamily="34" charset="0"/>
              <a:ea typeface="Times New Roman" panose="02020603050405020304" pitchFamily="18" charset="0"/>
              <a:cs typeface="Times New Roman" panose="02020603050405020304" pitchFamily="18" charset="0"/>
            </a:endParaRPr>
          </a:p>
          <a:p>
            <a:pPr marL="800100" lvl="1" indent="-342900">
              <a:lnSpc>
                <a:spcPct val="120000"/>
              </a:lnSpc>
              <a:buFont typeface="Wingdings" panose="05000000000000000000" pitchFamily="2" charset="2"/>
              <a:buChar char=""/>
            </a:pPr>
            <a:r>
              <a:rPr lang="nl-BE" sz="2000">
                <a:effectLst/>
                <a:latin typeface="Arial" panose="020B0604020202020204" pitchFamily="34" charset="0"/>
                <a:ea typeface="Times New Roman" panose="02020603050405020304" pitchFamily="18" charset="0"/>
                <a:cs typeface="Times New Roman" panose="02020603050405020304" pitchFamily="18" charset="0"/>
              </a:rPr>
              <a:t>Cijfers, feiten en standpunten over gokken </a:t>
            </a:r>
          </a:p>
          <a:p>
            <a:pPr marL="800100" lvl="1" indent="-342900">
              <a:lnSpc>
                <a:spcPct val="120000"/>
              </a:lnSpc>
              <a:buFont typeface="Wingdings" panose="05000000000000000000" pitchFamily="2" charset="2"/>
              <a:buChar char=""/>
            </a:pPr>
            <a:r>
              <a:rPr lang="nl-BE" sz="2000">
                <a:effectLst/>
                <a:latin typeface="Arial" panose="020B0604020202020204" pitchFamily="34" charset="0"/>
                <a:ea typeface="Times New Roman" panose="02020603050405020304" pitchFamily="18" charset="0"/>
                <a:cs typeface="Times New Roman" panose="02020603050405020304" pitchFamily="18" charset="0"/>
              </a:rPr>
              <a:t>Vind doorverwijsadressen via de </a:t>
            </a:r>
            <a:r>
              <a:rPr lang="nl-BE" sz="2000" u="sng">
                <a:solidFill>
                  <a:srgbClr val="2A4B6D"/>
                </a:solidFill>
                <a:effectLst/>
                <a:latin typeface="Arial" panose="020B0604020202020204" pitchFamily="34" charset="0"/>
                <a:ea typeface="Times New Roman" panose="02020603050405020304" pitchFamily="18" charset="0"/>
                <a:cs typeface="Times New Roman" panose="02020603050405020304" pitchFamily="18" charset="0"/>
                <a:hlinkClick r:id="rId5"/>
              </a:rPr>
              <a:t>VAD-doorverwijsgids</a:t>
            </a:r>
            <a:r>
              <a:rPr lang="nl-BE" sz="2000">
                <a:effectLst/>
                <a:latin typeface="Arial" panose="020B0604020202020204" pitchFamily="34" charset="0"/>
                <a:ea typeface="Times New Roman" panose="02020603050405020304" pitchFamily="18" charset="0"/>
                <a:cs typeface="Times New Roman" panose="02020603050405020304" pitchFamily="18" charset="0"/>
              </a:rPr>
              <a:t> </a:t>
            </a:r>
          </a:p>
          <a:p>
            <a:pPr marL="800100" lvl="1" indent="-342900">
              <a:lnSpc>
                <a:spcPct val="120000"/>
              </a:lnSpc>
              <a:buFont typeface="Wingdings" panose="05000000000000000000" pitchFamily="2" charset="2"/>
              <a:buChar char=""/>
            </a:pPr>
            <a:r>
              <a:rPr lang="nl-BE" sz="2000" u="sng">
                <a:solidFill>
                  <a:srgbClr val="2A4B6D"/>
                </a:solidFill>
                <a:effectLst/>
                <a:latin typeface="Arial" panose="020B0604020202020204" pitchFamily="34" charset="0"/>
                <a:ea typeface="Times New Roman" panose="02020603050405020304" pitchFamily="18" charset="0"/>
                <a:cs typeface="Times New Roman" panose="02020603050405020304" pitchFamily="18" charset="0"/>
                <a:hlinkClick r:id="rId6"/>
              </a:rPr>
              <a:t>Overzicht VAD-materialen over gokken</a:t>
            </a:r>
            <a:endParaRPr lang="nl-BE" sz="200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nSpc>
                <a:spcPct val="120000"/>
              </a:lnSpc>
              <a:spcAft>
                <a:spcPts val="1000"/>
              </a:spcAft>
              <a:buFont typeface="Courier New" panose="02070309020205020404" pitchFamily="49" charset="0"/>
              <a:buChar char="o"/>
            </a:pPr>
            <a:r>
              <a:rPr lang="nl-BE" sz="2000">
                <a:effectLst/>
                <a:latin typeface="Arial" panose="020B0604020202020204" pitchFamily="34" charset="0"/>
                <a:ea typeface="Times New Roman" panose="02020603050405020304" pitchFamily="18" charset="0"/>
                <a:cs typeface="Times New Roman" panose="02020603050405020304" pitchFamily="18" charset="0"/>
              </a:rPr>
              <a:t>We zetten graag enkele materialen in de kijker:</a:t>
            </a:r>
          </a:p>
          <a:p>
            <a:endParaRPr lang="nl-BE"/>
          </a:p>
        </p:txBody>
      </p:sp>
      <p:pic>
        <p:nvPicPr>
          <p:cNvPr id="10" name="Afbeelding 9">
            <a:extLst>
              <a:ext uri="{FF2B5EF4-FFF2-40B4-BE49-F238E27FC236}">
                <a16:creationId xmlns:a16="http://schemas.microsoft.com/office/drawing/2014/main" id="{D385DADE-8820-693E-8683-303126B01632}"/>
              </a:ext>
            </a:extLst>
          </p:cNvPr>
          <p:cNvPicPr>
            <a:picLocks noChangeAspect="1"/>
          </p:cNvPicPr>
          <p:nvPr/>
        </p:nvPicPr>
        <p:blipFill>
          <a:blip r:embed="rId7"/>
          <a:stretch>
            <a:fillRect/>
          </a:stretch>
        </p:blipFill>
        <p:spPr>
          <a:xfrm>
            <a:off x="316769" y="4035290"/>
            <a:ext cx="2444477" cy="2019351"/>
          </a:xfrm>
          <a:prstGeom prst="rect">
            <a:avLst/>
          </a:prstGeom>
        </p:spPr>
      </p:pic>
      <p:pic>
        <p:nvPicPr>
          <p:cNvPr id="11" name="Afbeelding 10">
            <a:extLst>
              <a:ext uri="{FF2B5EF4-FFF2-40B4-BE49-F238E27FC236}">
                <a16:creationId xmlns:a16="http://schemas.microsoft.com/office/drawing/2014/main" id="{DBA76218-E571-6C16-7CC0-98B63A8BD7DC}"/>
              </a:ext>
            </a:extLst>
          </p:cNvPr>
          <p:cNvPicPr>
            <a:picLocks noChangeAspect="1"/>
          </p:cNvPicPr>
          <p:nvPr/>
        </p:nvPicPr>
        <p:blipFill>
          <a:blip r:embed="rId8"/>
          <a:stretch>
            <a:fillRect/>
          </a:stretch>
        </p:blipFill>
        <p:spPr>
          <a:xfrm>
            <a:off x="2980212" y="3990548"/>
            <a:ext cx="2586952" cy="2108836"/>
          </a:xfrm>
          <a:prstGeom prst="rect">
            <a:avLst/>
          </a:prstGeom>
        </p:spPr>
      </p:pic>
      <p:pic>
        <p:nvPicPr>
          <p:cNvPr id="12" name="Afbeelding 11">
            <a:extLst>
              <a:ext uri="{FF2B5EF4-FFF2-40B4-BE49-F238E27FC236}">
                <a16:creationId xmlns:a16="http://schemas.microsoft.com/office/drawing/2014/main" id="{26745BA1-7FF4-56F8-CEF2-23C85C4B8196}"/>
              </a:ext>
            </a:extLst>
          </p:cNvPr>
          <p:cNvPicPr>
            <a:picLocks noChangeAspect="1"/>
          </p:cNvPicPr>
          <p:nvPr/>
        </p:nvPicPr>
        <p:blipFill>
          <a:blip r:embed="rId9"/>
          <a:stretch>
            <a:fillRect/>
          </a:stretch>
        </p:blipFill>
        <p:spPr>
          <a:xfrm>
            <a:off x="5676647" y="3949150"/>
            <a:ext cx="2586952" cy="2117373"/>
          </a:xfrm>
          <a:prstGeom prst="rect">
            <a:avLst/>
          </a:prstGeom>
        </p:spPr>
      </p:pic>
      <p:pic>
        <p:nvPicPr>
          <p:cNvPr id="13" name="Afbeelding 12">
            <a:extLst>
              <a:ext uri="{FF2B5EF4-FFF2-40B4-BE49-F238E27FC236}">
                <a16:creationId xmlns:a16="http://schemas.microsoft.com/office/drawing/2014/main" id="{4DD18F4C-C06A-EC98-E2AD-65989E438589}"/>
              </a:ext>
            </a:extLst>
          </p:cNvPr>
          <p:cNvPicPr>
            <a:picLocks noChangeAspect="1"/>
          </p:cNvPicPr>
          <p:nvPr/>
        </p:nvPicPr>
        <p:blipFill>
          <a:blip r:embed="rId10"/>
          <a:stretch>
            <a:fillRect/>
          </a:stretch>
        </p:blipFill>
        <p:spPr>
          <a:xfrm>
            <a:off x="8482565" y="3947572"/>
            <a:ext cx="2709691" cy="2151812"/>
          </a:xfrm>
          <a:prstGeom prst="rect">
            <a:avLst/>
          </a:prstGeom>
        </p:spPr>
      </p:pic>
    </p:spTree>
    <p:extLst>
      <p:ext uri="{BB962C8B-B14F-4D97-AF65-F5344CB8AC3E}">
        <p14:creationId xmlns:p14="http://schemas.microsoft.com/office/powerpoint/2010/main" val="130530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F5DD1-9777-381B-73DC-8521A1314928}"/>
              </a:ext>
            </a:extLst>
          </p:cNvPr>
          <p:cNvSpPr>
            <a:spLocks noGrp="1"/>
          </p:cNvSpPr>
          <p:nvPr>
            <p:ph type="title"/>
          </p:nvPr>
        </p:nvSpPr>
        <p:spPr>
          <a:xfrm>
            <a:off x="838200" y="599821"/>
            <a:ext cx="10058400" cy="1356995"/>
          </a:xfrm>
        </p:spPr>
        <p:txBody>
          <a:bodyPr/>
          <a:lstStyle/>
          <a:p>
            <a:r>
              <a:rPr lang="nl-NL"/>
              <a:t>Leestips</a:t>
            </a:r>
            <a:endParaRPr lang="nl-BE"/>
          </a:p>
        </p:txBody>
      </p:sp>
      <p:sp>
        <p:nvSpPr>
          <p:cNvPr id="3" name="Tijdelijke aanduiding voor tekst 2">
            <a:extLst>
              <a:ext uri="{FF2B5EF4-FFF2-40B4-BE49-F238E27FC236}">
                <a16:creationId xmlns:a16="http://schemas.microsoft.com/office/drawing/2014/main" id="{029A3E8F-6105-4BA9-C812-B835E9D5674E}"/>
              </a:ext>
            </a:extLst>
          </p:cNvPr>
          <p:cNvSpPr>
            <a:spLocks noGrp="1"/>
          </p:cNvSpPr>
          <p:nvPr>
            <p:ph type="body" sz="quarter" idx="10"/>
          </p:nvPr>
        </p:nvSpPr>
        <p:spPr>
          <a:xfrm>
            <a:off x="838200" y="1441069"/>
            <a:ext cx="10058400" cy="2652713"/>
          </a:xfrm>
        </p:spPr>
        <p:txBody>
          <a:bodyPr>
            <a:normAutofit fontScale="92500" lnSpcReduction="20000"/>
          </a:bodyPr>
          <a:lstStyle/>
          <a:p>
            <a:pPr>
              <a:spcBef>
                <a:spcPts val="400"/>
              </a:spcBef>
            </a:pPr>
            <a:r>
              <a:rPr lang="nl-BE" sz="2800" b="1">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VAD-vormingsplatform</a:t>
            </a:r>
            <a:endParaRPr lang="nl-BE" sz="2800" b="1">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20000"/>
              </a:lnSpc>
              <a:buFont typeface="Arial" panose="020B0604020202020204" pitchFamily="34" charset="0"/>
              <a:buChar char="-"/>
            </a:pPr>
            <a:r>
              <a:rPr lang="nl-BE" sz="2000">
                <a:effectLst/>
                <a:latin typeface="Arial" panose="020B0604020202020204" pitchFamily="34" charset="0"/>
                <a:ea typeface="Times New Roman" panose="02020603050405020304" pitchFamily="18" charset="0"/>
                <a:cs typeface="Times New Roman" panose="02020603050405020304" pitchFamily="18" charset="0"/>
              </a:rPr>
              <a:t>Volg de </a:t>
            </a:r>
            <a:r>
              <a:rPr lang="nl-BE" sz="2000" u="sng">
                <a:solidFill>
                  <a:srgbClr val="2A4B6D"/>
                </a:solidFill>
                <a:effectLst/>
                <a:latin typeface="Arial" panose="020B0604020202020204" pitchFamily="34" charset="0"/>
                <a:ea typeface="Times New Roman" panose="02020603050405020304" pitchFamily="18" charset="0"/>
                <a:cs typeface="Times New Roman" panose="02020603050405020304" pitchFamily="18" charset="0"/>
                <a:hlinkClick r:id="rId4"/>
              </a:rPr>
              <a:t>gratis online vorming ‘productinfo gokken’</a:t>
            </a:r>
            <a:endParaRPr lang="nl-BE" sz="20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20000"/>
              </a:lnSpc>
              <a:spcAft>
                <a:spcPts val="1000"/>
              </a:spcAft>
              <a:buFont typeface="Arial" panose="020B0604020202020204" pitchFamily="34" charset="0"/>
              <a:buChar char="-"/>
            </a:pPr>
            <a:r>
              <a:rPr lang="nl-BE" sz="2000">
                <a:effectLst/>
                <a:latin typeface="Arial" panose="020B0604020202020204" pitchFamily="34" charset="0"/>
                <a:ea typeface="Times New Roman" panose="02020603050405020304" pitchFamily="18" charset="0"/>
                <a:cs typeface="Times New Roman" panose="02020603050405020304" pitchFamily="18" charset="0"/>
              </a:rPr>
              <a:t>Volg de </a:t>
            </a:r>
            <a:r>
              <a:rPr lang="nl-BE" sz="2000" u="sng">
                <a:solidFill>
                  <a:srgbClr val="2A4B6D"/>
                </a:solidFill>
                <a:effectLst/>
                <a:latin typeface="Arial" panose="020B0604020202020204" pitchFamily="34" charset="0"/>
                <a:ea typeface="Times New Roman" panose="02020603050405020304" pitchFamily="18" charset="0"/>
                <a:cs typeface="Times New Roman" panose="02020603050405020304" pitchFamily="18" charset="0"/>
                <a:hlinkClick r:id="rId5"/>
              </a:rPr>
              <a:t>gratis online vorming ‘motiverende gespreksvoering’</a:t>
            </a:r>
            <a:endParaRPr lang="nl-BE" sz="2000">
              <a:effectLst/>
              <a:latin typeface="Arial" panose="020B0604020202020204" pitchFamily="34" charset="0"/>
              <a:ea typeface="Times New Roman" panose="02020603050405020304" pitchFamily="18" charset="0"/>
              <a:cs typeface="Times New Roman" panose="02020603050405020304" pitchFamily="18" charset="0"/>
            </a:endParaRPr>
          </a:p>
          <a:p>
            <a:pPr>
              <a:spcBef>
                <a:spcPts val="400"/>
              </a:spcBef>
            </a:pPr>
            <a:r>
              <a:rPr lang="nl-BE" sz="2800" b="1" u="sng">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Druglijn.be</a:t>
            </a:r>
            <a:r>
              <a:rPr lang="nl-BE" sz="2800" b="1">
                <a:solidFill>
                  <a:schemeClr val="accent1"/>
                </a:solidFill>
                <a:effectLst/>
                <a:latin typeface="Arial" panose="020B0604020202020204" pitchFamily="34" charset="0"/>
                <a:ea typeface="Times New Roman" panose="02020603050405020304" pitchFamily="18" charset="0"/>
                <a:cs typeface="Times New Roman" panose="02020603050405020304" pitchFamily="18" charset="0"/>
              </a:rPr>
              <a:t> </a:t>
            </a:r>
          </a:p>
          <a:p>
            <a:pPr marL="342900" lvl="0" indent="-342900">
              <a:lnSpc>
                <a:spcPct val="120000"/>
              </a:lnSpc>
              <a:buFont typeface="Arial" panose="020B0604020202020204" pitchFamily="34" charset="0"/>
              <a:buChar char="-"/>
            </a:pPr>
            <a:r>
              <a:rPr lang="nl-BE" sz="2000">
                <a:effectLst/>
                <a:latin typeface="Arial" panose="020B0604020202020204" pitchFamily="34" charset="0"/>
                <a:ea typeface="Times New Roman" panose="02020603050405020304" pitchFamily="18" charset="0"/>
                <a:cs typeface="Times New Roman" panose="02020603050405020304" pitchFamily="18" charset="0"/>
              </a:rPr>
              <a:t>Informatie over gokken: </a:t>
            </a:r>
            <a:r>
              <a:rPr lang="nl-BE" sz="2000" u="sng">
                <a:solidFill>
                  <a:srgbClr val="2A4B6D"/>
                </a:solidFill>
                <a:effectLst/>
                <a:latin typeface="Arial" panose="020B0604020202020204" pitchFamily="34" charset="0"/>
                <a:ea typeface="Times New Roman" panose="02020603050405020304" pitchFamily="18" charset="0"/>
                <a:cs typeface="Times New Roman" panose="02020603050405020304" pitchFamily="18" charset="0"/>
                <a:hlinkClick r:id="rId7"/>
              </a:rPr>
              <a:t>https://www.druglijn.be/drugs/gokken/</a:t>
            </a:r>
            <a:endParaRPr lang="nl-BE" sz="200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20000"/>
              </a:lnSpc>
              <a:spcAft>
                <a:spcPts val="1000"/>
              </a:spcAft>
              <a:buFont typeface="Arial" panose="020B0604020202020204" pitchFamily="34" charset="0"/>
              <a:buChar char="-"/>
            </a:pPr>
            <a:r>
              <a:rPr lang="nl-BE" sz="2000">
                <a:effectLst/>
                <a:latin typeface="Arial" panose="020B0604020202020204" pitchFamily="34" charset="0"/>
                <a:ea typeface="Times New Roman" panose="02020603050405020304" pitchFamily="18" charset="0"/>
                <a:cs typeface="Times New Roman" panose="02020603050405020304" pitchFamily="18" charset="0"/>
              </a:rPr>
              <a:t>Test jezelf: Zelftest, Kennistest, Gokcalculator</a:t>
            </a:r>
          </a:p>
          <a:p>
            <a:endParaRPr lang="nl-BE"/>
          </a:p>
        </p:txBody>
      </p:sp>
      <p:pic>
        <p:nvPicPr>
          <p:cNvPr id="6" name="Afbeelding 5">
            <a:extLst>
              <a:ext uri="{FF2B5EF4-FFF2-40B4-BE49-F238E27FC236}">
                <a16:creationId xmlns:a16="http://schemas.microsoft.com/office/drawing/2014/main" id="{33C13F61-DE83-08E9-433D-25CD9544B475}"/>
              </a:ext>
            </a:extLst>
          </p:cNvPr>
          <p:cNvPicPr>
            <a:picLocks noChangeAspect="1"/>
          </p:cNvPicPr>
          <p:nvPr/>
        </p:nvPicPr>
        <p:blipFill>
          <a:blip r:embed="rId8"/>
          <a:stretch>
            <a:fillRect/>
          </a:stretch>
        </p:blipFill>
        <p:spPr>
          <a:xfrm>
            <a:off x="1295400" y="4022103"/>
            <a:ext cx="3963583" cy="2789655"/>
          </a:xfrm>
          <a:prstGeom prst="rect">
            <a:avLst/>
          </a:prstGeom>
        </p:spPr>
      </p:pic>
      <p:pic>
        <p:nvPicPr>
          <p:cNvPr id="8" name="Afbeelding 7">
            <a:extLst>
              <a:ext uri="{FF2B5EF4-FFF2-40B4-BE49-F238E27FC236}">
                <a16:creationId xmlns:a16="http://schemas.microsoft.com/office/drawing/2014/main" id="{2B07CF0E-30C5-B421-2FDC-954CC268F305}"/>
              </a:ext>
            </a:extLst>
          </p:cNvPr>
          <p:cNvPicPr>
            <a:picLocks noChangeAspect="1"/>
          </p:cNvPicPr>
          <p:nvPr/>
        </p:nvPicPr>
        <p:blipFill>
          <a:blip r:embed="rId9"/>
          <a:stretch>
            <a:fillRect/>
          </a:stretch>
        </p:blipFill>
        <p:spPr>
          <a:xfrm>
            <a:off x="6370775" y="3568700"/>
            <a:ext cx="5821225" cy="3289300"/>
          </a:xfrm>
          <a:prstGeom prst="rect">
            <a:avLst/>
          </a:prstGeom>
        </p:spPr>
      </p:pic>
    </p:spTree>
    <p:extLst>
      <p:ext uri="{BB962C8B-B14F-4D97-AF65-F5344CB8AC3E}">
        <p14:creationId xmlns:p14="http://schemas.microsoft.com/office/powerpoint/2010/main" val="35252041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6F428A-6F76-A03E-3E75-F6BC95F1E33F}"/>
              </a:ext>
            </a:extLst>
          </p:cNvPr>
          <p:cNvSpPr>
            <a:spLocks noGrp="1"/>
          </p:cNvSpPr>
          <p:nvPr>
            <p:ph type="title"/>
          </p:nvPr>
        </p:nvSpPr>
        <p:spPr>
          <a:xfrm>
            <a:off x="838200" y="385922"/>
            <a:ext cx="10058400" cy="1356995"/>
          </a:xfrm>
        </p:spPr>
        <p:txBody>
          <a:bodyPr>
            <a:normAutofit fontScale="90000"/>
          </a:bodyPr>
          <a:lstStyle/>
          <a:p>
            <a:pPr marL="0" marR="0" lvl="0" indent="0" algn="l" defTabSz="914400" rtl="0" eaLnBrk="0" fontAlgn="base" latinLnBrk="0" hangingPunct="0">
              <a:lnSpc>
                <a:spcPct val="100000"/>
              </a:lnSpc>
              <a:spcBef>
                <a:spcPct val="0"/>
              </a:spcBef>
              <a:spcAft>
                <a:spcPct val="0"/>
              </a:spcAft>
              <a:buClrTx/>
              <a:buSzTx/>
              <a:tabLst/>
              <a:defRPr/>
            </a:pPr>
            <a:r>
              <a:rPr lang="nl-NL" sz="3200"/>
              <a:t>Leestips</a:t>
            </a:r>
            <a:br>
              <a:rPr lang="nl-NL" sz="3200"/>
            </a:br>
            <a:br>
              <a:rPr lang="nl-NL" altLang="nl-BE" sz="2900" b="1">
                <a:latin typeface="Arial" panose="020B0604020202020204" pitchFamily="34" charset="0"/>
                <a:cs typeface="Times New Roman" panose="02020603050405020304" pitchFamily="18" charset="0"/>
              </a:rPr>
            </a:br>
            <a:r>
              <a:rPr kumimoji="0" lang="nl-BE" altLang="nl-BE" sz="2000" b="0" i="0" u="none" strike="noStrike" kern="1200" cap="none" spc="0" normalizeH="0" baseline="0" noProof="0">
                <a:ln>
                  <a:noFill/>
                </a:ln>
                <a:solidFill>
                  <a:srgbClr val="2A4B6D"/>
                </a:solidFill>
                <a:effectLst/>
                <a:uLnTx/>
                <a:uFillTx/>
                <a:latin typeface="Arial"/>
                <a:ea typeface="Times New Roman" panose="02020603050405020304" pitchFamily="18" charset="0"/>
                <a:cs typeface="Times New Roman"/>
                <a:hlinkClick r:id="rId2"/>
              </a:rPr>
              <a:t>‘</a:t>
            </a:r>
            <a:r>
              <a:rPr kumimoji="0" lang="nl-BE" altLang="nl-BE" sz="2700" b="0" i="0" u="none" strike="noStrike" kern="1200" cap="none" spc="0" normalizeH="0" baseline="0" noProof="0">
                <a:ln>
                  <a:noFill/>
                </a:ln>
                <a:solidFill>
                  <a:srgbClr val="2A4B6D"/>
                </a:solidFill>
                <a:effectLst/>
                <a:uLnTx/>
                <a:uFillTx/>
                <a:latin typeface="Arial"/>
                <a:ea typeface="Times New Roman" panose="02020603050405020304" pitchFamily="18" charset="0"/>
                <a:cs typeface="Times New Roman"/>
                <a:hlinkClick r:id="rId2"/>
              </a:rPr>
              <a:t>Gokken is geen spel. Op weg naar herstel’</a:t>
            </a:r>
            <a:r>
              <a:rPr kumimoji="0" lang="nl-BE" altLang="nl-BE" sz="2700" b="0" i="0" u="none" strike="noStrike" kern="1200" cap="none" spc="0" normalizeH="0" baseline="0" noProof="0">
                <a:ln>
                  <a:noFill/>
                </a:ln>
                <a:solidFill>
                  <a:srgbClr val="2A4B6D"/>
                </a:solidFill>
                <a:effectLst/>
                <a:uLnTx/>
                <a:uFillTx/>
                <a:latin typeface="Arial"/>
                <a:ea typeface="Times New Roman" panose="02020603050405020304" pitchFamily="18" charset="0"/>
                <a:cs typeface="Times New Roman"/>
              </a:rPr>
              <a:t> – door Frieda Matthys &amp; Ronny </a:t>
            </a:r>
            <a:r>
              <a:rPr kumimoji="0" lang="nl-BE" altLang="nl-BE" sz="2700" b="0" i="0" u="none" strike="noStrike" kern="1200" cap="none" spc="0" normalizeH="0" baseline="0" noProof="0" err="1">
                <a:ln>
                  <a:noFill/>
                </a:ln>
                <a:solidFill>
                  <a:srgbClr val="2A4B6D"/>
                </a:solidFill>
                <a:effectLst/>
                <a:uLnTx/>
                <a:uFillTx/>
                <a:latin typeface="Arial"/>
                <a:ea typeface="Times New Roman" panose="02020603050405020304" pitchFamily="18" charset="0"/>
                <a:cs typeface="Times New Roman"/>
              </a:rPr>
              <a:t>Willemen</a:t>
            </a:r>
            <a:r>
              <a:rPr kumimoji="0" lang="nl-BE" altLang="nl-BE" sz="2700" b="0" i="0" u="none" strike="noStrike" kern="1200" cap="none" spc="0" normalizeH="0" baseline="0" noProof="0">
                <a:ln>
                  <a:noFill/>
                </a:ln>
                <a:solidFill>
                  <a:srgbClr val="2A4B6D"/>
                </a:solidFill>
                <a:effectLst/>
                <a:uLnTx/>
                <a:uFillTx/>
                <a:latin typeface="Arial"/>
                <a:ea typeface="Times New Roman" panose="02020603050405020304" pitchFamily="18" charset="0"/>
                <a:cs typeface="Times New Roman"/>
              </a:rPr>
              <a:t> </a:t>
            </a:r>
            <a:br>
              <a:rPr lang="nl-NL" sz="4400"/>
            </a:br>
            <a:br>
              <a:rPr lang="nl-NL"/>
            </a:br>
            <a:r>
              <a:rPr lang="nl-NL" sz="2700" b="0" i="0">
                <a:solidFill>
                  <a:srgbClr val="777777"/>
                </a:solidFill>
                <a:effectLst/>
              </a:rPr>
              <a:t>Wat trekt mensen aan in gokken? </a:t>
            </a:r>
            <a:br>
              <a:rPr lang="nl-NL" sz="2700" b="0" i="0">
                <a:effectLst/>
              </a:rPr>
            </a:br>
            <a:r>
              <a:rPr lang="nl-NL" sz="2700" b="0" i="0">
                <a:solidFill>
                  <a:srgbClr val="777777"/>
                </a:solidFill>
                <a:effectLst/>
              </a:rPr>
              <a:t>Wat is een kansspel? </a:t>
            </a:r>
            <a:br>
              <a:rPr lang="nl-NL" sz="2700" b="0" i="0">
                <a:effectLst/>
              </a:rPr>
            </a:br>
            <a:r>
              <a:rPr lang="nl-NL" sz="2700" b="0" i="0">
                <a:solidFill>
                  <a:srgbClr val="777777"/>
                </a:solidFill>
                <a:effectLst/>
              </a:rPr>
              <a:t>Wat is een gokstoornis? </a:t>
            </a:r>
            <a:br>
              <a:rPr lang="nl-NL" sz="2700" b="0" i="0">
                <a:effectLst/>
              </a:rPr>
            </a:br>
            <a:r>
              <a:rPr lang="nl-NL" sz="2700" b="0" i="0">
                <a:solidFill>
                  <a:srgbClr val="777777"/>
                </a:solidFill>
                <a:effectLst/>
              </a:rPr>
              <a:t>En hoe evolueert dat precies? </a:t>
            </a:r>
            <a:br>
              <a:rPr lang="nl-NL" sz="2700" b="0" i="0">
                <a:effectLst/>
              </a:rPr>
            </a:br>
            <a:r>
              <a:rPr lang="nl-NL" sz="2700" b="0" i="0">
                <a:solidFill>
                  <a:srgbClr val="777777"/>
                </a:solidFill>
                <a:effectLst/>
              </a:rPr>
              <a:t>Zijn alle gokspelen even riskant? </a:t>
            </a:r>
            <a:br>
              <a:rPr lang="nl-NL" sz="2700" b="0" i="0">
                <a:effectLst/>
              </a:rPr>
            </a:br>
            <a:r>
              <a:rPr lang="nl-NL" sz="2700" b="0" i="0">
                <a:solidFill>
                  <a:srgbClr val="777777"/>
                </a:solidFill>
                <a:effectLst/>
              </a:rPr>
              <a:t>Zijn alle mensen er even gevoelig voor? </a:t>
            </a:r>
            <a:br>
              <a:rPr lang="nl-NL" sz="2700" b="0" i="0">
                <a:effectLst/>
              </a:rPr>
            </a:br>
            <a:r>
              <a:rPr lang="nl-NL" sz="2700" b="0" i="0">
                <a:solidFill>
                  <a:srgbClr val="777777"/>
                </a:solidFill>
                <a:effectLst/>
              </a:rPr>
              <a:t>Hoe kan je herkennen wanneer het fout gaat? </a:t>
            </a:r>
            <a:br>
              <a:rPr lang="nl-NL" sz="2700" b="0" i="0">
                <a:effectLst/>
              </a:rPr>
            </a:br>
            <a:r>
              <a:rPr lang="nl-NL" sz="2700" b="0" i="0">
                <a:solidFill>
                  <a:srgbClr val="777777"/>
                </a:solidFill>
                <a:effectLst/>
              </a:rPr>
              <a:t>Wat kan je zelf doen? </a:t>
            </a:r>
            <a:br>
              <a:rPr lang="nl-NL" sz="2700" b="0" i="0">
                <a:effectLst/>
              </a:rPr>
            </a:br>
            <a:r>
              <a:rPr lang="nl-NL" sz="2700" b="0" i="0">
                <a:solidFill>
                  <a:srgbClr val="777777"/>
                </a:solidFill>
                <a:effectLst/>
              </a:rPr>
              <a:t>Waar kan je hulp vinden en </a:t>
            </a:r>
            <a:br>
              <a:rPr lang="nl-NL" sz="2700" b="0" i="0">
                <a:effectLst/>
              </a:rPr>
            </a:br>
            <a:r>
              <a:rPr lang="nl-NL" sz="2700">
                <a:solidFill>
                  <a:srgbClr val="777777"/>
                </a:solidFill>
              </a:rPr>
              <a:t>Hoe</a:t>
            </a:r>
            <a:r>
              <a:rPr lang="nl-NL" sz="2700" b="0" i="0">
                <a:solidFill>
                  <a:srgbClr val="777777"/>
                </a:solidFill>
                <a:effectLst/>
              </a:rPr>
              <a:t> ziet een behandeling eruit?</a:t>
            </a:r>
            <a:endParaRPr lang="nl-BE" sz="2700"/>
          </a:p>
        </p:txBody>
      </p:sp>
      <p:pic>
        <p:nvPicPr>
          <p:cNvPr id="4" name="Afbeelding 3">
            <a:extLst>
              <a:ext uri="{FF2B5EF4-FFF2-40B4-BE49-F238E27FC236}">
                <a16:creationId xmlns:a16="http://schemas.microsoft.com/office/drawing/2014/main" id="{48322E87-699D-80B6-722B-8950ECBF7B65}"/>
              </a:ext>
            </a:extLst>
          </p:cNvPr>
          <p:cNvPicPr>
            <a:picLocks noChangeAspect="1"/>
          </p:cNvPicPr>
          <p:nvPr/>
        </p:nvPicPr>
        <p:blipFill>
          <a:blip r:embed="rId3"/>
          <a:stretch>
            <a:fillRect/>
          </a:stretch>
        </p:blipFill>
        <p:spPr>
          <a:xfrm>
            <a:off x="8136835" y="1789044"/>
            <a:ext cx="4055165" cy="5068956"/>
          </a:xfrm>
          <a:prstGeom prst="rect">
            <a:avLst/>
          </a:prstGeom>
        </p:spPr>
      </p:pic>
    </p:spTree>
    <p:extLst>
      <p:ext uri="{BB962C8B-B14F-4D97-AF65-F5344CB8AC3E}">
        <p14:creationId xmlns:p14="http://schemas.microsoft.com/office/powerpoint/2010/main" val="11207994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FF5DD1-9777-381B-73DC-8521A1314928}"/>
              </a:ext>
            </a:extLst>
          </p:cNvPr>
          <p:cNvSpPr>
            <a:spLocks noGrp="1"/>
          </p:cNvSpPr>
          <p:nvPr>
            <p:ph type="title"/>
          </p:nvPr>
        </p:nvSpPr>
        <p:spPr>
          <a:xfrm>
            <a:off x="838200" y="599821"/>
            <a:ext cx="10058400" cy="1356995"/>
          </a:xfrm>
        </p:spPr>
        <p:txBody>
          <a:bodyPr/>
          <a:lstStyle/>
          <a:p>
            <a:r>
              <a:rPr lang="nl-NL"/>
              <a:t>Leestips</a:t>
            </a:r>
            <a:endParaRPr lang="nl-BE"/>
          </a:p>
        </p:txBody>
      </p:sp>
      <p:sp>
        <p:nvSpPr>
          <p:cNvPr id="10" name="Rectangle 9">
            <a:extLst>
              <a:ext uri="{FF2B5EF4-FFF2-40B4-BE49-F238E27FC236}">
                <a16:creationId xmlns:a16="http://schemas.microsoft.com/office/drawing/2014/main" id="{54F020A2-4CC1-ADD7-E89C-CAFE4809068E}"/>
              </a:ext>
            </a:extLst>
          </p:cNvPr>
          <p:cNvSpPr>
            <a:spLocks noChangeArrowheads="1"/>
          </p:cNvSpPr>
          <p:nvPr/>
        </p:nvSpPr>
        <p:spPr bwMode="auto">
          <a:xfrm>
            <a:off x="838200" y="1540994"/>
            <a:ext cx="81726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nl-BE" altLang="nl-BE" sz="2000" b="0" i="0" u="none" strike="noStrike" kern="1200" cap="none" spc="0" normalizeH="0" baseline="0" noProof="0">
                <a:ln>
                  <a:noFill/>
                </a:ln>
                <a:solidFill>
                  <a:srgbClr val="2A4B6D"/>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3"/>
              </a:rPr>
              <a:t>www.gokhulp.be</a:t>
            </a:r>
            <a:r>
              <a:rPr kumimoji="0" lang="nl-BE" altLang="nl-BE" sz="2000" b="0" i="0" u="none" strike="noStrike" kern="1200" cap="none" spc="0" normalizeH="0" baseline="0" noProof="0">
                <a:ln>
                  <a:noFill/>
                </a:ln>
                <a:solidFill>
                  <a:srgbClr val="2A4B6D"/>
                </a:solidFill>
                <a:effectLst/>
                <a:uLnTx/>
                <a:uFillTx/>
                <a:latin typeface="Arial" panose="020B0604020202020204" pitchFamily="34" charset="0"/>
                <a:ea typeface="Times New Roman" panose="02020603050405020304" pitchFamily="18" charset="0"/>
                <a:cs typeface="Times New Roman" panose="02020603050405020304" pitchFamily="18" charset="0"/>
              </a:rPr>
              <a:t> : info &amp; zelftest, online zelfhulp en online begeleiding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BE" altLang="nl-BE" sz="2000" b="0" i="0" u="none" strike="noStrike" kern="1200" cap="none" spc="0" normalizeH="0" baseline="0" noProof="0">
              <a:ln>
                <a:noFill/>
              </a:ln>
              <a:solidFill>
                <a:srgbClr val="2A4B6D"/>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nl-BE" altLang="nl-BE" sz="2000" b="0" i="0" u="none" strike="noStrike" kern="1200" cap="none" spc="0" normalizeH="0" baseline="0" noProof="0">
                <a:ln>
                  <a:noFill/>
                </a:ln>
                <a:solidFill>
                  <a:srgbClr val="2A4B6D"/>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4"/>
              </a:rPr>
              <a:t>Podcast ‘Is gokken een spel?’ </a:t>
            </a:r>
            <a:endParaRPr kumimoji="0" lang="nl-BE" altLang="nl-BE" sz="2000" b="0" i="0" u="none" strike="noStrike" kern="1200" cap="none" spc="0" normalizeH="0" baseline="0" noProof="0">
              <a:ln>
                <a:noFill/>
              </a:ln>
              <a:solidFill>
                <a:srgbClr val="2A4B6D"/>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6137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6F62B-7197-931C-6228-3CB78064B4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B613A68-2B2C-2FF1-9856-8F3E8CC11675}"/>
              </a:ext>
            </a:extLst>
          </p:cNvPr>
          <p:cNvSpPr>
            <a:spLocks noGrp="1"/>
          </p:cNvSpPr>
          <p:nvPr>
            <p:ph type="title"/>
          </p:nvPr>
        </p:nvSpPr>
        <p:spPr>
          <a:xfrm>
            <a:off x="1219200" y="1598814"/>
            <a:ext cx="8544232" cy="1325563"/>
          </a:xfrm>
        </p:spPr>
        <p:txBody>
          <a:bodyPr>
            <a:normAutofit/>
          </a:bodyPr>
          <a:lstStyle/>
          <a:p>
            <a:r>
              <a:rPr lang="en-US" err="1"/>
              <a:t>Enkele</a:t>
            </a:r>
            <a:r>
              <a:rPr lang="en-US"/>
              <a:t> </a:t>
            </a:r>
            <a:r>
              <a:rPr lang="en-US" err="1"/>
              <a:t>Vlaamse</a:t>
            </a:r>
            <a:r>
              <a:rPr lang="en-US"/>
              <a:t> </a:t>
            </a:r>
            <a:r>
              <a:rPr lang="en-US" err="1"/>
              <a:t>cijfers</a:t>
            </a:r>
            <a:endParaRPr lang="en-US"/>
          </a:p>
        </p:txBody>
      </p:sp>
    </p:spTree>
    <p:extLst>
      <p:ext uri="{BB962C8B-B14F-4D97-AF65-F5344CB8AC3E}">
        <p14:creationId xmlns:p14="http://schemas.microsoft.com/office/powerpoint/2010/main" val="1965097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0F701EDE-672B-3802-F0C5-6E2DA96CBF37}"/>
              </a:ext>
            </a:extLst>
          </p:cNvPr>
          <p:cNvPicPr>
            <a:picLocks noChangeAspect="1"/>
          </p:cNvPicPr>
          <p:nvPr/>
        </p:nvPicPr>
        <p:blipFill>
          <a:blip r:embed="rId3"/>
          <a:stretch>
            <a:fillRect/>
          </a:stretch>
        </p:blipFill>
        <p:spPr>
          <a:xfrm>
            <a:off x="-115747" y="-65109"/>
            <a:ext cx="12307747" cy="6923109"/>
          </a:xfrm>
          <a:prstGeom prst="rect">
            <a:avLst/>
          </a:prstGeom>
        </p:spPr>
      </p:pic>
      <p:sp>
        <p:nvSpPr>
          <p:cNvPr id="4" name="Freeform 3"/>
          <p:cNvSpPr/>
          <p:nvPr/>
        </p:nvSpPr>
        <p:spPr>
          <a:xfrm rot="10800000">
            <a:off x="-218662" y="-489107"/>
            <a:ext cx="4631635" cy="4555043"/>
          </a:xfrm>
          <a:custGeom>
            <a:avLst/>
            <a:gdLst>
              <a:gd name="connsiteX0" fmla="*/ 5708081 w 5708081"/>
              <a:gd name="connsiteY0" fmla="*/ 0 h 6240521"/>
              <a:gd name="connsiteX1" fmla="*/ 5708081 w 5708081"/>
              <a:gd name="connsiteY1" fmla="*/ 6240521 h 6240521"/>
              <a:gd name="connsiteX2" fmla="*/ 0 w 5708081"/>
              <a:gd name="connsiteY2" fmla="*/ 6240521 h 6240521"/>
              <a:gd name="connsiteX3" fmla="*/ 8154 w 5708081"/>
              <a:gd name="connsiteY3" fmla="*/ 5918062 h 6240521"/>
              <a:gd name="connsiteX4" fmla="*/ 5645346 w 5708081"/>
              <a:gd name="connsiteY4" fmla="*/ 4621 h 624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8081" h="6240521">
                <a:moveTo>
                  <a:pt x="5708081" y="0"/>
                </a:moveTo>
                <a:lnTo>
                  <a:pt x="5708081" y="6240521"/>
                </a:lnTo>
                <a:lnTo>
                  <a:pt x="0" y="6240521"/>
                </a:lnTo>
                <a:lnTo>
                  <a:pt x="8154" y="5918062"/>
                </a:lnTo>
                <a:cubicBezTo>
                  <a:pt x="165496" y="2814082"/>
                  <a:pt x="2581488" y="306006"/>
                  <a:pt x="5645346" y="4621"/>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p:cNvSpPr txBox="1">
            <a:spLocks/>
          </p:cNvSpPr>
          <p:nvPr/>
        </p:nvSpPr>
        <p:spPr>
          <a:xfrm>
            <a:off x="556590" y="729656"/>
            <a:ext cx="2256058" cy="21175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a:t>Dank </a:t>
            </a:r>
            <a:r>
              <a:rPr lang="en-US" sz="2600" err="1"/>
              <a:t>voor</a:t>
            </a:r>
            <a:r>
              <a:rPr lang="en-US" sz="2600"/>
              <a:t> je </a:t>
            </a:r>
            <a:r>
              <a:rPr lang="en-US" sz="2600" err="1"/>
              <a:t>aandacht</a:t>
            </a:r>
            <a:r>
              <a:rPr lang="en-US" sz="2600"/>
              <a:t>! </a:t>
            </a:r>
          </a:p>
        </p:txBody>
      </p:sp>
      <p:sp>
        <p:nvSpPr>
          <p:cNvPr id="3" name="TextBox 2">
            <a:extLst>
              <a:ext uri="{FF2B5EF4-FFF2-40B4-BE49-F238E27FC236}">
                <a16:creationId xmlns:a16="http://schemas.microsoft.com/office/drawing/2014/main" id="{3ADC200B-DAC3-89B4-DFA8-B2BAC513E90F}"/>
              </a:ext>
            </a:extLst>
          </p:cNvPr>
          <p:cNvSpPr txBox="1"/>
          <p:nvPr/>
        </p:nvSpPr>
        <p:spPr>
          <a:xfrm>
            <a:off x="-112641" y="6580100"/>
            <a:ext cx="12301591" cy="276999"/>
          </a:xfrm>
          <a:prstGeom prst="rect">
            <a:avLst/>
          </a:prstGeom>
          <a:solidFill>
            <a:schemeClr val="bg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cs typeface="Arial"/>
              </a:rPr>
              <a:t>  Deze vorming is een doorontwikkeling van materiaal dat oorspronkelijk werd ontwikkeld in het kader van een federaal project, in samenwerking met de FOD Volksgezondheid.</a:t>
            </a:r>
            <a:endParaRPr lang="en-US" sz="1200">
              <a:solidFill>
                <a:srgbClr val="000000"/>
              </a:solidFill>
              <a:cs typeface="Arial"/>
            </a:endParaRPr>
          </a:p>
        </p:txBody>
      </p:sp>
    </p:spTree>
    <p:extLst>
      <p:ext uri="{BB962C8B-B14F-4D97-AF65-F5344CB8AC3E}">
        <p14:creationId xmlns:p14="http://schemas.microsoft.com/office/powerpoint/2010/main" val="1251077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4F1D748-8571-C7B4-C1A3-47ED89CB7115}"/>
              </a:ext>
            </a:extLst>
          </p:cNvPr>
          <p:cNvSpPr>
            <a:spLocks noGrp="1"/>
          </p:cNvSpPr>
          <p:nvPr>
            <p:ph type="title"/>
          </p:nvPr>
        </p:nvSpPr>
        <p:spPr>
          <a:xfrm>
            <a:off x="1447800" y="2766218"/>
            <a:ext cx="10515600" cy="1325563"/>
          </a:xfrm>
        </p:spPr>
        <p:txBody>
          <a:bodyPr/>
          <a:lstStyle/>
          <a:p>
            <a:r>
              <a:rPr lang="nl-NL"/>
              <a:t>HIER QR-CODE EVALUATIE INVOEGEN</a:t>
            </a:r>
            <a:endParaRPr lang="nl-BE"/>
          </a:p>
        </p:txBody>
      </p:sp>
    </p:spTree>
    <p:extLst>
      <p:ext uri="{BB962C8B-B14F-4D97-AF65-F5344CB8AC3E}">
        <p14:creationId xmlns:p14="http://schemas.microsoft.com/office/powerpoint/2010/main" val="666167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8C903-5D4B-5CBE-6B0F-FEDB59A1A0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C02C58-64F9-823F-AE3B-587C206DFA9E}"/>
              </a:ext>
            </a:extLst>
          </p:cNvPr>
          <p:cNvSpPr>
            <a:spLocks noGrp="1"/>
          </p:cNvSpPr>
          <p:nvPr>
            <p:ph type="title"/>
          </p:nvPr>
        </p:nvSpPr>
        <p:spPr>
          <a:xfrm>
            <a:off x="975359" y="746760"/>
            <a:ext cx="10561003" cy="2006190"/>
          </a:xfrm>
        </p:spPr>
        <p:txBody>
          <a:bodyPr/>
          <a:lstStyle/>
          <a:p>
            <a:r>
              <a:rPr lang="nl-NL" sz="3200">
                <a:solidFill>
                  <a:srgbClr val="2A4B6D"/>
                </a:solidFill>
                <a:cs typeface="Arial"/>
              </a:rPr>
              <a:t>Hoeveel % van de Vlamingen (18j en ouder) speelden in 2023 minstens één keer een kans- en geldspel het afgelopen jaar?</a:t>
            </a:r>
          </a:p>
        </p:txBody>
      </p:sp>
      <p:sp>
        <p:nvSpPr>
          <p:cNvPr id="3" name="Tijdelijke aanduiding voor tekst 2">
            <a:extLst>
              <a:ext uri="{FF2B5EF4-FFF2-40B4-BE49-F238E27FC236}">
                <a16:creationId xmlns:a16="http://schemas.microsoft.com/office/drawing/2014/main" id="{DA0CAB20-7D4E-EF0E-1B82-E4A6718422EE}"/>
              </a:ext>
            </a:extLst>
          </p:cNvPr>
          <p:cNvSpPr>
            <a:spLocks noGrp="1"/>
          </p:cNvSpPr>
          <p:nvPr>
            <p:ph type="body" sz="quarter" idx="10"/>
          </p:nvPr>
        </p:nvSpPr>
        <p:spPr/>
        <p:txBody>
          <a:bodyPr vert="horz" lIns="91440" tIns="45720" rIns="91440" bIns="45720" rtlCol="0" anchor="t">
            <a:normAutofit/>
          </a:bodyPr>
          <a:lstStyle/>
          <a:p>
            <a:pPr marL="0" indent="0">
              <a:buNone/>
            </a:pPr>
            <a:r>
              <a:rPr lang="nl-BE"/>
              <a:t>A: 16%</a:t>
            </a:r>
          </a:p>
          <a:p>
            <a:pPr marL="0" indent="0">
              <a:buNone/>
            </a:pPr>
            <a:r>
              <a:rPr lang="nl-BE"/>
              <a:t>B: 27%</a:t>
            </a:r>
            <a:endParaRPr lang="nl-BE">
              <a:cs typeface="Arial"/>
            </a:endParaRPr>
          </a:p>
          <a:p>
            <a:pPr marL="0" indent="0">
              <a:buNone/>
            </a:pPr>
            <a:r>
              <a:rPr lang="nl-BE"/>
              <a:t>C: 34%</a:t>
            </a:r>
            <a:endParaRPr lang="nl-BE">
              <a:cs typeface="Arial"/>
            </a:endParaRPr>
          </a:p>
        </p:txBody>
      </p:sp>
      <p:pic>
        <p:nvPicPr>
          <p:cNvPr id="6" name="Afbeelding 5">
            <a:extLst>
              <a:ext uri="{FF2B5EF4-FFF2-40B4-BE49-F238E27FC236}">
                <a16:creationId xmlns:a16="http://schemas.microsoft.com/office/drawing/2014/main" id="{0FB82167-CCFF-2F31-414A-900646673334}"/>
              </a:ext>
            </a:extLst>
          </p:cNvPr>
          <p:cNvPicPr>
            <a:picLocks noChangeAspect="1"/>
          </p:cNvPicPr>
          <p:nvPr/>
        </p:nvPicPr>
        <p:blipFill>
          <a:blip r:embed="rId3"/>
          <a:srcRect l="2435" t="1184"/>
          <a:stretch/>
        </p:blipFill>
        <p:spPr>
          <a:xfrm>
            <a:off x="6947277" y="3415278"/>
            <a:ext cx="5244723" cy="3442722"/>
          </a:xfrm>
          <a:prstGeom prst="rect">
            <a:avLst/>
          </a:prstGeom>
        </p:spPr>
      </p:pic>
    </p:spTree>
    <p:extLst>
      <p:ext uri="{BB962C8B-B14F-4D97-AF65-F5344CB8AC3E}">
        <p14:creationId xmlns:p14="http://schemas.microsoft.com/office/powerpoint/2010/main" val="257280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8C903-5D4B-5CBE-6B0F-FEDB59A1A0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C02C58-64F9-823F-AE3B-587C206DFA9E}"/>
              </a:ext>
            </a:extLst>
          </p:cNvPr>
          <p:cNvSpPr>
            <a:spLocks noGrp="1"/>
          </p:cNvSpPr>
          <p:nvPr>
            <p:ph type="title"/>
          </p:nvPr>
        </p:nvSpPr>
        <p:spPr>
          <a:xfrm>
            <a:off x="975359" y="746760"/>
            <a:ext cx="10561003" cy="2006190"/>
          </a:xfrm>
        </p:spPr>
        <p:txBody>
          <a:bodyPr/>
          <a:lstStyle/>
          <a:p>
            <a:r>
              <a:rPr lang="nl-NL" sz="3200">
                <a:solidFill>
                  <a:srgbClr val="2A4B6D"/>
                </a:solidFill>
              </a:rPr>
              <a:t>Hoeveel mensen ouder dan 15 jaar in België lopen een risico op gokproblemen (2023)?</a:t>
            </a:r>
            <a:endParaRPr lang="nl-BE" sz="3200">
              <a:solidFill>
                <a:srgbClr val="2A4B6D"/>
              </a:solidFill>
            </a:endParaRPr>
          </a:p>
        </p:txBody>
      </p:sp>
      <p:sp>
        <p:nvSpPr>
          <p:cNvPr id="3" name="Tijdelijke aanduiding voor tekst 2">
            <a:extLst>
              <a:ext uri="{FF2B5EF4-FFF2-40B4-BE49-F238E27FC236}">
                <a16:creationId xmlns:a16="http://schemas.microsoft.com/office/drawing/2014/main" id="{DA0CAB20-7D4E-EF0E-1B82-E4A6718422EE}"/>
              </a:ext>
            </a:extLst>
          </p:cNvPr>
          <p:cNvSpPr>
            <a:spLocks noGrp="1"/>
          </p:cNvSpPr>
          <p:nvPr>
            <p:ph type="body" sz="quarter" idx="10"/>
          </p:nvPr>
        </p:nvSpPr>
        <p:spPr/>
        <p:txBody>
          <a:bodyPr/>
          <a:lstStyle/>
          <a:p>
            <a:pPr marL="0" indent="0">
              <a:buNone/>
            </a:pPr>
            <a:r>
              <a:rPr lang="nl-BE"/>
              <a:t>A: 152 843</a:t>
            </a:r>
          </a:p>
          <a:p>
            <a:pPr marL="0" indent="0">
              <a:buNone/>
            </a:pPr>
            <a:r>
              <a:rPr lang="nl-BE"/>
              <a:t>B: 253 910</a:t>
            </a:r>
          </a:p>
          <a:p>
            <a:pPr marL="0" indent="0">
              <a:buNone/>
            </a:pPr>
            <a:r>
              <a:rPr lang="nl-BE"/>
              <a:t>C: 321 200</a:t>
            </a:r>
          </a:p>
        </p:txBody>
      </p:sp>
      <p:pic>
        <p:nvPicPr>
          <p:cNvPr id="6" name="Afbeelding 5">
            <a:extLst>
              <a:ext uri="{FF2B5EF4-FFF2-40B4-BE49-F238E27FC236}">
                <a16:creationId xmlns:a16="http://schemas.microsoft.com/office/drawing/2014/main" id="{0FB82167-CCFF-2F31-414A-900646673334}"/>
              </a:ext>
            </a:extLst>
          </p:cNvPr>
          <p:cNvPicPr>
            <a:picLocks noChangeAspect="1"/>
          </p:cNvPicPr>
          <p:nvPr/>
        </p:nvPicPr>
        <p:blipFill>
          <a:blip r:embed="rId3"/>
          <a:srcRect l="2435" t="1184"/>
          <a:stretch/>
        </p:blipFill>
        <p:spPr>
          <a:xfrm>
            <a:off x="6947277" y="3415278"/>
            <a:ext cx="5244723" cy="3442722"/>
          </a:xfrm>
          <a:prstGeom prst="rect">
            <a:avLst/>
          </a:prstGeom>
        </p:spPr>
      </p:pic>
    </p:spTree>
    <p:extLst>
      <p:ext uri="{BB962C8B-B14F-4D97-AF65-F5344CB8AC3E}">
        <p14:creationId xmlns:p14="http://schemas.microsoft.com/office/powerpoint/2010/main" val="902124310"/>
      </p:ext>
    </p:extLst>
  </p:cSld>
  <p:clrMapOvr>
    <a:masterClrMapping/>
  </p:clrMapOvr>
</p:sld>
</file>

<file path=ppt/theme/theme1.xml><?xml version="1.0" encoding="utf-8"?>
<a:theme xmlns:a="http://schemas.openxmlformats.org/drawingml/2006/main" name="Office Theme">
  <a:themeElements>
    <a:clrScheme name="VAD">
      <a:dk1>
        <a:srgbClr val="2A4B6D"/>
      </a:dk1>
      <a:lt1>
        <a:srgbClr val="FFFFFF"/>
      </a:lt1>
      <a:dk2>
        <a:srgbClr val="2A4B6D"/>
      </a:dk2>
      <a:lt2>
        <a:srgbClr val="FFFFFF"/>
      </a:lt2>
      <a:accent1>
        <a:srgbClr val="2A4B6D"/>
      </a:accent1>
      <a:accent2>
        <a:srgbClr val="D98D71"/>
      </a:accent2>
      <a:accent3>
        <a:srgbClr val="90C39B"/>
      </a:accent3>
      <a:accent4>
        <a:srgbClr val="C96858"/>
      </a:accent4>
      <a:accent5>
        <a:srgbClr val="6FABAE"/>
      </a:accent5>
      <a:accent6>
        <a:srgbClr val="3E5F7C"/>
      </a:accent6>
      <a:hlink>
        <a:srgbClr val="0563C1"/>
      </a:hlink>
      <a:folHlink>
        <a:srgbClr val="D98D7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Aangepast 193">
      <a:dk1>
        <a:srgbClr val="494949"/>
      </a:dk1>
      <a:lt1>
        <a:srgbClr val="FFFFFF"/>
      </a:lt1>
      <a:dk2>
        <a:srgbClr val="000000"/>
      </a:dk2>
      <a:lt2>
        <a:srgbClr val="E7E6E6"/>
      </a:lt2>
      <a:accent1>
        <a:srgbClr val="000000"/>
      </a:accent1>
      <a:accent2>
        <a:srgbClr val="00698D"/>
      </a:accent2>
      <a:accent3>
        <a:srgbClr val="00AEEF"/>
      </a:accent3>
      <a:accent4>
        <a:srgbClr val="A6B734"/>
      </a:accent4>
      <a:accent5>
        <a:srgbClr val="494949"/>
      </a:accent5>
      <a:accent6>
        <a:srgbClr val="D63D4B"/>
      </a:accent6>
      <a:hlink>
        <a:srgbClr val="0563C1"/>
      </a:hlink>
      <a:folHlink>
        <a:srgbClr val="954F72"/>
      </a:folHlink>
    </a:clrScheme>
    <a:fontScheme name="Office-them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solidFill>
          <a:prstDash val="dash"/>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innenwerk">
  <a:themeElements>
    <a:clrScheme name="_zorGGroep Zin_desat.">
      <a:dk1>
        <a:sysClr val="windowText" lastClr="000000"/>
      </a:dk1>
      <a:lt1>
        <a:sysClr val="window" lastClr="FFFFFF"/>
      </a:lt1>
      <a:dk2>
        <a:srgbClr val="126662"/>
      </a:dk2>
      <a:lt2>
        <a:srgbClr val="E7E6E6"/>
      </a:lt2>
      <a:accent1>
        <a:srgbClr val="FFCEA6"/>
      </a:accent1>
      <a:accent2>
        <a:srgbClr val="F07E53"/>
      </a:accent2>
      <a:accent3>
        <a:srgbClr val="000000"/>
      </a:accent3>
      <a:accent4>
        <a:srgbClr val="126662"/>
      </a:accent4>
      <a:accent5>
        <a:srgbClr val="80AA9F"/>
      </a:accent5>
      <a:accent6>
        <a:srgbClr val="D7E7DE"/>
      </a:accent6>
      <a:hlink>
        <a:srgbClr val="000000"/>
      </a:hlink>
      <a:folHlink>
        <a:srgbClr val="000000"/>
      </a:folHlink>
    </a:clrScheme>
    <a:fontScheme name="_zorGGroep Zin">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25400">
          <a:solidFill>
            <a:schemeClr val="accent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20191027 ZGZ_schermpresentatie-sjabloon.potx" id="{694BBE03-3153-4CE8-89A7-D0BC60DAA898}" vid="{8D8282F3-08B7-42CC-B43D-568AA2DF4C95}"/>
    </a:ext>
  </a:extLst>
</a:theme>
</file>

<file path=ppt/theme/theme4.xml><?xml version="1.0" encoding="utf-8"?>
<a:theme xmlns:a="http://schemas.openxmlformats.org/drawingml/2006/main" name="1_Office-thema">
  <a:themeElements>
    <a:clrScheme name="Aangepast 193">
      <a:dk1>
        <a:srgbClr val="494949"/>
      </a:dk1>
      <a:lt1>
        <a:srgbClr val="FFFFFF"/>
      </a:lt1>
      <a:dk2>
        <a:srgbClr val="000000"/>
      </a:dk2>
      <a:lt2>
        <a:srgbClr val="E7E6E6"/>
      </a:lt2>
      <a:accent1>
        <a:srgbClr val="000000"/>
      </a:accent1>
      <a:accent2>
        <a:srgbClr val="00698D"/>
      </a:accent2>
      <a:accent3>
        <a:srgbClr val="00AEEF"/>
      </a:accent3>
      <a:accent4>
        <a:srgbClr val="A6B734"/>
      </a:accent4>
      <a:accent5>
        <a:srgbClr val="494949"/>
      </a:accent5>
      <a:accent6>
        <a:srgbClr val="D63D4B"/>
      </a:accent6>
      <a:hlink>
        <a:srgbClr val="0563C1"/>
      </a:hlink>
      <a:folHlink>
        <a:srgbClr val="954F72"/>
      </a:folHlink>
    </a:clrScheme>
    <a:fontScheme name="Office-them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1"/>
          </a:solidFill>
          <a:prstDash val="dash"/>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5DC6AC685D14459036D4AC89AF2629" ma:contentTypeVersion="8" ma:contentTypeDescription="Een nieuw document maken." ma:contentTypeScope="" ma:versionID="5cfd5549e85381bb4bcc0fa89a453e19">
  <xsd:schema xmlns:xsd="http://www.w3.org/2001/XMLSchema" xmlns:xs="http://www.w3.org/2001/XMLSchema" xmlns:p="http://schemas.microsoft.com/office/2006/metadata/properties" xmlns:ns2="74578413-e31d-4388-a9dc-3edfb0ace93b" targetNamespace="http://schemas.microsoft.com/office/2006/metadata/properties" ma:root="true" ma:fieldsID="13eff9067a6fa005be766f5ab22e173c" ns2:_="">
    <xsd:import namespace="74578413-e31d-4388-a9dc-3edfb0ace93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578413-e31d-4388-a9dc-3edfb0ace9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A6D3A0-68E6-4797-A3F5-EE26A08E9DC6}">
  <ds:schemaRefs>
    <ds:schemaRef ds:uri="74578413-e31d-4388-a9dc-3edfb0ace9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1D437CA-CF80-4104-AF8B-A32A37F36A10}">
  <ds:schemaRefs>
    <ds:schemaRef ds:uri="74578413-e31d-4388-a9dc-3edfb0ace9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9D09069-5EE3-4CEF-A613-0AAFA7845D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71</Slides>
  <Notes>68</Notes>
  <HiddenSlides>3</HiddenSlides>
  <ScaleCrop>false</ScaleCrop>
  <HeadingPairs>
    <vt:vector size="4" baseType="variant">
      <vt:variant>
        <vt:lpstr>Theme</vt:lpstr>
      </vt:variant>
      <vt:variant>
        <vt:i4>4</vt:i4>
      </vt:variant>
      <vt:variant>
        <vt:lpstr>Slide Titles</vt:lpstr>
      </vt:variant>
      <vt:variant>
        <vt:i4>71</vt:i4>
      </vt:variant>
    </vt:vector>
  </HeadingPairs>
  <TitlesOfParts>
    <vt:vector size="75" baseType="lpstr">
      <vt:lpstr>Office Theme</vt:lpstr>
      <vt:lpstr>Office-thema</vt:lpstr>
      <vt:lpstr>binnenwerk</vt:lpstr>
      <vt:lpstr>1_Office-thema</vt:lpstr>
      <vt:lpstr>Gokken, een gezondheidsprobleem? Hoe herken en begeleid ik een cliënt met gokproblemen?   Datum + naam sprekers</vt:lpstr>
      <vt:lpstr>PowerPoint Presentation</vt:lpstr>
      <vt:lpstr>Gokken als geestelijk gezondheidsprobleem</vt:lpstr>
      <vt:lpstr>Wat is gokken?</vt:lpstr>
      <vt:lpstr>Wat is gokken?</vt:lpstr>
      <vt:lpstr>PowerPoint Presentation</vt:lpstr>
      <vt:lpstr>Enkele Vlaamse cijfers</vt:lpstr>
      <vt:lpstr>Hoeveel % van de Vlamingen (18j en ouder) speelden in 2023 minstens één keer een kans- en geldspel het afgelopen jaar?</vt:lpstr>
      <vt:lpstr>Hoeveel mensen ouder dan 15 jaar in België lopen een risico op gokproblemen (2023)?</vt:lpstr>
      <vt:lpstr>Wat is riskant gokken? Wat is een gokstoornis?</vt:lpstr>
      <vt:lpstr>Welk kansspel bevat de meest risicovolle elementen  voor verslaving?</vt:lpstr>
      <vt:lpstr>Wat zijn risicofactoren om een gokprobleem te ontwikkelen?</vt:lpstr>
      <vt:lpstr>PowerPoint Presentation</vt:lpstr>
      <vt:lpstr>PowerPoint Presentation</vt:lpstr>
      <vt:lpstr>PowerPoint Presentation</vt:lpstr>
      <vt:lpstr>Neurobiologie</vt:lpstr>
      <vt:lpstr>Werken gedragsverslavingen, zoals problematisch gokken, op vergelijkbare manier in op de hersenen dan middelengerelateerde stoornissen?</vt:lpstr>
      <vt:lpstr>Gokstoornis: vorm van verslaving?</vt:lpstr>
      <vt:lpstr>Hersenbanen betrokken in verslaving</vt:lpstr>
      <vt:lpstr>Pathogenese: persoonsgebonden</vt:lpstr>
      <vt:lpstr>PowerPoint Presentation</vt:lpstr>
      <vt:lpstr>Specifiek voor gokken</vt:lpstr>
      <vt:lpstr>Overtuigingen, denkfouten en bijgeloof</vt:lpstr>
      <vt:lpstr>Verdikke, nu heeft hij weer alles opgesoupeerd!</vt:lpstr>
      <vt:lpstr>GEWOONTES ZIJN MOEILIJK TE DOORBREKEN  </vt:lpstr>
      <vt:lpstr>WAT STUURT ONS GEDRAG? METAFOOR     </vt:lpstr>
      <vt:lpstr>VERSLAVING/GOKSTOORNIS HET PAARD OP HOL     </vt:lpstr>
      <vt:lpstr>Wat kan je doen als welzijnswerker? </vt:lpstr>
      <vt:lpstr>“Niemand heeft mij in 10 jaar tijd ooit gevraagd of ik een probleem had met gokken.” </vt:lpstr>
      <vt:lpstr>Begeleiding</vt:lpstr>
      <vt:lpstr>PowerPoint Presentation</vt:lpstr>
      <vt:lpstr>PowerPoint Presentation</vt:lpstr>
      <vt:lpstr>PowerPoint Presentation</vt:lpstr>
      <vt:lpstr>Hoe maak jij gokken bespreekbaar bij je cliënten? </vt:lpstr>
      <vt:lpstr>PowerPoint Presentation</vt:lpstr>
      <vt:lpstr>PowerPoint Presentation</vt:lpstr>
      <vt:lpstr>PowerPoint Presentation</vt:lpstr>
      <vt:lpstr>NODS-PERC</vt:lpstr>
      <vt:lpstr>Indicatie voor een gokstoornis?</vt:lpstr>
      <vt:lpstr>Begeleiding</vt:lpstr>
      <vt:lpstr>PowerPoint Presentation</vt:lpstr>
      <vt:lpstr>Welke info over gokken vind jij belangrijk om mee te geven aan cliënten? </vt:lpstr>
      <vt:lpstr>PowerPoint Presentation</vt:lpstr>
      <vt:lpstr>      Informatie over gokken     </vt:lpstr>
      <vt:lpstr>Hoe voorkom je dat gokken uit de hand loopt?</vt:lpstr>
      <vt:lpstr>Richtlijn gokken: Lower risk gambling guidelines – CANADA  </vt:lpstr>
      <vt:lpstr>Voor- en nadelenbalans</vt:lpstr>
      <vt:lpstr>Begeleiding</vt:lpstr>
      <vt:lpstr>Bescherm jezelf </vt:lpstr>
      <vt:lpstr>Bescherm jezelf: vraag een toegangsverbod aan</vt:lpstr>
      <vt:lpstr>Toegangsverbod KANSSPELCOMMISSIE </vt:lpstr>
      <vt:lpstr>Bescherm jezelf: blokkeer online gokken via software</vt:lpstr>
      <vt:lpstr>Budgetwijzer.be </vt:lpstr>
      <vt:lpstr>PowerPoint Presentation</vt:lpstr>
      <vt:lpstr>Online zelfhulp en online begeleiding via Gokhulp.be</vt:lpstr>
      <vt:lpstr>PowerPoint Presentation</vt:lpstr>
      <vt:lpstr>Meer weten over een motiverende gespreksstijl?  </vt:lpstr>
      <vt:lpstr>Wat kan de omgeving doen? </vt:lpstr>
      <vt:lpstr>Wat kan de omgeving doen?</vt:lpstr>
      <vt:lpstr>Take home messages</vt:lpstr>
      <vt:lpstr>Hou in je achterhoofd: - gokproblemen blijven lang onder de radar - ontkenning is deel van het geheel - mensen met gokproblemen zoeken hiervoor moeilijk hulp - er speelt veel meer dan zichtbaar is – gokken heeft een functie en komt vaak samen voor met andere problemen   Handel: - blijf trouw aan je rol op de eerstelijn - maak het onderwerp bespreekbaar - geld is een trigger, de controle is weg – bouw hindernissen in/bescherm - verwijs en betrek een breder netwerk  </vt:lpstr>
      <vt:lpstr>Rol van de  welzijnswerker bij gokproblemen</vt:lpstr>
      <vt:lpstr>          Meer weten?   Gratis online vorming gokken op VAD-vormingsplatform </vt:lpstr>
      <vt:lpstr>Interesse in meer verdieping? </vt:lpstr>
      <vt:lpstr>Leestips</vt:lpstr>
      <vt:lpstr>Leestips</vt:lpstr>
      <vt:lpstr>Leestips</vt:lpstr>
      <vt:lpstr>Leestips  ‘Gokken is geen spel. Op weg naar herstel’ – door Frieda Matthys &amp; Ronny Willemen   Wat trekt mensen aan in gokken?  Wat is een kansspel?  Wat is een gokstoornis?  En hoe evolueert dat precies?  Zijn alle gokspelen even riskant?  Zijn alle mensen er even gevoelig voor?  Hoe kan je herkennen wanneer het fout gaat?  Wat kan je zelf doen?  Waar kan je hulp vinden en  Hoe ziet een behandeling eruit?</vt:lpstr>
      <vt:lpstr>Leestips</vt:lpstr>
      <vt:lpstr>PowerPoint Presentation</vt:lpstr>
      <vt:lpstr>HIER QR-CODE EVALUATIE INVOEGEN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Marie Alpuerto</dc:creator>
  <cp:revision>2</cp:revision>
  <dcterms:created xsi:type="dcterms:W3CDTF">2018-11-23T09:12:02Z</dcterms:created>
  <dcterms:modified xsi:type="dcterms:W3CDTF">2026-06-23T09:16:54Z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0x0101006A5DC6AC685D14459036D4AC89AF2629</vt:lpwstr>
  </property>
  <property fmtid="{D5CDD505-2E9C-101B-9397-08002B2CF9AE}" pid="3" name="Order">
    <vt:lpwstr>1844800.00000000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haredFileIndex">
    <vt:lpwstr/>
  </property>
  <property fmtid="{D5CDD505-2E9C-101B-9397-08002B2CF9AE}" pid="12" name="_SourceUrl">
    <vt:lpwstr/>
  </property>
</Properties>
</file>